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Lst>
  <p:notesMasterIdLst>
    <p:notesMasterId r:id="rId29"/>
  </p:notesMasterIdLst>
  <p:sldIdLst>
    <p:sldId id="404" r:id="rId4"/>
    <p:sldId id="257" r:id="rId5"/>
    <p:sldId id="396" r:id="rId6"/>
    <p:sldId id="335" r:id="rId7"/>
    <p:sldId id="332" r:id="rId8"/>
    <p:sldId id="330" r:id="rId9"/>
    <p:sldId id="331" r:id="rId10"/>
    <p:sldId id="395" r:id="rId11"/>
    <p:sldId id="329" r:id="rId12"/>
    <p:sldId id="366" r:id="rId13"/>
    <p:sldId id="382" r:id="rId14"/>
    <p:sldId id="384" r:id="rId15"/>
    <p:sldId id="383" r:id="rId16"/>
    <p:sldId id="405" r:id="rId17"/>
    <p:sldId id="406" r:id="rId18"/>
    <p:sldId id="407" r:id="rId19"/>
    <p:sldId id="387" r:id="rId20"/>
    <p:sldId id="408" r:id="rId21"/>
    <p:sldId id="409" r:id="rId22"/>
    <p:sldId id="410" r:id="rId23"/>
    <p:sldId id="412" r:id="rId24"/>
    <p:sldId id="413" r:id="rId25"/>
    <p:sldId id="414" r:id="rId26"/>
    <p:sldId id="415" r:id="rId27"/>
    <p:sldId id="416" r:id="rId28"/>
  </p:sldIdLst>
  <p:sldSz cx="9144000" cy="6858000" type="screen4x3"/>
  <p:notesSz cx="6858000" cy="9144000"/>
  <p:embeddedFontLs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C18B"/>
    <a:srgbClr val="CC0000"/>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815" autoAdjust="0"/>
    <p:restoredTop sz="94660"/>
  </p:normalViewPr>
  <p:slideViewPr>
    <p:cSldViewPr>
      <p:cViewPr>
        <p:scale>
          <a:sx n="40" d="100"/>
          <a:sy n="40" d="100"/>
        </p:scale>
        <p:origin x="-2010" y="-720"/>
      </p:cViewPr>
      <p:guideLst>
        <p:guide orient="horz" pos="2160"/>
        <p:guide pos="2880"/>
      </p:guideLst>
    </p:cSldViewPr>
  </p:slideViewPr>
  <p:notesTextViewPr>
    <p:cViewPr>
      <p:scale>
        <a:sx n="1" d="1"/>
        <a:sy n="1" d="1"/>
      </p:scale>
      <p:origin x="0" y="0"/>
    </p:cViewPr>
  </p:notesTextViewPr>
  <p:sorterViewPr>
    <p:cViewPr>
      <p:scale>
        <a:sx n="60" d="100"/>
        <a:sy n="60" d="100"/>
      </p:scale>
      <p:origin x="0" y="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E4EB2-1D89-47C0-8666-1B7E811F790A}" type="datetimeFigureOut">
              <a:rPr lang="en-US" smtClean="0"/>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AF599-31A3-4D4D-8E89-6E0203D4F8DA}" type="slidenum">
              <a:rPr lang="en-US" smtClean="0"/>
              <a:t>‹#›</a:t>
            </a:fld>
            <a:endParaRPr lang="en-US"/>
          </a:p>
        </p:txBody>
      </p:sp>
    </p:spTree>
    <p:extLst>
      <p:ext uri="{BB962C8B-B14F-4D97-AF65-F5344CB8AC3E}">
        <p14:creationId xmlns:p14="http://schemas.microsoft.com/office/powerpoint/2010/main" val="345378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AF599-31A3-4D4D-8E89-6E0203D4F8DA}" type="slidenum">
              <a:rPr lang="en-US" smtClean="0"/>
              <a:t>15</a:t>
            </a:fld>
            <a:endParaRPr lang="en-US"/>
          </a:p>
        </p:txBody>
      </p:sp>
    </p:spTree>
    <p:extLst>
      <p:ext uri="{BB962C8B-B14F-4D97-AF65-F5344CB8AC3E}">
        <p14:creationId xmlns:p14="http://schemas.microsoft.com/office/powerpoint/2010/main" val="418470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875FAA-6FFE-4AFF-99E1-4B95FEC402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6/2/2016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6/2/2016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3000">
              <a:srgbClr val="85C2FF">
                <a:lumMod val="26000"/>
                <a:lumOff val="74000"/>
                <a:alpha val="25000"/>
              </a:srgbClr>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C477CC-7AE8-4D12-8BAB-7E30B5F5660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6172200"/>
          </a:xfrm>
        </p:spPr>
        <p:txBody>
          <a:bodyPr>
            <a:normAutofit fontScale="90000"/>
          </a:bodyPr>
          <a:lstStyle/>
          <a:p>
            <a:r>
              <a:rPr lang="en-US" sz="8900" b="1" dirty="0" smtClean="0">
                <a:ln w="1905"/>
                <a:solidFill>
                  <a:srgbClr val="CC0000"/>
                </a:solidFill>
                <a:effectLst>
                  <a:innerShdw blurRad="69850" dist="43180" dir="5400000">
                    <a:srgbClr val="000000">
                      <a:alpha val="65000"/>
                    </a:srgbClr>
                  </a:innerShdw>
                </a:effectLst>
              </a:rPr>
              <a:t>Wrapping</a:t>
            </a:r>
            <a:br>
              <a:rPr lang="en-US" sz="8900" b="1" dirty="0" smtClean="0">
                <a:ln w="1905"/>
                <a:solidFill>
                  <a:srgbClr val="CC0000"/>
                </a:solidFill>
                <a:effectLst>
                  <a:innerShdw blurRad="69850" dist="43180" dir="5400000">
                    <a:srgbClr val="000000">
                      <a:alpha val="65000"/>
                    </a:srgbClr>
                  </a:innerShdw>
                </a:effectLst>
              </a:rPr>
            </a:br>
            <a:r>
              <a:rPr lang="en-US" sz="8900" b="1" dirty="0" smtClean="0">
                <a:ln w="1905"/>
                <a:solidFill>
                  <a:srgbClr val="CC0000"/>
                </a:solidFill>
                <a:effectLst>
                  <a:innerShdw blurRad="69850" dist="43180" dir="5400000">
                    <a:srgbClr val="000000">
                      <a:alpha val="65000"/>
                    </a:srgbClr>
                  </a:innerShdw>
                </a:effectLst>
              </a:rPr>
              <a:t/>
            </a:r>
            <a:br>
              <a:rPr lang="en-US" sz="8900" b="1" dirty="0" smtClean="0">
                <a:ln w="1905"/>
                <a:solidFill>
                  <a:srgbClr val="CC0000"/>
                </a:solidFill>
                <a:effectLst>
                  <a:innerShdw blurRad="69850" dist="43180" dir="5400000">
                    <a:srgbClr val="000000">
                      <a:alpha val="65000"/>
                    </a:srgbClr>
                  </a:innerShdw>
                </a:effectLst>
              </a:rPr>
            </a:br>
            <a:r>
              <a:rPr lang="en-US" sz="8900" b="1" dirty="0" smtClean="0">
                <a:ln w="1905"/>
                <a:solidFill>
                  <a:srgbClr val="CC0000"/>
                </a:solidFill>
                <a:effectLst>
                  <a:innerShdw blurRad="69850" dist="43180" dir="5400000">
                    <a:srgbClr val="000000">
                      <a:alpha val="65000"/>
                    </a:srgbClr>
                  </a:innerShdw>
                </a:effectLst>
              </a:rPr>
              <a:t> Up					The</a:t>
            </a:r>
            <a:br>
              <a:rPr lang="en-US" sz="8900" b="1" dirty="0" smtClean="0">
                <a:ln w="1905"/>
                <a:solidFill>
                  <a:srgbClr val="CC0000"/>
                </a:solidFill>
                <a:effectLst>
                  <a:innerShdw blurRad="69850" dist="43180" dir="5400000">
                    <a:srgbClr val="000000">
                      <a:alpha val="65000"/>
                    </a:srgbClr>
                  </a:innerShdw>
                </a:effectLst>
              </a:rPr>
            </a:br>
            <a:r>
              <a:rPr lang="en-US" sz="8900" b="1" dirty="0" smtClean="0">
                <a:ln w="1905"/>
                <a:solidFill>
                  <a:srgbClr val="CC0000"/>
                </a:solidFill>
                <a:effectLst>
                  <a:innerShdw blurRad="69850" dist="43180" dir="5400000">
                    <a:srgbClr val="000000">
                      <a:alpha val="65000"/>
                    </a:srgbClr>
                  </a:innerShdw>
                </a:effectLst>
              </a:rPr>
              <a:t> </a:t>
            </a:r>
            <a:r>
              <a:rPr lang="en-US" sz="8900" b="1" dirty="0" err="1" smtClean="0">
                <a:ln w="1905"/>
                <a:solidFill>
                  <a:srgbClr val="CC0000"/>
                </a:solidFill>
                <a:effectLst>
                  <a:innerShdw blurRad="69850" dist="43180" dir="5400000">
                    <a:srgbClr val="000000">
                      <a:alpha val="65000"/>
                    </a:srgbClr>
                  </a:innerShdw>
                </a:effectLst>
              </a:rPr>
              <a:t>UnWrapping</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900" b="1" dirty="0" smtClean="0">
                <a:ln w="1905"/>
                <a:solidFill>
                  <a:srgbClr val="E9C18B"/>
                </a:solidFill>
                <a:effectLst>
                  <a:innerShdw blurRad="69850" dist="43180" dir="5400000">
                    <a:srgbClr val="000000">
                      <a:alpha val="65000"/>
                    </a:srgbClr>
                  </a:innerShdw>
                </a:effectLst>
              </a:rPr>
              <a:t>Pastor Mark Schwarzbauer PhD  Family Worship Center</a:t>
            </a:r>
            <a:endParaRPr lang="en-US" dirty="0">
              <a:solidFill>
                <a:srgbClr val="E9C18B"/>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371600"/>
            <a:ext cx="3454400" cy="2590800"/>
          </a:xfrm>
          <a:prstGeom prst="rect">
            <a:avLst/>
          </a:prstGeom>
          <a:ln>
            <a:noFill/>
          </a:ln>
          <a:effectLst>
            <a:softEdge rad="112500"/>
          </a:effectLst>
        </p:spPr>
      </p:pic>
    </p:spTree>
    <p:extLst>
      <p:ext uri="{BB962C8B-B14F-4D97-AF65-F5344CB8AC3E}">
        <p14:creationId xmlns:p14="http://schemas.microsoft.com/office/powerpoint/2010/main" val="182064909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Times New Roman" pitchFamily="18" charset="0"/>
              </a:rPr>
              <a:t>i-fwc.com/Media/archive.html</a:t>
            </a:r>
            <a:endPar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96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Two: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Resource</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0677133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fontScale="90000"/>
          </a:bodyPr>
          <a:lstStyle/>
          <a:p>
            <a:pPr marR="0" lvl="0">
              <a:spcBef>
                <a:spcPts val="0"/>
              </a:spcBef>
              <a:spcAft>
                <a:spcPts val="0"/>
              </a:spcAft>
              <a:buClr>
                <a:srgbClr val="A80000"/>
              </a:buClr>
              <a:buSzPts val="2200"/>
            </a:pPr>
            <a:r>
              <a:rPr lang="en-US" sz="4000" b="1" dirty="0">
                <a:solidFill>
                  <a:srgbClr val="333333"/>
                </a:solidFill>
                <a:effectLst>
                  <a:glow>
                    <a:srgbClr val="000000"/>
                  </a:glow>
                  <a:outerShdw blurRad="69850" dist="43180" dir="5400000" sx="0" sy="0">
                    <a:srgbClr val="000000">
                      <a:alpha val="65000"/>
                    </a:srgbClr>
                  </a:outerShdw>
                  <a:reflection stA="0" endPos="0" fadeDir="0" sx="0" sy="0"/>
                </a:effectLst>
                <a:latin typeface="Times New Roman"/>
                <a:ea typeface="Times New Roman"/>
              </a:rPr>
              <a:t>At the Assemblies of God General Council last year, Jack Hayford shared “While affirming speaking in tongues as the initial physical evidence of the baptism in the Holy Spirit, Hayford cautioned attendees against viewing the gift solely in evidentiary terms. "God did not give it as a proof," Hayford said. "He gave it as a resource." Hayford said experiencing the Holy Spirit is essential for a church body to grow.</a:t>
            </a:r>
            <a:r>
              <a:rPr lang="en-US" sz="1400" dirty="0">
                <a:effectLst>
                  <a:glow>
                    <a:srgbClr val="000000"/>
                  </a:glow>
                  <a:outerShdw blurRad="69850" dist="43180" dir="5400000" sx="0" sy="0">
                    <a:srgbClr val="000000">
                      <a:alpha val="65000"/>
                    </a:srgbClr>
                  </a:outerShdw>
                  <a:reflection stA="0" endPos="0" fadeDir="0" sx="0" sy="0"/>
                </a:effectLst>
                <a:latin typeface="Times New Roman"/>
                <a:ea typeface="Times New Roman"/>
              </a:rPr>
              <a:t/>
            </a:r>
            <a:br>
              <a:rPr lang="en-US" sz="1400" dirty="0">
                <a:effectLst>
                  <a:glow>
                    <a:srgbClr val="000000"/>
                  </a:glow>
                  <a:outerShdw blurRad="69850" dist="43180" dir="5400000" sx="0" sy="0">
                    <a:srgbClr val="000000">
                      <a:alpha val="65000"/>
                    </a:srgbClr>
                  </a:outerShdw>
                  <a:reflection stA="0" endPos="0" fadeDir="0" sx="0" sy="0"/>
                </a:effectLst>
                <a:latin typeface="Times New Roman"/>
                <a:ea typeface="Times New Roman"/>
              </a:rPr>
            </a:br>
            <a:r>
              <a:rPr lang="en-US" sz="900" dirty="0">
                <a:latin typeface="Times New Roman"/>
                <a:ea typeface="Calibri"/>
                <a:cs typeface="Times New Roman"/>
              </a:rPr>
              <a:t>http://www.charismanews.com/world/51086-pastor-jack-hayford-christians-should-not-expect-to-escape-the-coming-persecution</a:t>
            </a:r>
            <a:endParaRPr lang="en-US" sz="1050" dirty="0">
              <a:effectLst/>
              <a:latin typeface="Times New Roman"/>
              <a:ea typeface="Calibri"/>
              <a:cs typeface="Times New Roman"/>
            </a:endParaRPr>
          </a:p>
        </p:txBody>
      </p:sp>
    </p:spTree>
    <p:extLst>
      <p:ext uri="{BB962C8B-B14F-4D97-AF65-F5344CB8AC3E}">
        <p14:creationId xmlns:p14="http://schemas.microsoft.com/office/powerpoint/2010/main" val="408488031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Gift of Spiritual Language – Tongues are…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Autofit/>
          </a:bodyPr>
          <a:lstStyle/>
          <a:p>
            <a:r>
              <a:rPr lang="en-US" sz="3600" b="1" dirty="0" smtClean="0"/>
              <a:t>ONE </a:t>
            </a:r>
            <a:r>
              <a:rPr lang="en-US" sz="3600" b="1" dirty="0"/>
              <a:t>- The initial physical evidence of the Baptism in the Holy Spirit – Acts 2, 10, 19 et al (for the extensive Scriptural support please see Pentecost 101 and 102). </a:t>
            </a:r>
          </a:p>
          <a:p>
            <a:r>
              <a:rPr lang="en-US" sz="3600" b="1" dirty="0" smtClean="0"/>
              <a:t>TWO </a:t>
            </a:r>
            <a:r>
              <a:rPr lang="en-US" sz="3600" b="1" dirty="0"/>
              <a:t>- A spiritual language for personal prayer, Romans 8:26, I Cor. 14, Ephesians 6:18, Jude 20</a:t>
            </a:r>
            <a:r>
              <a:rPr lang="en-US" sz="3600" b="1" dirty="0" smtClean="0"/>
              <a:t>.</a:t>
            </a:r>
            <a:endParaRPr lang="en-US" sz="5400" dirty="0"/>
          </a:p>
        </p:txBody>
      </p:sp>
    </p:spTree>
    <p:extLst>
      <p:ext uri="{BB962C8B-B14F-4D97-AF65-F5344CB8AC3E}">
        <p14:creationId xmlns:p14="http://schemas.microsoft.com/office/powerpoint/2010/main" val="300771836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Gift of Spiritual Language – Tongues are…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Autofit/>
          </a:bodyPr>
          <a:lstStyle/>
          <a:p>
            <a:r>
              <a:rPr lang="en-US" sz="3600" b="1" dirty="0" smtClean="0"/>
              <a:t>THREE </a:t>
            </a:r>
            <a:r>
              <a:rPr lang="en-US" sz="3600" b="1" dirty="0"/>
              <a:t>- A spiritual language for worship, Acts 2:11, I Cor. 14:15. </a:t>
            </a:r>
          </a:p>
          <a:p>
            <a:r>
              <a:rPr lang="en-US" sz="3600" b="1" dirty="0" smtClean="0"/>
              <a:t>FOUR </a:t>
            </a:r>
            <a:r>
              <a:rPr lang="en-US" sz="3600" b="1" dirty="0"/>
              <a:t>- A gift used to speak a message in church, to be accompanied by interpretation, to edify the church, deliver a message from God and to remind us not to harden our hearts.  I Cor. 14, Isaiah 28:11,12. </a:t>
            </a:r>
            <a:endParaRPr lang="en-US" sz="5400" dirty="0"/>
          </a:p>
        </p:txBody>
      </p:sp>
    </p:spTree>
    <p:extLst>
      <p:ext uri="{BB962C8B-B14F-4D97-AF65-F5344CB8AC3E}">
        <p14:creationId xmlns:p14="http://schemas.microsoft.com/office/powerpoint/2010/main" val="15817395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96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Three: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Reminder</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6203384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96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Three: </a:t>
            </a: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Reminder to Be Sensitive to the </a:t>
            </a:r>
            <a:b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96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Holy Spirit</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80950459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pPr marR="0" lvl="0">
              <a:spcBef>
                <a:spcPts val="0"/>
              </a:spcBef>
              <a:spcAft>
                <a:spcPts val="0"/>
              </a:spcAft>
              <a:buClr>
                <a:srgbClr val="C00000"/>
              </a:buClr>
              <a:buSzPts val="2200"/>
            </a:pPr>
            <a:r>
              <a:rPr lang="en-US" sz="3600" b="1" dirty="0">
                <a:latin typeface="Times New Roman"/>
                <a:ea typeface="Times New Roman"/>
              </a:rPr>
              <a:t>You are involved in being sensitive to the Holy Spirit… “In Acts 2:4 which is the first time anyone ever actually spoke with tongues, this key text assists us in understanding the link between the miracle of the language and the mind-set to speak in response. “And they were all filled with the Holy Spirit and began to speak with other tongues, as the Spirit gave them utterance</a:t>
            </a:r>
            <a:r>
              <a:rPr lang="en-US" sz="3600" b="1" dirty="0" smtClean="0">
                <a:latin typeface="Times New Roman"/>
                <a:ea typeface="Times New Roman"/>
              </a:rPr>
              <a:t>.”</a:t>
            </a:r>
            <a:endParaRPr lang="en-US" sz="1800" b="1" dirty="0">
              <a:effectLst/>
              <a:latin typeface="Times New Roman"/>
              <a:ea typeface="Times New Roman"/>
            </a:endParaRPr>
          </a:p>
        </p:txBody>
      </p:sp>
    </p:spTree>
    <p:extLst>
      <p:ext uri="{BB962C8B-B14F-4D97-AF65-F5344CB8AC3E}">
        <p14:creationId xmlns:p14="http://schemas.microsoft.com/office/powerpoint/2010/main" val="3579964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5791200"/>
          </a:xfrm>
        </p:spPr>
        <p:txBody>
          <a:bodyPr>
            <a:noAutofit/>
          </a:bodyPr>
          <a:lstStyle/>
          <a:p>
            <a:pPr marR="0" lvl="0">
              <a:spcBef>
                <a:spcPts val="0"/>
              </a:spcBef>
              <a:spcAft>
                <a:spcPts val="0"/>
              </a:spcAft>
              <a:buClr>
                <a:srgbClr val="C00000"/>
              </a:buClr>
              <a:buSzPts val="2200"/>
            </a:pPr>
            <a:r>
              <a:rPr lang="en-US" sz="3600" b="1" dirty="0" smtClean="0">
                <a:latin typeface="Times New Roman"/>
                <a:ea typeface="Times New Roman"/>
              </a:rPr>
              <a:t>The </a:t>
            </a:r>
            <a:r>
              <a:rPr lang="en-US" sz="3600" b="1" dirty="0">
                <a:latin typeface="Times New Roman"/>
                <a:ea typeface="Times New Roman"/>
              </a:rPr>
              <a:t>verb “they began” is pointing in its timing – aorist being the Greek tense.  The grammatical form makes the statement clear – “At this point, </a:t>
            </a:r>
            <a:r>
              <a:rPr lang="en-US" sz="3600" b="1" i="1" dirty="0">
                <a:latin typeface="Times New Roman"/>
                <a:ea typeface="Times New Roman"/>
              </a:rPr>
              <a:t>they</a:t>
            </a:r>
            <a:r>
              <a:rPr lang="en-US" sz="3600" b="1" dirty="0">
                <a:latin typeface="Times New Roman"/>
                <a:ea typeface="Times New Roman"/>
              </a:rPr>
              <a:t> (the people being filled) began (as a participative response) to speak with tongues.” The linguistic miracle is shown in the verb in the phrase “as the Spirit gave.” The Spirit was continuously giving then what they were speaking out loud</a:t>
            </a:r>
            <a:r>
              <a:rPr lang="en-US" sz="3600" b="1" dirty="0" smtClean="0">
                <a:latin typeface="Times New Roman"/>
                <a:ea typeface="Times New Roman"/>
              </a:rPr>
              <a:t>.”</a:t>
            </a:r>
            <a:endParaRPr lang="en-US" sz="1800" b="1" dirty="0">
              <a:effectLst/>
              <a:latin typeface="Times New Roman"/>
              <a:ea typeface="Times New Roman"/>
            </a:endParaRPr>
          </a:p>
        </p:txBody>
      </p:sp>
    </p:spTree>
    <p:extLst>
      <p:ext uri="{BB962C8B-B14F-4D97-AF65-F5344CB8AC3E}">
        <p14:creationId xmlns:p14="http://schemas.microsoft.com/office/powerpoint/2010/main" val="1686348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pPr marR="0" lvl="0">
              <a:spcBef>
                <a:spcPts val="0"/>
              </a:spcBef>
              <a:spcAft>
                <a:spcPts val="0"/>
              </a:spcAft>
              <a:buClr>
                <a:srgbClr val="C00000"/>
              </a:buClr>
              <a:buSzPts val="2200"/>
            </a:pPr>
            <a:r>
              <a:rPr lang="en-US" sz="3600" b="1" dirty="0" smtClean="0">
                <a:latin typeface="Times New Roman"/>
                <a:ea typeface="Times New Roman"/>
              </a:rPr>
              <a:t>It </a:t>
            </a:r>
            <a:r>
              <a:rPr lang="en-US" sz="3600" b="1" dirty="0">
                <a:latin typeface="Times New Roman"/>
                <a:ea typeface="Times New Roman"/>
              </a:rPr>
              <a:t>is also a striking fact that the verb </a:t>
            </a:r>
            <a:r>
              <a:rPr lang="en-US" sz="3600" b="1" dirty="0" err="1">
                <a:latin typeface="Times New Roman"/>
                <a:ea typeface="Times New Roman"/>
              </a:rPr>
              <a:t>apophthegomai</a:t>
            </a:r>
            <a:r>
              <a:rPr lang="en-US" sz="3600" b="1" dirty="0">
                <a:latin typeface="Times New Roman"/>
                <a:ea typeface="Times New Roman"/>
              </a:rPr>
              <a:t> (“utterance”)  is used; a word in coming Greek usage which not only described outspoken declarative  speech, but which was used for speech thought to be motivated by a divine, prophetic impulse.  </a:t>
            </a:r>
            <a:endParaRPr lang="en-US" sz="1800" b="1" dirty="0">
              <a:effectLst/>
              <a:latin typeface="Times New Roman"/>
              <a:ea typeface="Times New Roman"/>
            </a:endParaRPr>
          </a:p>
        </p:txBody>
      </p:sp>
    </p:spTree>
    <p:extLst>
      <p:ext uri="{BB962C8B-B14F-4D97-AF65-F5344CB8AC3E}">
        <p14:creationId xmlns:p14="http://schemas.microsoft.com/office/powerpoint/2010/main" val="2353124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7"/>
            <a:ext cx="6248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Corinthians 14:15 </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533400" y="1219200"/>
            <a:ext cx="8382000" cy="4800600"/>
          </a:xfrm>
        </p:spPr>
        <p:txBody>
          <a:bodyPr>
            <a:noAutofit/>
          </a:bodyPr>
          <a:lstStyle/>
          <a:p>
            <a:pPr marL="0" indent="0">
              <a:buNone/>
            </a:pPr>
            <a:r>
              <a:rPr lang="en-US" sz="4800" b="1" dirty="0" smtClean="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What is the conclusion then? I will pray with the spirit, and I will also pray with the understanding. I will sing with the spirit, and I will also sing with the understanding.”</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pPr marR="0" lvl="0">
              <a:spcBef>
                <a:spcPts val="0"/>
              </a:spcBef>
              <a:spcAft>
                <a:spcPts val="0"/>
              </a:spcAft>
              <a:buClr>
                <a:srgbClr val="C00000"/>
              </a:buClr>
              <a:buSzPts val="2200"/>
            </a:pPr>
            <a:r>
              <a:rPr lang="en-US" sz="3600" b="1" dirty="0" smtClean="0">
                <a:latin typeface="Times New Roman"/>
                <a:ea typeface="Times New Roman"/>
              </a:rPr>
              <a:t>So </a:t>
            </a:r>
            <a:r>
              <a:rPr lang="en-US" sz="3600" b="1" dirty="0">
                <a:latin typeface="Times New Roman"/>
                <a:ea typeface="Times New Roman"/>
              </a:rPr>
              <a:t>Paul’s explanation that Holy-Spirit-inspired speech is still only spoken by the speaker’s choice, and the fact that that’s the way Pentecost was, both released me to decide: I </a:t>
            </a:r>
            <a:r>
              <a:rPr lang="en-US" sz="3600" b="1" i="1" dirty="0">
                <a:latin typeface="Times New Roman"/>
                <a:ea typeface="Times New Roman"/>
              </a:rPr>
              <a:t>will</a:t>
            </a:r>
            <a:r>
              <a:rPr lang="en-US" sz="3600" b="1" dirty="0">
                <a:latin typeface="Times New Roman"/>
                <a:ea typeface="Times New Roman"/>
              </a:rPr>
              <a:t> speak!  It wasn’t a presumption born of enthusiasm, but an obedience born of faith.” </a:t>
            </a:r>
            <a:r>
              <a:rPr lang="en-US" sz="3600" dirty="0" smtClean="0">
                <a:latin typeface="Times New Roman"/>
                <a:ea typeface="Times New Roman"/>
              </a:rPr>
              <a:t/>
            </a:r>
            <a:br>
              <a:rPr lang="en-US" sz="3600" dirty="0" smtClean="0">
                <a:latin typeface="Times New Roman"/>
                <a:ea typeface="Times New Roman"/>
              </a:rPr>
            </a:br>
            <a:r>
              <a:rPr lang="en-US" sz="3600" dirty="0" smtClean="0">
                <a:latin typeface="Times New Roman"/>
                <a:ea typeface="Times New Roman"/>
              </a:rPr>
              <a:t>Page </a:t>
            </a:r>
            <a:r>
              <a:rPr lang="en-US" sz="3600" dirty="0">
                <a:latin typeface="Times New Roman"/>
                <a:ea typeface="Times New Roman"/>
              </a:rPr>
              <a:t>48-49 </a:t>
            </a:r>
            <a:br>
              <a:rPr lang="en-US" sz="3600" dirty="0">
                <a:latin typeface="Times New Roman"/>
                <a:ea typeface="Times New Roman"/>
              </a:rPr>
            </a:br>
            <a:r>
              <a:rPr lang="en-US" sz="3600" i="1" dirty="0" smtClean="0">
                <a:latin typeface="Times New Roman"/>
                <a:ea typeface="Times New Roman"/>
              </a:rPr>
              <a:t>The </a:t>
            </a:r>
            <a:r>
              <a:rPr lang="en-US" sz="3600" i="1" dirty="0">
                <a:latin typeface="Times New Roman"/>
                <a:ea typeface="Times New Roman"/>
              </a:rPr>
              <a:t>Beauty of Spiritual Language</a:t>
            </a:r>
            <a:r>
              <a:rPr lang="en-US" sz="3600" dirty="0">
                <a:latin typeface="Times New Roman"/>
                <a:ea typeface="Times New Roman"/>
              </a:rPr>
              <a:t>, Jack Hayford.</a:t>
            </a:r>
            <a:endParaRPr lang="en-US" sz="1800" dirty="0">
              <a:effectLst/>
              <a:latin typeface="Times New Roman"/>
              <a:ea typeface="Times New Roman"/>
            </a:endParaRPr>
          </a:p>
        </p:txBody>
      </p:sp>
    </p:spTree>
    <p:extLst>
      <p:ext uri="{BB962C8B-B14F-4D97-AF65-F5344CB8AC3E}">
        <p14:creationId xmlns:p14="http://schemas.microsoft.com/office/powerpoint/2010/main" val="287172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The </a:t>
            </a:r>
            <a:r>
              <a:rPr lang="en-US" b="1" dirty="0">
                <a:solidFill>
                  <a:srgbClr val="C00000"/>
                </a:solidFill>
              </a:rPr>
              <a:t>early church was very sensitive to the Holy </a:t>
            </a:r>
            <a:r>
              <a:rPr lang="en-US" b="1" dirty="0" smtClean="0">
                <a:solidFill>
                  <a:srgbClr val="C00000"/>
                </a:solidFill>
              </a:rPr>
              <a:t>Spirit…</a:t>
            </a:r>
            <a:endParaRPr lang="en-US" b="1" dirty="0">
              <a:solidFill>
                <a:srgbClr val="C00000"/>
              </a:solidFill>
            </a:endParaRPr>
          </a:p>
        </p:txBody>
      </p:sp>
      <p:sp>
        <p:nvSpPr>
          <p:cNvPr id="3" name="Content Placeholder 2"/>
          <p:cNvSpPr>
            <a:spLocks noGrp="1"/>
          </p:cNvSpPr>
          <p:nvPr>
            <p:ph idx="1"/>
          </p:nvPr>
        </p:nvSpPr>
        <p:spPr/>
        <p:txBody>
          <a:bodyPr>
            <a:normAutofit fontScale="40000" lnSpcReduction="20000"/>
          </a:bodyPr>
          <a:lstStyle/>
          <a:p>
            <a:pPr lvl="0">
              <a:spcBef>
                <a:spcPts val="0"/>
              </a:spcBef>
              <a:buFont typeface="Wingdings"/>
              <a:buChar char=""/>
            </a:pPr>
            <a:r>
              <a:rPr lang="en-US" sz="10000" b="1" dirty="0" smtClean="0">
                <a:latin typeface="Times New Roman"/>
                <a:ea typeface="Times New Roman"/>
              </a:rPr>
              <a:t>Acts 7:51 </a:t>
            </a:r>
            <a:r>
              <a:rPr lang="en-US" sz="10000" b="1" dirty="0">
                <a:latin typeface="Times New Roman"/>
                <a:ea typeface="Times New Roman"/>
              </a:rPr>
              <a:t>“You always resist the Holy Spirit.”</a:t>
            </a:r>
          </a:p>
          <a:p>
            <a:pPr lvl="0">
              <a:spcBef>
                <a:spcPts val="0"/>
              </a:spcBef>
              <a:buFont typeface="Wingdings"/>
              <a:buChar char=""/>
            </a:pPr>
            <a:r>
              <a:rPr lang="en-US" sz="10000" b="1" dirty="0">
                <a:latin typeface="Times New Roman"/>
                <a:ea typeface="Times New Roman"/>
              </a:rPr>
              <a:t>Acts 11:28 “The Spirit told me to go with them.”</a:t>
            </a:r>
          </a:p>
          <a:p>
            <a:pPr lvl="0">
              <a:spcBef>
                <a:spcPts val="0"/>
              </a:spcBef>
              <a:buFont typeface="Wingdings"/>
              <a:buChar char=""/>
            </a:pPr>
            <a:r>
              <a:rPr lang="en-US" sz="10000" b="1" dirty="0">
                <a:latin typeface="Times New Roman"/>
                <a:ea typeface="Times New Roman"/>
              </a:rPr>
              <a:t>Acts 11:28 “One of them… showed by the Spirit that there was going to be a great famine…”</a:t>
            </a:r>
          </a:p>
          <a:p>
            <a:pPr lvl="0">
              <a:spcBef>
                <a:spcPts val="0"/>
              </a:spcBef>
              <a:buFont typeface="Wingdings"/>
              <a:buChar char=""/>
            </a:pPr>
            <a:r>
              <a:rPr lang="en-US" sz="10000" b="1" dirty="0">
                <a:latin typeface="Times New Roman"/>
                <a:ea typeface="Times New Roman"/>
              </a:rPr>
              <a:t>Acts 13:4 “Being sent out by the Holy Spirit.”</a:t>
            </a:r>
          </a:p>
          <a:p>
            <a:endParaRPr lang="en-US" sz="4600" dirty="0"/>
          </a:p>
        </p:txBody>
      </p:sp>
    </p:spTree>
    <p:extLst>
      <p:ext uri="{BB962C8B-B14F-4D97-AF65-F5344CB8AC3E}">
        <p14:creationId xmlns:p14="http://schemas.microsoft.com/office/powerpoint/2010/main" val="125433896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The </a:t>
            </a:r>
            <a:r>
              <a:rPr lang="en-US" b="1" dirty="0">
                <a:solidFill>
                  <a:srgbClr val="C00000"/>
                </a:solidFill>
              </a:rPr>
              <a:t>early church was very sensitive to the Holy </a:t>
            </a:r>
            <a:r>
              <a:rPr lang="en-US" b="1" dirty="0" smtClean="0">
                <a:solidFill>
                  <a:srgbClr val="C00000"/>
                </a:solidFill>
              </a:rPr>
              <a:t>Spirit…</a:t>
            </a:r>
            <a:endParaRPr lang="en-US" b="1" dirty="0">
              <a:solidFill>
                <a:srgbClr val="C00000"/>
              </a:solidFill>
            </a:endParaRPr>
          </a:p>
        </p:txBody>
      </p:sp>
      <p:sp>
        <p:nvSpPr>
          <p:cNvPr id="3" name="Content Placeholder 2"/>
          <p:cNvSpPr>
            <a:spLocks noGrp="1"/>
          </p:cNvSpPr>
          <p:nvPr>
            <p:ph idx="1"/>
          </p:nvPr>
        </p:nvSpPr>
        <p:spPr/>
        <p:txBody>
          <a:bodyPr>
            <a:normAutofit/>
          </a:bodyPr>
          <a:lstStyle/>
          <a:p>
            <a:pPr lvl="0">
              <a:spcBef>
                <a:spcPts val="0"/>
              </a:spcBef>
              <a:buFont typeface="Wingdings"/>
              <a:buChar char=""/>
            </a:pPr>
            <a:r>
              <a:rPr lang="en-US" sz="4000" b="1" dirty="0" smtClean="0">
                <a:latin typeface="Times New Roman"/>
                <a:ea typeface="Times New Roman"/>
              </a:rPr>
              <a:t>Acts </a:t>
            </a:r>
            <a:r>
              <a:rPr lang="en-US" sz="4000" b="1" dirty="0">
                <a:latin typeface="Times New Roman"/>
                <a:ea typeface="Times New Roman"/>
              </a:rPr>
              <a:t>15:28 “For it seemed good to the Holy Spirit, and to us…”</a:t>
            </a:r>
          </a:p>
          <a:p>
            <a:pPr lvl="0">
              <a:spcBef>
                <a:spcPts val="0"/>
              </a:spcBef>
              <a:buFont typeface="Wingdings"/>
              <a:buChar char=""/>
            </a:pPr>
            <a:r>
              <a:rPr lang="en-US" sz="4000" b="1" dirty="0">
                <a:latin typeface="Times New Roman"/>
                <a:ea typeface="Times New Roman"/>
              </a:rPr>
              <a:t>Acts 18:5 “Paul was compelled by the Spirit and testified…”</a:t>
            </a:r>
          </a:p>
          <a:p>
            <a:pPr lvl="0">
              <a:spcBef>
                <a:spcPts val="0"/>
              </a:spcBef>
              <a:buFont typeface="Wingdings"/>
              <a:buChar char=""/>
            </a:pPr>
            <a:r>
              <a:rPr lang="en-US" sz="4000" b="1" dirty="0">
                <a:latin typeface="Times New Roman"/>
                <a:ea typeface="Times New Roman"/>
              </a:rPr>
              <a:t>Acts 19:21 “Paul felt compelled by the Spirit to go over to Macedonia.”</a:t>
            </a:r>
          </a:p>
          <a:p>
            <a:endParaRPr lang="en-US" dirty="0"/>
          </a:p>
        </p:txBody>
      </p:sp>
    </p:spTree>
    <p:extLst>
      <p:ext uri="{BB962C8B-B14F-4D97-AF65-F5344CB8AC3E}">
        <p14:creationId xmlns:p14="http://schemas.microsoft.com/office/powerpoint/2010/main" val="3821448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1"/>
          </a:xfrm>
        </p:spPr>
        <p:txBody>
          <a:bodyPr>
            <a:noAutofit/>
          </a:bodyPr>
          <a:lstStyle/>
          <a:p>
            <a:r>
              <a:rPr lang="en-US" sz="4800" b="1" dirty="0" smtClean="0">
                <a:solidFill>
                  <a:srgbClr val="C00000"/>
                </a:solidFill>
              </a:rPr>
              <a:t>Be Sensitive </a:t>
            </a:r>
            <a:r>
              <a:rPr lang="en-US" sz="4800" b="1" dirty="0">
                <a:solidFill>
                  <a:srgbClr val="C00000"/>
                </a:solidFill>
              </a:rPr>
              <a:t>to the </a:t>
            </a:r>
            <a:r>
              <a:rPr lang="en-US" sz="4800" b="1" dirty="0" smtClean="0">
                <a:solidFill>
                  <a:srgbClr val="C00000"/>
                </a:solidFill>
              </a:rPr>
              <a:t/>
            </a:r>
            <a:br>
              <a:rPr lang="en-US" sz="4800" b="1" dirty="0" smtClean="0">
                <a:solidFill>
                  <a:srgbClr val="C00000"/>
                </a:solidFill>
              </a:rPr>
            </a:br>
            <a:r>
              <a:rPr lang="en-US" sz="4800" b="1" i="1" u="sng" dirty="0" smtClean="0">
                <a:solidFill>
                  <a:srgbClr val="C00000"/>
                </a:solidFill>
              </a:rPr>
              <a:t>Conviction</a:t>
            </a:r>
            <a:r>
              <a:rPr lang="en-US" sz="4800" b="1" dirty="0" smtClean="0">
                <a:solidFill>
                  <a:srgbClr val="C00000"/>
                </a:solidFill>
              </a:rPr>
              <a:t> of the Holy Spirit…</a:t>
            </a:r>
            <a:endParaRPr lang="en-US" sz="4800" b="1" dirty="0">
              <a:solidFill>
                <a:srgbClr val="C00000"/>
              </a:solidFill>
            </a:endParaRPr>
          </a:p>
        </p:txBody>
      </p:sp>
      <p:sp>
        <p:nvSpPr>
          <p:cNvPr id="3" name="Content Placeholder 2"/>
          <p:cNvSpPr>
            <a:spLocks noGrp="1"/>
          </p:cNvSpPr>
          <p:nvPr>
            <p:ph idx="1"/>
          </p:nvPr>
        </p:nvSpPr>
        <p:spPr>
          <a:xfrm>
            <a:off x="457200" y="1828800"/>
            <a:ext cx="8229600" cy="4297364"/>
          </a:xfrm>
        </p:spPr>
        <p:txBody>
          <a:bodyPr>
            <a:normAutofit/>
          </a:bodyPr>
          <a:lstStyle/>
          <a:p>
            <a:pPr lvl="0">
              <a:spcBef>
                <a:spcPts val="0"/>
              </a:spcBef>
              <a:buFont typeface="Wingdings"/>
              <a:buChar char=""/>
            </a:pPr>
            <a:r>
              <a:rPr lang="en-US" sz="4400" b="1" dirty="0" smtClean="0">
                <a:latin typeface="Times New Roman"/>
                <a:ea typeface="Times New Roman"/>
              </a:rPr>
              <a:t>John </a:t>
            </a:r>
            <a:r>
              <a:rPr lang="en-US" sz="4400" b="1" dirty="0">
                <a:latin typeface="Times New Roman"/>
                <a:ea typeface="Times New Roman"/>
              </a:rPr>
              <a:t>16:8 “And when He has come, He will convict the world of sin, and of righteousness, and of judgment:” </a:t>
            </a:r>
            <a:endParaRPr lang="en-US" sz="3600" dirty="0"/>
          </a:p>
        </p:txBody>
      </p:sp>
    </p:spTree>
    <p:extLst>
      <p:ext uri="{BB962C8B-B14F-4D97-AF65-F5344CB8AC3E}">
        <p14:creationId xmlns:p14="http://schemas.microsoft.com/office/powerpoint/2010/main" val="284845358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C00000"/>
                </a:solidFill>
              </a:rPr>
              <a:t>Be Sensitive to the </a:t>
            </a:r>
            <a:r>
              <a:rPr lang="en-US" sz="4800" b="1" dirty="0" smtClean="0">
                <a:solidFill>
                  <a:srgbClr val="C00000"/>
                </a:solidFill>
              </a:rPr>
              <a:t/>
            </a:r>
            <a:br>
              <a:rPr lang="en-US" sz="4800" b="1" dirty="0" smtClean="0">
                <a:solidFill>
                  <a:srgbClr val="C00000"/>
                </a:solidFill>
              </a:rPr>
            </a:br>
            <a:r>
              <a:rPr lang="en-US" sz="4800" b="1" i="1" u="sng" dirty="0" err="1" smtClean="0">
                <a:solidFill>
                  <a:srgbClr val="C00000"/>
                </a:solidFill>
              </a:rPr>
              <a:t>Confort</a:t>
            </a:r>
            <a:r>
              <a:rPr lang="en-US" sz="4800" b="1" dirty="0" smtClean="0">
                <a:solidFill>
                  <a:srgbClr val="C00000"/>
                </a:solidFill>
              </a:rPr>
              <a:t> </a:t>
            </a:r>
            <a:r>
              <a:rPr lang="en-US" sz="4800" b="1" dirty="0">
                <a:solidFill>
                  <a:srgbClr val="C00000"/>
                </a:solidFill>
              </a:rPr>
              <a:t>of the Holy Spirit…</a:t>
            </a:r>
          </a:p>
        </p:txBody>
      </p:sp>
      <p:sp>
        <p:nvSpPr>
          <p:cNvPr id="3" name="Content Placeholder 2"/>
          <p:cNvSpPr>
            <a:spLocks noGrp="1"/>
          </p:cNvSpPr>
          <p:nvPr>
            <p:ph idx="1"/>
          </p:nvPr>
        </p:nvSpPr>
        <p:spPr/>
        <p:txBody>
          <a:bodyPr>
            <a:noAutofit/>
          </a:bodyPr>
          <a:lstStyle/>
          <a:p>
            <a:pPr lvl="0">
              <a:spcBef>
                <a:spcPts val="0"/>
              </a:spcBef>
              <a:buFont typeface="Wingdings"/>
              <a:buChar char=""/>
            </a:pPr>
            <a:r>
              <a:rPr lang="en-US" sz="3600" b="1" dirty="0" smtClean="0">
                <a:latin typeface="Times New Roman"/>
                <a:ea typeface="Times New Roman"/>
              </a:rPr>
              <a:t>John </a:t>
            </a:r>
            <a:r>
              <a:rPr lang="en-US" sz="3600" b="1" dirty="0">
                <a:latin typeface="Times New Roman"/>
                <a:ea typeface="Times New Roman"/>
              </a:rPr>
              <a:t>14:16-17 “</a:t>
            </a:r>
            <a:r>
              <a:rPr lang="en-US" sz="3600" b="1" baseline="30000" dirty="0">
                <a:latin typeface="Times New Roman"/>
                <a:ea typeface="Times New Roman"/>
              </a:rPr>
              <a:t>16 </a:t>
            </a:r>
            <a:r>
              <a:rPr lang="en-US" sz="3600" b="1" dirty="0">
                <a:latin typeface="Times New Roman"/>
                <a:ea typeface="Times New Roman"/>
              </a:rPr>
              <a:t>And I will pray the Father, and He will give you another Helper, that He may abide with you forever— </a:t>
            </a:r>
            <a:r>
              <a:rPr lang="en-US" sz="3600" b="1" baseline="30000" dirty="0">
                <a:latin typeface="Times New Roman"/>
                <a:ea typeface="Times New Roman"/>
              </a:rPr>
              <a:t>17</a:t>
            </a:r>
            <a:r>
              <a:rPr lang="en-US" sz="3600" b="1" dirty="0">
                <a:latin typeface="Times New Roman"/>
                <a:ea typeface="Times New Roman"/>
              </a:rPr>
              <a:t> the Spirit of truth, whom the world cannot receive, because it neither sees Him nor knows Him; but you know Him, for He dwells with you and will be in you.”</a:t>
            </a:r>
            <a:endParaRPr lang="en-US" sz="2800" dirty="0"/>
          </a:p>
        </p:txBody>
      </p:sp>
    </p:spTree>
    <p:extLst>
      <p:ext uri="{BB962C8B-B14F-4D97-AF65-F5344CB8AC3E}">
        <p14:creationId xmlns:p14="http://schemas.microsoft.com/office/powerpoint/2010/main" val="113000962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rgbClr val="C00000"/>
                </a:solidFill>
              </a:rPr>
              <a:t>Be Sensitive to the </a:t>
            </a:r>
            <a:r>
              <a:rPr lang="en-US" sz="4800" b="1" dirty="0" smtClean="0">
                <a:solidFill>
                  <a:srgbClr val="C00000"/>
                </a:solidFill>
              </a:rPr>
              <a:t/>
            </a:r>
            <a:br>
              <a:rPr lang="en-US" sz="4800" b="1" dirty="0" smtClean="0">
                <a:solidFill>
                  <a:srgbClr val="C00000"/>
                </a:solidFill>
              </a:rPr>
            </a:br>
            <a:r>
              <a:rPr lang="en-US" sz="4800" b="1" i="1" u="sng" dirty="0" smtClean="0">
                <a:solidFill>
                  <a:srgbClr val="C00000"/>
                </a:solidFill>
              </a:rPr>
              <a:t>Guidance</a:t>
            </a:r>
            <a:r>
              <a:rPr lang="en-US" sz="4800" b="1" dirty="0" smtClean="0">
                <a:solidFill>
                  <a:srgbClr val="C00000"/>
                </a:solidFill>
              </a:rPr>
              <a:t> </a:t>
            </a:r>
            <a:r>
              <a:rPr lang="en-US" sz="4800" b="1" dirty="0">
                <a:solidFill>
                  <a:srgbClr val="C00000"/>
                </a:solidFill>
              </a:rPr>
              <a:t>of the Holy Spirit…</a:t>
            </a:r>
          </a:p>
        </p:txBody>
      </p:sp>
      <p:sp>
        <p:nvSpPr>
          <p:cNvPr id="3" name="Content Placeholder 2"/>
          <p:cNvSpPr>
            <a:spLocks noGrp="1"/>
          </p:cNvSpPr>
          <p:nvPr>
            <p:ph idx="1"/>
          </p:nvPr>
        </p:nvSpPr>
        <p:spPr/>
        <p:txBody>
          <a:bodyPr>
            <a:noAutofit/>
          </a:bodyPr>
          <a:lstStyle/>
          <a:p>
            <a:pPr lvl="0" algn="ctr">
              <a:spcBef>
                <a:spcPts val="0"/>
              </a:spcBef>
              <a:buFont typeface="Wingdings"/>
              <a:buChar char=""/>
            </a:pPr>
            <a:r>
              <a:rPr lang="en-US" sz="4800" b="1" dirty="0">
                <a:latin typeface="Times New Roman"/>
                <a:ea typeface="Times New Roman"/>
              </a:rPr>
              <a:t>To experience the </a:t>
            </a:r>
            <a:endParaRPr lang="en-US" sz="4800" b="1" dirty="0" smtClean="0">
              <a:latin typeface="Times New Roman"/>
              <a:ea typeface="Times New Roman"/>
            </a:endParaRPr>
          </a:p>
          <a:p>
            <a:pPr marL="0" lvl="0" indent="0" algn="ctr">
              <a:spcBef>
                <a:spcPts val="0"/>
              </a:spcBef>
              <a:buNone/>
            </a:pPr>
            <a:r>
              <a:rPr lang="en-US" sz="4800" b="1" dirty="0" smtClean="0">
                <a:latin typeface="Times New Roman"/>
                <a:ea typeface="Times New Roman"/>
              </a:rPr>
              <a:t>guidance </a:t>
            </a:r>
            <a:r>
              <a:rPr lang="en-US" sz="4800" b="1" dirty="0">
                <a:latin typeface="Times New Roman"/>
                <a:ea typeface="Times New Roman"/>
              </a:rPr>
              <a:t>of the Holy Spirit </a:t>
            </a:r>
            <a:endParaRPr lang="en-US" sz="4800" b="1" dirty="0" smtClean="0">
              <a:latin typeface="Times New Roman"/>
              <a:ea typeface="Times New Roman"/>
            </a:endParaRPr>
          </a:p>
          <a:p>
            <a:pPr marL="0" lvl="0" indent="0" algn="ctr">
              <a:spcBef>
                <a:spcPts val="0"/>
              </a:spcBef>
              <a:buNone/>
            </a:pPr>
            <a:r>
              <a:rPr lang="en-US" sz="4800" b="1" dirty="0" smtClean="0">
                <a:latin typeface="Times New Roman"/>
                <a:ea typeface="Times New Roman"/>
              </a:rPr>
              <a:t>we </a:t>
            </a:r>
            <a:r>
              <a:rPr lang="en-US" sz="4800" b="1" dirty="0">
                <a:latin typeface="Times New Roman"/>
                <a:ea typeface="Times New Roman"/>
              </a:rPr>
              <a:t>need to first be </a:t>
            </a:r>
            <a:endParaRPr lang="en-US" sz="4800" b="1" dirty="0" smtClean="0">
              <a:latin typeface="Times New Roman"/>
              <a:ea typeface="Times New Roman"/>
            </a:endParaRPr>
          </a:p>
          <a:p>
            <a:pPr marL="0" lvl="0" indent="0" algn="ctr">
              <a:spcBef>
                <a:spcPts val="0"/>
              </a:spcBef>
              <a:buNone/>
            </a:pPr>
            <a:r>
              <a:rPr lang="en-US" sz="4800" b="1" dirty="0" smtClean="0">
                <a:latin typeface="Times New Roman"/>
                <a:ea typeface="Times New Roman"/>
              </a:rPr>
              <a:t>sensitive </a:t>
            </a:r>
            <a:r>
              <a:rPr lang="en-US" sz="4800" b="1" dirty="0">
                <a:latin typeface="Times New Roman"/>
                <a:ea typeface="Times New Roman"/>
              </a:rPr>
              <a:t>to the conviction </a:t>
            </a:r>
            <a:endParaRPr lang="en-US" sz="4800" b="1" dirty="0" smtClean="0">
              <a:latin typeface="Times New Roman"/>
              <a:ea typeface="Times New Roman"/>
            </a:endParaRPr>
          </a:p>
          <a:p>
            <a:pPr marL="0" lvl="0" indent="0" algn="ctr">
              <a:spcBef>
                <a:spcPts val="0"/>
              </a:spcBef>
              <a:buNone/>
            </a:pPr>
            <a:r>
              <a:rPr lang="en-US" sz="4800" b="1" dirty="0" smtClean="0">
                <a:latin typeface="Times New Roman"/>
                <a:ea typeface="Times New Roman"/>
              </a:rPr>
              <a:t>and </a:t>
            </a:r>
            <a:r>
              <a:rPr lang="en-US" sz="4800" b="1" dirty="0">
                <a:latin typeface="Times New Roman"/>
                <a:ea typeface="Times New Roman"/>
              </a:rPr>
              <a:t>after confession </a:t>
            </a:r>
            <a:endParaRPr lang="en-US" sz="4800" b="1" dirty="0" smtClean="0">
              <a:latin typeface="Times New Roman"/>
              <a:ea typeface="Times New Roman"/>
            </a:endParaRPr>
          </a:p>
          <a:p>
            <a:pPr marL="0" lvl="0" indent="0" algn="ctr">
              <a:spcBef>
                <a:spcPts val="0"/>
              </a:spcBef>
              <a:buNone/>
            </a:pPr>
            <a:r>
              <a:rPr lang="en-US" sz="4800" b="1" dirty="0" smtClean="0">
                <a:latin typeface="Times New Roman"/>
                <a:ea typeface="Times New Roman"/>
              </a:rPr>
              <a:t>accept </a:t>
            </a:r>
            <a:r>
              <a:rPr lang="en-US" sz="4800" b="1" dirty="0">
                <a:latin typeface="Times New Roman"/>
                <a:ea typeface="Times New Roman"/>
              </a:rPr>
              <a:t>His comfort.</a:t>
            </a:r>
            <a:endParaRPr lang="en-US" sz="4000" dirty="0"/>
          </a:p>
        </p:txBody>
      </p:sp>
    </p:spTree>
    <p:extLst>
      <p:ext uri="{BB962C8B-B14F-4D97-AF65-F5344CB8AC3E}">
        <p14:creationId xmlns:p14="http://schemas.microsoft.com/office/powerpoint/2010/main" val="64431148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8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One:</a:t>
            </a:r>
            <a:b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Review</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77514386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4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doctrine of baptisms, of laying on of hands, of resurrection of the dead, and of eternal judgment. </a:t>
            </a:r>
            <a:r>
              <a:rPr lang="en-US" sz="4000" b="1" baseline="30000" dirty="0">
                <a:effectLst>
                  <a:outerShdw blurRad="38100" dist="38100" dir="2700000" algn="tl">
                    <a:srgbClr val="000000">
                      <a:alpha val="43137"/>
                    </a:srgbClr>
                  </a:outerShdw>
                </a:effectLst>
              </a:rPr>
              <a:t>3</a:t>
            </a:r>
            <a:r>
              <a:rPr lang="en-US" sz="4000" b="1" dirty="0">
                <a:effectLst>
                  <a:outerShdw blurRad="38100" dist="38100" dir="2700000" algn="tl">
                    <a:srgbClr val="000000">
                      <a:alpha val="43137"/>
                    </a:srgbClr>
                  </a:outerShdw>
                </a:effectLst>
              </a:rPr>
              <a:t> And this we will do if God permits.”</a:t>
            </a:r>
          </a:p>
        </p:txBody>
      </p:sp>
    </p:spTree>
    <p:extLst>
      <p:ext uri="{BB962C8B-B14F-4D97-AF65-F5344CB8AC3E}">
        <p14:creationId xmlns:p14="http://schemas.microsoft.com/office/powerpoint/2010/main" val="214388475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3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24600" y="1304330"/>
            <a:ext cx="2438400" cy="3343871"/>
          </a:xfrm>
          <a:prstGeom prst="rect">
            <a:avLst/>
          </a:prstGeom>
        </p:spPr>
      </p:pic>
      <p:sp>
        <p:nvSpPr>
          <p:cNvPr id="3" name="Rectangle 2"/>
          <p:cNvSpPr/>
          <p:nvPr/>
        </p:nvSpPr>
        <p:spPr>
          <a:xfrm>
            <a:off x="570134" y="1960603"/>
            <a:ext cx="5754466" cy="2246769"/>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Lost Art of</a:t>
            </a:r>
          </a:p>
          <a:p>
            <a:r>
              <a:rPr lang="en-US" sz="8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Repentance</a:t>
            </a:r>
          </a:p>
        </p:txBody>
      </p:sp>
      <p:sp>
        <p:nvSpPr>
          <p:cNvPr id="7" name="Rectangle 6"/>
          <p:cNvSpPr/>
          <p:nvPr/>
        </p:nvSpPr>
        <p:spPr>
          <a:xfrm>
            <a:off x="570136" y="381000"/>
            <a:ext cx="7964265" cy="923330"/>
          </a:xfrm>
          <a:prstGeom prst="rect">
            <a:avLst/>
          </a:prstGeom>
        </p:spPr>
        <p:txBody>
          <a:bodyPr wrap="square">
            <a:spAutoFit/>
          </a:bodyPr>
          <a:lstStyle/>
          <a:p>
            <a:r>
              <a:rPr lang="en-US" sz="5400" b="1" dirty="0">
                <a:ln w="1905"/>
                <a:solidFill>
                  <a:srgbClr val="0033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Foundation of Repentance</a:t>
            </a:r>
          </a:p>
        </p:txBody>
      </p:sp>
    </p:spTree>
    <p:extLst>
      <p:ext uri="{BB962C8B-B14F-4D97-AF65-F5344CB8AC3E}">
        <p14:creationId xmlns:p14="http://schemas.microsoft.com/office/powerpoint/2010/main" val="342924139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
            <a:ext cx="7772400" cy="6248400"/>
          </a:xfrm>
        </p:spPr>
        <p:txBody>
          <a:bodyPr>
            <a:normAutofit fontScale="90000"/>
          </a:bodyPr>
          <a:lstStyle/>
          <a:p>
            <a:pPr marL="0" marR="0" algn="l">
              <a:spcBef>
                <a:spcPts val="0"/>
              </a:spcBef>
              <a:spcAft>
                <a:spcPts val="0"/>
              </a:spcAft>
            </a:pP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Why Does God Want </a:t>
            </a:r>
            <a:r>
              <a:rPr lang="en-US" sz="6000" dirty="0">
                <a:latin typeface="Times New Roman"/>
                <a:ea typeface="Calibri"/>
                <a:cs typeface="Times New Roman"/>
              </a:rPr>
              <a:t/>
            </a:r>
            <a:br>
              <a:rPr lang="en-US" sz="6000" dirty="0">
                <a:latin typeface="Times New Roman"/>
                <a:ea typeface="Calibri"/>
                <a:cs typeface="Times New Roman"/>
              </a:rPr>
            </a:b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You to </a:t>
            </a: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
            </a:r>
            <a:b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b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Get </a:t>
            </a: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Baptized?</a:t>
            </a:r>
            <a:r>
              <a:rPr lang="en-US" sz="6000" dirty="0">
                <a:latin typeface="Times New Roman"/>
                <a:ea typeface="Calibri"/>
                <a:cs typeface="Times New Roman"/>
              </a:rPr>
              <a:t/>
            </a:r>
            <a:br>
              <a:rPr lang="en-US" sz="60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Pastor Mark Schwarzbauer PhD</a:t>
            </a:r>
            <a:r>
              <a:rPr lang="en-US" sz="3100" dirty="0">
                <a:latin typeface="Times New Roman"/>
                <a:ea typeface="Calibri"/>
                <a:cs typeface="Times New Roman"/>
              </a:rPr>
              <a:t/>
            </a:r>
            <a:br>
              <a:rPr lang="en-US" sz="31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rPr>
              <a:t>Family Worship Center </a:t>
            </a:r>
            <a:endParaRPr lang="en-US" sz="4000" b="1" dirty="0">
              <a:ln w="1905"/>
              <a:solidFill>
                <a:srgbClr val="FF0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1371601"/>
            <a:ext cx="4282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2570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Myths &amp; Marvels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539089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3460"/>
            <a:ext cx="9144000" cy="5171079"/>
          </a:xfrm>
          <a:prstGeom prst="rect">
            <a:avLst/>
          </a:prstGeom>
        </p:spPr>
      </p:pic>
    </p:spTree>
    <p:extLst>
      <p:ext uri="{BB962C8B-B14F-4D97-AF65-F5344CB8AC3E}">
        <p14:creationId xmlns:p14="http://schemas.microsoft.com/office/powerpoint/2010/main" val="24689418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685800" y="533400"/>
            <a:ext cx="7924800" cy="587853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The Beauty of </a:t>
            </a:r>
          </a:p>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Spiritual Language</a:t>
            </a:r>
          </a:p>
          <a:p>
            <a:pPr algn="ctr"/>
            <a:endParaRPr lang="en-US" sz="3200" b="1" spc="150" dirty="0" smtClean="0">
              <a:ln w="11430"/>
              <a:solidFill>
                <a:srgbClr val="F8F8F8"/>
              </a:solidFill>
              <a:effectLst>
                <a:outerShdw blurRad="25400" algn="tl" rotWithShape="0">
                  <a:srgbClr val="000000">
                    <a:alpha val="43000"/>
                  </a:srgbClr>
                </a:outerShdw>
              </a:effectLst>
            </a:endParaRPr>
          </a:p>
          <a:p>
            <a:pPr algn="ctr"/>
            <a:r>
              <a:rPr lang="en-US" sz="4000" b="1" spc="150" dirty="0" smtClean="0">
                <a:ln w="11430"/>
                <a:solidFill>
                  <a:srgbClr val="F8F8F8"/>
                </a:solidFill>
                <a:effectLst>
                  <a:outerShdw blurRad="25400" algn="tl" rotWithShape="0">
                    <a:srgbClr val="000000">
                      <a:alpha val="43000"/>
                    </a:srgbClr>
                  </a:outerShdw>
                </a:effectLst>
              </a:rPr>
              <a:t>Pastor </a:t>
            </a:r>
            <a:r>
              <a:rPr lang="en-US" sz="4000" b="1" spc="150" dirty="0">
                <a:ln w="11430"/>
                <a:solidFill>
                  <a:srgbClr val="F8F8F8"/>
                </a:solidFill>
                <a:effectLst>
                  <a:outerShdw blurRad="25400" algn="tl" rotWithShape="0">
                    <a:srgbClr val="000000">
                      <a:alpha val="43000"/>
                    </a:srgbClr>
                  </a:outerShdw>
                </a:effectLst>
              </a:rPr>
              <a:t>Mark Schwarzbauer PhD</a:t>
            </a:r>
          </a:p>
          <a:p>
            <a:pPr algn="ctr"/>
            <a:r>
              <a:rPr lang="en-US" sz="4000" b="1" spc="150" dirty="0">
                <a:ln w="11430"/>
                <a:solidFill>
                  <a:srgbClr val="F8F8F8"/>
                </a:solidFill>
                <a:effectLst>
                  <a:outerShdw blurRad="25400" algn="tl" rotWithShape="0">
                    <a:srgbClr val="000000">
                      <a:alpha val="43000"/>
                    </a:srgbClr>
                  </a:outerShdw>
                </a:effectLst>
              </a:rPr>
              <a:t>Family Worship </a:t>
            </a:r>
            <a:r>
              <a:rPr lang="en-US" sz="4000" b="1" spc="150" dirty="0" smtClean="0">
                <a:ln w="11430"/>
                <a:solidFill>
                  <a:srgbClr val="F8F8F8"/>
                </a:solidFill>
                <a:effectLst>
                  <a:outerShdw blurRad="25400" algn="tl" rotWithShape="0">
                    <a:srgbClr val="000000">
                      <a:alpha val="43000"/>
                    </a:srgbClr>
                  </a:outerShdw>
                </a:effectLst>
              </a:rPr>
              <a:t>Center</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0161478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874</Words>
  <Application>Microsoft Office PowerPoint</Application>
  <PresentationFormat>On-screen Show (4:3)</PresentationFormat>
  <Paragraphs>53</Paragraphs>
  <Slides>25</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Times New Roman</vt:lpstr>
      <vt:lpstr>Wingdings</vt:lpstr>
      <vt:lpstr>Arial Black</vt:lpstr>
      <vt:lpstr>Calibri</vt:lpstr>
      <vt:lpstr>Office Theme</vt:lpstr>
      <vt:lpstr>1_Office Theme</vt:lpstr>
      <vt:lpstr>Default Design</vt:lpstr>
      <vt:lpstr>Wrapping   Up     The  UnWrapping  Pastor Mark Schwarzbauer PhD  Family Worship Center</vt:lpstr>
      <vt:lpstr>I Corinthians 14:15 </vt:lpstr>
      <vt:lpstr>Part One: The Review</vt:lpstr>
      <vt:lpstr>Hebrews 6:1-3</vt:lpstr>
      <vt:lpstr>Pastor Mark Schwarzbauer PhD Family Worship Center </vt:lpstr>
      <vt:lpstr>Why Does God Want  You to  Get Baptized? Pastor Mark Schwarzbauer PhD Family Worship Center </vt:lpstr>
      <vt:lpstr>Myths &amp; Marvels     Pastor Mark Schwarzbauer PhD Family Worship Center </vt:lpstr>
      <vt:lpstr>PowerPoint Presentation</vt:lpstr>
      <vt:lpstr>PowerPoint Presentation</vt:lpstr>
      <vt:lpstr>i-fwc.com/Media/archive.html</vt:lpstr>
      <vt:lpstr>Part Two:  The Resource</vt:lpstr>
      <vt:lpstr>At the Assemblies of God General Council last year, Jack Hayford shared “While affirming speaking in tongues as the initial physical evidence of the baptism in the Holy Spirit, Hayford cautioned attendees against viewing the gift solely in evidentiary terms. "God did not give it as a proof," Hayford said. "He gave it as a resource." Hayford said experiencing the Holy Spirit is essential for a church body to grow. http://www.charismanews.com/world/51086-pastor-jack-hayford-christians-should-not-expect-to-escape-the-coming-persecution</vt:lpstr>
      <vt:lpstr>The Gift of Spiritual Language – Tongues are…</vt:lpstr>
      <vt:lpstr>The Gift of Spiritual Language – Tongues are…</vt:lpstr>
      <vt:lpstr>Part Three:  The Reminder</vt:lpstr>
      <vt:lpstr>Part Three:  The Reminder to Be Sensitive to the  Holy Spirit</vt:lpstr>
      <vt:lpstr>You are involved in being sensitive to the Holy Spirit… “In Acts 2:4 which is the first time anyone ever actually spoke with tongues, this key text assists us in understanding the link between the miracle of the language and the mind-set to speak in response. “And they were all filled with the Holy Spirit and began to speak with other tongues, as the Spirit gave them utterance.”</vt:lpstr>
      <vt:lpstr>The verb “they began” is pointing in its timing – aorist being the Greek tense.  The grammatical form makes the statement clear – “At this point, they (the people being filled) began (as a participative response) to speak with tongues.” The linguistic miracle is shown in the verb in the phrase “as the Spirit gave.” The Spirit was continuously giving then what they were speaking out loud.”</vt:lpstr>
      <vt:lpstr>It is also a striking fact that the verb apophthegomai (“utterance”)  is used; a word in coming Greek usage which not only described outspoken declarative  speech, but which was used for speech thought to be motivated by a divine, prophetic impulse.  </vt:lpstr>
      <vt:lpstr>So Paul’s explanation that Holy-Spirit-inspired speech is still only spoken by the speaker’s choice, and the fact that that’s the way Pentecost was, both released me to decide: I will speak!  It wasn’t a presumption born of enthusiasm, but an obedience born of faith.”  Page 48-49  The Beauty of Spiritual Language, Jack Hayford.</vt:lpstr>
      <vt:lpstr>The early church was very sensitive to the Holy Spirit…</vt:lpstr>
      <vt:lpstr>The early church was very sensitive to the Holy Spirit…</vt:lpstr>
      <vt:lpstr>Be Sensitive to the  Conviction of the Holy Spirit…</vt:lpstr>
      <vt:lpstr>Be Sensitive to the  Confort of the Holy Spirit…</vt:lpstr>
      <vt:lpstr>Be Sensitive to the  Guidance of the Holy Spirit…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118</cp:revision>
  <dcterms:created xsi:type="dcterms:W3CDTF">2012-10-06T13:47:35Z</dcterms:created>
  <dcterms:modified xsi:type="dcterms:W3CDTF">2016-06-02T21:07:30Z</dcterms:modified>
</cp:coreProperties>
</file>