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0" r:id="rId2"/>
    <p:sldId id="257" r:id="rId3"/>
    <p:sldId id="256" r:id="rId4"/>
    <p:sldId id="307" r:id="rId5"/>
    <p:sldId id="296" r:id="rId6"/>
    <p:sldId id="308" r:id="rId7"/>
    <p:sldId id="312" r:id="rId8"/>
    <p:sldId id="311" r:id="rId9"/>
    <p:sldId id="309" r:id="rId10"/>
    <p:sldId id="310" r:id="rId11"/>
    <p:sldId id="328" r:id="rId12"/>
    <p:sldId id="313" r:id="rId13"/>
    <p:sldId id="314" r:id="rId14"/>
    <p:sldId id="315" r:id="rId15"/>
    <p:sldId id="317" r:id="rId16"/>
    <p:sldId id="316" r:id="rId17"/>
    <p:sldId id="318" r:id="rId18"/>
    <p:sldId id="320" r:id="rId19"/>
    <p:sldId id="319" r:id="rId20"/>
    <p:sldId id="321" r:id="rId21"/>
    <p:sldId id="322" r:id="rId22"/>
    <p:sldId id="323" r:id="rId23"/>
    <p:sldId id="324" r:id="rId24"/>
    <p:sldId id="290" r:id="rId25"/>
    <p:sldId id="326" r:id="rId26"/>
    <p:sldId id="327" r:id="rId27"/>
    <p:sldId id="325" r:id="rId28"/>
  </p:sldIdLst>
  <p:sldSz cx="9144000" cy="6858000" type="screen4x3"/>
  <p:notesSz cx="6858000" cy="9144000"/>
  <p:embeddedFontLst>
    <p:embeddedFont>
      <p:font typeface="Calibri" panose="020F0502020204030204" pitchFamily="34" charset="0"/>
      <p:regular r:id="rId29"/>
      <p:bold r:id="rId30"/>
      <p:italic r:id="rId31"/>
      <p:boldItalic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8667" autoAdjust="0"/>
    <p:restoredTop sz="94660"/>
  </p:normalViewPr>
  <p:slideViewPr>
    <p:cSldViewPr>
      <p:cViewPr>
        <p:scale>
          <a:sx n="70" d="100"/>
          <a:sy n="70" d="100"/>
        </p:scale>
        <p:origin x="-1140" y="-66"/>
      </p:cViewPr>
      <p:guideLst>
        <p:guide orient="horz" pos="2160"/>
        <p:guide pos="2880"/>
      </p:guideLst>
    </p:cSldViewPr>
  </p:slideViewPr>
  <p:notesTextViewPr>
    <p:cViewPr>
      <p:scale>
        <a:sx n="1" d="1"/>
        <a:sy n="1" d="1"/>
      </p:scale>
      <p:origin x="0" y="0"/>
    </p:cViewPr>
  </p:notesTextViewPr>
  <p:sorterViewPr>
    <p:cViewPr>
      <p:scale>
        <a:sx n="100" d="100"/>
        <a:sy n="100" d="100"/>
      </p:scale>
      <p:origin x="0" y="44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7965584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68850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1203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5743595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CF0EA-DE9D-42AC-8640-A705413683F2}"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1575818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9CF0EA-DE9D-42AC-8640-A705413683F2}"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439838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9CF0EA-DE9D-42AC-8640-A705413683F2}" type="datetimeFigureOut">
              <a:rPr lang="en-US" smtClean="0"/>
              <a:t>5/4/2016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7082110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9CF0EA-DE9D-42AC-8640-A705413683F2}" type="datetimeFigureOut">
              <a:rPr lang="en-US" smtClean="0"/>
              <a:t>5/4/2016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6287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CF0EA-DE9D-42AC-8640-A705413683F2}" type="datetimeFigureOut">
              <a:rPr lang="en-US" smtClean="0"/>
              <a:t>5/4/2016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02653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61418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15012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CF0EA-DE9D-42AC-8640-A705413683F2}" type="datetimeFigureOut">
              <a:rPr lang="en-US" smtClean="0"/>
              <a:t>5/4/2016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3E3C7-F959-4ED4-B538-06951ACDAE39}" type="slidenum">
              <a:rPr lang="en-US" smtClean="0"/>
              <a:t>‹#›</a:t>
            </a:fld>
            <a:endParaRPr lang="en-US"/>
          </a:p>
        </p:txBody>
      </p:sp>
    </p:spTree>
    <p:extLst>
      <p:ext uri="{BB962C8B-B14F-4D97-AF65-F5344CB8AC3E}">
        <p14:creationId xmlns:p14="http://schemas.microsoft.com/office/powerpoint/2010/main" val="373192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52400"/>
            <a:ext cx="7772400" cy="6248400"/>
          </a:xfrm>
        </p:spPr>
        <p:txBody>
          <a:bodyPr>
            <a:normAutofit fontScale="90000"/>
          </a:bodyPr>
          <a:lstStyle/>
          <a:p>
            <a:pPr marL="0" marR="0" algn="l">
              <a:spcBef>
                <a:spcPts val="0"/>
              </a:spcBef>
              <a:spcAft>
                <a:spcPts val="0"/>
              </a:spcAft>
            </a:pPr>
            <a:r>
              <a:rPr lang="en-US" sz="9600" b="1"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cs typeface="Times New Roman"/>
              </a:rPr>
              <a:t>Why Does God Want </a:t>
            </a:r>
            <a:r>
              <a:rPr lang="en-US" sz="6000" dirty="0">
                <a:latin typeface="Times New Roman"/>
                <a:ea typeface="Calibri"/>
                <a:cs typeface="Times New Roman"/>
              </a:rPr>
              <a:t/>
            </a:r>
            <a:br>
              <a:rPr lang="en-US" sz="6000" dirty="0">
                <a:latin typeface="Times New Roman"/>
                <a:ea typeface="Calibri"/>
                <a:cs typeface="Times New Roman"/>
              </a:rPr>
            </a:br>
            <a:r>
              <a:rPr lang="en-US" sz="9600" b="1"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cs typeface="Times New Roman"/>
              </a:rPr>
              <a:t>You to </a:t>
            </a:r>
            <a:r>
              <a:rPr lang="en-US" sz="9600" b="1" dirty="0" smtClean="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cs typeface="Times New Roman"/>
              </a:rPr>
              <a:t/>
            </a:r>
            <a:br>
              <a:rPr lang="en-US" sz="9600" b="1" dirty="0" smtClean="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cs typeface="Times New Roman"/>
              </a:rPr>
            </a:br>
            <a:r>
              <a:rPr lang="en-US" sz="9600" b="1" dirty="0" smtClean="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cs typeface="Times New Roman"/>
              </a:rPr>
              <a:t>Get </a:t>
            </a:r>
            <a:r>
              <a:rPr lang="en-US" sz="9600" b="1"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cs typeface="Times New Roman"/>
              </a:rPr>
              <a:t>Baptized?</a:t>
            </a:r>
            <a:r>
              <a:rPr lang="en-US" sz="6000" dirty="0">
                <a:latin typeface="Times New Roman"/>
                <a:ea typeface="Calibri"/>
                <a:cs typeface="Times New Roman"/>
              </a:rPr>
              <a:t/>
            </a:r>
            <a:br>
              <a:rPr lang="en-US" sz="6000" dirty="0">
                <a:latin typeface="Times New Roman"/>
                <a:ea typeface="Calibri"/>
                <a:cs typeface="Times New Roman"/>
              </a:rPr>
            </a:br>
            <a:r>
              <a:rPr lang="en-US" b="1"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cs typeface="Times New Roman"/>
              </a:rPr>
              <a:t>Pastor Mark Schwarzbauer PhD</a:t>
            </a:r>
            <a:r>
              <a:rPr lang="en-US" sz="3100" dirty="0">
                <a:latin typeface="Times New Roman"/>
                <a:ea typeface="Calibri"/>
                <a:cs typeface="Times New Roman"/>
              </a:rPr>
              <a:t/>
            </a:r>
            <a:br>
              <a:rPr lang="en-US" sz="3100" dirty="0">
                <a:latin typeface="Times New Roman"/>
                <a:ea typeface="Calibri"/>
                <a:cs typeface="Times New Roman"/>
              </a:rPr>
            </a:br>
            <a:r>
              <a:rPr lang="en-US" b="1" dirty="0">
                <a:ln w="5271" cap="flat" cmpd="sng" algn="ctr">
                  <a:solidFill>
                    <a:srgbClr val="4579B8"/>
                  </a:solidFill>
                  <a:prstDash val="solid"/>
                  <a:round/>
                </a:ln>
                <a:gradFill>
                  <a:gsLst>
                    <a:gs pos="0">
                      <a:srgbClr val="BED3F9"/>
                    </a:gs>
                    <a:gs pos="9000">
                      <a:srgbClr val="9EC1FF"/>
                    </a:gs>
                    <a:gs pos="50000">
                      <a:srgbClr val="003692"/>
                    </a:gs>
                    <a:gs pos="79000">
                      <a:srgbClr val="9EC1FF"/>
                    </a:gs>
                    <a:gs pos="100000">
                      <a:srgbClr val="BED3F9"/>
                    </a:gs>
                  </a:gsLst>
                  <a:lin ang="5400000" scaled="0"/>
                </a:gradFill>
                <a:latin typeface="Times New Roman"/>
                <a:ea typeface="Calibri"/>
              </a:rPr>
              <a:t>Family Worship Center </a:t>
            </a:r>
            <a:endParaRPr lang="en-US" sz="4000" b="1" dirty="0">
              <a:ln w="1905"/>
              <a:solidFill>
                <a:srgbClr val="FF0000"/>
              </a:solidFill>
              <a:effectLst>
                <a:innerShdw blurRad="69850" dist="43180" dir="5400000">
                  <a:srgbClr val="000000">
                    <a:alpha val="65000"/>
                  </a:srgbClr>
                </a:inn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371600"/>
            <a:ext cx="428227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924139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198438"/>
            <a:ext cx="5105400" cy="792162"/>
          </a:xfrm>
        </p:spPr>
        <p:txBody>
          <a:bodyPr>
            <a:noAutofit/>
          </a:bodyPr>
          <a:lstStyle/>
          <a:p>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2:38</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57200" y="914400"/>
            <a:ext cx="8229600" cy="5867400"/>
          </a:xfrm>
        </p:spPr>
        <p:txBody>
          <a:bodyPr>
            <a:noAutofit/>
          </a:bodyPr>
          <a:lstStyle/>
          <a:p>
            <a:pPr marL="0" indent="0">
              <a:buNone/>
            </a:pPr>
            <a:r>
              <a:rPr lang="en-US" sz="4800" b="1" dirty="0" smtClean="0">
                <a:effectLst>
                  <a:outerShdw blurRad="38100" dist="38100" dir="2700000" algn="tl">
                    <a:srgbClr val="000000">
                      <a:alpha val="43137"/>
                    </a:srgbClr>
                  </a:outerShdw>
                </a:effectLst>
              </a:rPr>
              <a:t>Then </a:t>
            </a:r>
            <a:r>
              <a:rPr lang="en-US" sz="4800" b="1" dirty="0">
                <a:effectLst>
                  <a:outerShdw blurRad="38100" dist="38100" dir="2700000" algn="tl">
                    <a:srgbClr val="000000">
                      <a:alpha val="43137"/>
                    </a:srgbClr>
                  </a:outerShdw>
                </a:effectLst>
              </a:rPr>
              <a:t>Peter said to them, “Repent, and let every one of you be baptized in the name of Jesus Christ for the remission of sins; and you shall receive the gift of the Holy Spirit. </a:t>
            </a:r>
            <a:endParaRPr lang="en-US" sz="4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744450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762000" y="1038285"/>
            <a:ext cx="7543800" cy="4524315"/>
          </a:xfrm>
          <a:prstGeom prst="rect">
            <a:avLst/>
          </a:prstGeom>
        </p:spPr>
        <p:txBody>
          <a:bodyPr wrap="square">
            <a:spAutoFit/>
          </a:bodyPr>
          <a:lstStyle/>
          <a:p>
            <a:pPr algn="ctr"/>
            <a:r>
              <a:rPr lang="en-US"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Repentance and believing come first.</a:t>
            </a:r>
            <a:endParaRPr lang="en-US"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90232835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762000" y="457200"/>
            <a:ext cx="7543800" cy="6001643"/>
          </a:xfrm>
          <a:prstGeom prst="rect">
            <a:avLst/>
          </a:prstGeom>
        </p:spPr>
        <p:txBody>
          <a:bodyPr wrap="square">
            <a:spAutoFit/>
          </a:bodyPr>
          <a:lstStyle/>
          <a:p>
            <a:pPr algn="ctr"/>
            <a:r>
              <a:rPr lang="en-US"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Part Two: The Purpose of Water Baptism</a:t>
            </a:r>
            <a:endParaRPr lang="en-US"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38736536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457200" y="789087"/>
            <a:ext cx="8229600" cy="5078313"/>
          </a:xfrm>
          <a:prstGeom prst="rect">
            <a:avLst/>
          </a:prstGeom>
        </p:spPr>
        <p:txBody>
          <a:bodyPr wrap="square">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The </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purpose of water baptism is to </a:t>
            </a:r>
            <a:r>
              <a:rPr lang="en-US" sz="54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symbolize</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 the </a:t>
            </a:r>
            <a:r>
              <a:rPr lang="en-US" sz="54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transformation </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you have experienced in Christ and to </a:t>
            </a:r>
            <a:r>
              <a:rPr lang="en-US" sz="54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publicly proclaim your personal faith</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31831711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30162"/>
            <a:ext cx="5105400" cy="792162"/>
          </a:xfrm>
        </p:spPr>
        <p:txBody>
          <a:bodyPr>
            <a:no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Romans 6:1-4</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533400"/>
            <a:ext cx="8686800" cy="5867400"/>
          </a:xfrm>
        </p:spPr>
        <p:txBody>
          <a:bodyPr>
            <a:noAutofit/>
          </a:bodyPr>
          <a:lstStyle/>
          <a:p>
            <a:pPr marL="0" indent="0">
              <a:buNone/>
            </a:pPr>
            <a:r>
              <a:rPr lang="en-US" sz="3600" b="1" dirty="0" smtClean="0">
                <a:effectLst>
                  <a:outerShdw blurRad="38100" dist="38100" dir="2700000" algn="tl">
                    <a:srgbClr val="000000">
                      <a:alpha val="43137"/>
                    </a:srgbClr>
                  </a:outerShdw>
                </a:effectLst>
              </a:rPr>
              <a:t>“</a:t>
            </a:r>
            <a:r>
              <a:rPr lang="en-US" sz="3600" b="1" baseline="30000" dirty="0">
                <a:effectLst>
                  <a:outerShdw blurRad="38100" dist="38100" dir="2700000" algn="tl">
                    <a:srgbClr val="000000">
                      <a:alpha val="43137"/>
                    </a:srgbClr>
                  </a:outerShdw>
                </a:effectLst>
              </a:rPr>
              <a:t>1</a:t>
            </a:r>
            <a:r>
              <a:rPr lang="en-US" sz="3600" b="1" dirty="0">
                <a:effectLst>
                  <a:outerShdw blurRad="38100" dist="38100" dir="2700000" algn="tl">
                    <a:srgbClr val="000000">
                      <a:alpha val="43137"/>
                    </a:srgbClr>
                  </a:outerShdw>
                </a:effectLst>
              </a:rPr>
              <a:t>What shall we say then? Shall we continue in sin that grace may abound? </a:t>
            </a:r>
            <a:r>
              <a:rPr lang="en-US" sz="3600" b="1" baseline="30000" dirty="0">
                <a:effectLst>
                  <a:outerShdw blurRad="38100" dist="38100" dir="2700000" algn="tl">
                    <a:srgbClr val="000000">
                      <a:alpha val="43137"/>
                    </a:srgbClr>
                  </a:outerShdw>
                </a:effectLst>
              </a:rPr>
              <a:t>2</a:t>
            </a:r>
            <a:r>
              <a:rPr lang="en-US" sz="3600" b="1" dirty="0">
                <a:effectLst>
                  <a:outerShdw blurRad="38100" dist="38100" dir="2700000" algn="tl">
                    <a:srgbClr val="000000">
                      <a:alpha val="43137"/>
                    </a:srgbClr>
                  </a:outerShdw>
                </a:effectLst>
              </a:rPr>
              <a:t>Certainly not! How shall we who died to sin live any longer in it? </a:t>
            </a:r>
            <a:r>
              <a:rPr lang="en-US" sz="3600" b="1" baseline="30000" dirty="0">
                <a:effectLst>
                  <a:outerShdw blurRad="38100" dist="38100" dir="2700000" algn="tl">
                    <a:srgbClr val="000000">
                      <a:alpha val="43137"/>
                    </a:srgbClr>
                  </a:outerShdw>
                </a:effectLst>
              </a:rPr>
              <a:t>3</a:t>
            </a:r>
            <a:r>
              <a:rPr lang="en-US" sz="3600" b="1" dirty="0">
                <a:effectLst>
                  <a:outerShdw blurRad="38100" dist="38100" dir="2700000" algn="tl">
                    <a:srgbClr val="000000">
                      <a:alpha val="43137"/>
                    </a:srgbClr>
                  </a:outerShdw>
                </a:effectLst>
              </a:rPr>
              <a:t>Or do you not know that as many of us as were baptized into Christ Jesus were baptized into His death? </a:t>
            </a:r>
            <a:r>
              <a:rPr lang="en-US" sz="3600" b="1" baseline="30000" dirty="0">
                <a:effectLst>
                  <a:outerShdw blurRad="38100" dist="38100" dir="2700000" algn="tl">
                    <a:srgbClr val="000000">
                      <a:alpha val="43137"/>
                    </a:srgbClr>
                  </a:outerShdw>
                </a:effectLst>
              </a:rPr>
              <a:t>4</a:t>
            </a:r>
            <a:r>
              <a:rPr lang="en-US" sz="3600" b="1" dirty="0">
                <a:effectLst>
                  <a:outerShdw blurRad="38100" dist="38100" dir="2700000" algn="tl">
                    <a:srgbClr val="000000">
                      <a:alpha val="43137"/>
                    </a:srgbClr>
                  </a:outerShdw>
                </a:effectLst>
              </a:rPr>
              <a:t>Therefore we were buried with Him through baptism into death, that just as Christ was raised from the dead by the glory of the Father, even so we also should walk in newness of life</a:t>
            </a:r>
            <a:r>
              <a:rPr lang="en-US" sz="3600" b="1" dirty="0" smtClean="0">
                <a:effectLst>
                  <a:outerShdw blurRad="38100" dist="38100" dir="2700000" algn="tl">
                    <a:srgbClr val="000000">
                      <a:alpha val="43137"/>
                    </a:srgbClr>
                  </a:outerShdw>
                </a:effectLst>
              </a:rPr>
              <a:t>.</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181630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457200" y="789087"/>
            <a:ext cx="8229600" cy="5078313"/>
          </a:xfrm>
          <a:prstGeom prst="rect">
            <a:avLst/>
          </a:prstGeom>
        </p:spPr>
        <p:txBody>
          <a:bodyPr wrap="square">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The </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symbolism of Baptism ~ in linguistic, cultural and historical context “baptism” means “immersion” not sprinkling or pouring. </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25590259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30162"/>
            <a:ext cx="5105400" cy="792162"/>
          </a:xfrm>
        </p:spPr>
        <p:txBody>
          <a:bodyPr>
            <a:no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Romans 6:1-4</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533400"/>
            <a:ext cx="8686800" cy="5867400"/>
          </a:xfrm>
        </p:spPr>
        <p:txBody>
          <a:bodyPr>
            <a:noAutofit/>
          </a:bodyPr>
          <a:lstStyle/>
          <a:p>
            <a:pPr marL="0" indent="0">
              <a:buNone/>
            </a:pPr>
            <a:r>
              <a:rPr lang="en-US" sz="2000" b="1" dirty="0" smtClean="0">
                <a:effectLst>
                  <a:outerShdw blurRad="38100" dist="38100" dir="2700000" algn="tl">
                    <a:srgbClr val="000000">
                      <a:alpha val="43137"/>
                    </a:srgbClr>
                  </a:outerShdw>
                </a:effectLst>
              </a:rPr>
              <a:t>“</a:t>
            </a:r>
            <a:r>
              <a:rPr lang="en-US" sz="2000" b="1" baseline="30000" dirty="0">
                <a:effectLst>
                  <a:outerShdw blurRad="38100" dist="38100" dir="2700000" algn="tl">
                    <a:srgbClr val="000000">
                      <a:alpha val="43137"/>
                    </a:srgbClr>
                  </a:outerShdw>
                </a:effectLst>
              </a:rPr>
              <a:t>1</a:t>
            </a:r>
            <a:r>
              <a:rPr lang="en-US" sz="2000" b="1" dirty="0">
                <a:effectLst>
                  <a:outerShdw blurRad="38100" dist="38100" dir="2700000" algn="tl">
                    <a:srgbClr val="000000">
                      <a:alpha val="43137"/>
                    </a:srgbClr>
                  </a:outerShdw>
                </a:effectLst>
              </a:rPr>
              <a:t>What shall we say then? Shall we continue in sin that grace may abound? </a:t>
            </a:r>
            <a:r>
              <a:rPr lang="en-US" sz="2000" b="1" baseline="30000" dirty="0">
                <a:effectLst>
                  <a:outerShdw blurRad="38100" dist="38100" dir="2700000" algn="tl">
                    <a:srgbClr val="000000">
                      <a:alpha val="43137"/>
                    </a:srgbClr>
                  </a:outerShdw>
                </a:effectLst>
              </a:rPr>
              <a:t>2</a:t>
            </a:r>
            <a:r>
              <a:rPr lang="en-US" sz="2000" b="1" dirty="0">
                <a:effectLst>
                  <a:outerShdw blurRad="38100" dist="38100" dir="2700000" algn="tl">
                    <a:srgbClr val="000000">
                      <a:alpha val="43137"/>
                    </a:srgbClr>
                  </a:outerShdw>
                </a:effectLst>
              </a:rPr>
              <a:t>Certainly not! How shall we who died to sin live any longer in it? </a:t>
            </a:r>
            <a:r>
              <a:rPr lang="en-US" sz="2000" b="1" baseline="30000" dirty="0">
                <a:effectLst>
                  <a:outerShdw blurRad="38100" dist="38100" dir="2700000" algn="tl">
                    <a:srgbClr val="000000">
                      <a:alpha val="43137"/>
                    </a:srgbClr>
                  </a:outerShdw>
                </a:effectLst>
              </a:rPr>
              <a:t>3</a:t>
            </a:r>
            <a:r>
              <a:rPr lang="en-US" sz="2000" b="1" dirty="0">
                <a:effectLst>
                  <a:outerShdw blurRad="38100" dist="38100" dir="2700000" algn="tl">
                    <a:srgbClr val="000000">
                      <a:alpha val="43137"/>
                    </a:srgbClr>
                  </a:outerShdw>
                </a:effectLst>
              </a:rPr>
              <a:t>Or do you not know that as many of us as were </a:t>
            </a:r>
            <a:r>
              <a:rPr lang="en-US" sz="3600" b="1" u="sng" dirty="0">
                <a:effectLst>
                  <a:outerShdw blurRad="38100" dist="38100" dir="2700000" algn="tl">
                    <a:srgbClr val="000000">
                      <a:alpha val="43137"/>
                    </a:srgbClr>
                  </a:outerShdw>
                </a:effectLst>
              </a:rPr>
              <a:t>baptized into Christ Jesus were baptized into His death? </a:t>
            </a:r>
            <a:r>
              <a:rPr lang="en-US" sz="2000" b="1" baseline="30000" dirty="0">
                <a:effectLst>
                  <a:outerShdw blurRad="38100" dist="38100" dir="2700000" algn="tl">
                    <a:srgbClr val="000000">
                      <a:alpha val="43137"/>
                    </a:srgbClr>
                  </a:outerShdw>
                </a:effectLst>
              </a:rPr>
              <a:t>4</a:t>
            </a:r>
            <a:r>
              <a:rPr lang="en-US" sz="2000" b="1" dirty="0">
                <a:effectLst>
                  <a:outerShdw blurRad="38100" dist="38100" dir="2700000" algn="tl">
                    <a:srgbClr val="000000">
                      <a:alpha val="43137"/>
                    </a:srgbClr>
                  </a:outerShdw>
                </a:effectLst>
              </a:rPr>
              <a:t>Therefore we were buried with Him through baptism into death, that just as Christ was raised from the dead by the glory of the Father, even so we also should walk in newness of life. </a:t>
            </a:r>
            <a:endParaRPr lang="en-US" sz="2000" b="1" dirty="0" smtClean="0">
              <a:effectLst>
                <a:outerShdw blurRad="38100" dist="38100" dir="2700000" algn="tl">
                  <a:srgbClr val="000000">
                    <a:alpha val="43137"/>
                  </a:srgbClr>
                </a:outerShdw>
              </a:effectLst>
            </a:endParaRPr>
          </a:p>
          <a:p>
            <a:pPr marL="0" indent="0" algn="ctr">
              <a:buNone/>
            </a:pP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Symbolized </a:t>
            </a:r>
            <a:r>
              <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 </a:t>
            </a: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being immersed into the water ~ </a:t>
            </a:r>
            <a:r>
              <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declaring that what Jesus did on the cross was for you.</a:t>
            </a:r>
            <a:endPar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79445225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30162"/>
            <a:ext cx="5105400" cy="792162"/>
          </a:xfrm>
        </p:spPr>
        <p:txBody>
          <a:bodyPr>
            <a:no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Romans 6:1-4</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533400"/>
            <a:ext cx="8686800" cy="5867400"/>
          </a:xfrm>
        </p:spPr>
        <p:txBody>
          <a:bodyPr>
            <a:noAutofit/>
          </a:bodyPr>
          <a:lstStyle/>
          <a:p>
            <a:pPr marL="0" indent="0">
              <a:buNone/>
            </a:pPr>
            <a:r>
              <a:rPr lang="en-US" sz="2400" b="1" dirty="0" smtClean="0">
                <a:effectLst>
                  <a:outerShdw blurRad="38100" dist="38100" dir="2700000" algn="tl">
                    <a:srgbClr val="000000">
                      <a:alpha val="43137"/>
                    </a:srgbClr>
                  </a:outerShdw>
                </a:effectLst>
              </a:rPr>
              <a:t>“</a:t>
            </a:r>
            <a:r>
              <a:rPr lang="en-US" sz="2400" b="1" baseline="30000" dirty="0">
                <a:effectLst>
                  <a:outerShdw blurRad="38100" dist="38100" dir="2700000" algn="tl">
                    <a:srgbClr val="000000">
                      <a:alpha val="43137"/>
                    </a:srgbClr>
                  </a:outerShdw>
                </a:effectLst>
              </a:rPr>
              <a:t>1</a:t>
            </a:r>
            <a:r>
              <a:rPr lang="en-US" sz="2400" b="1" dirty="0">
                <a:effectLst>
                  <a:outerShdw blurRad="38100" dist="38100" dir="2700000" algn="tl">
                    <a:srgbClr val="000000">
                      <a:alpha val="43137"/>
                    </a:srgbClr>
                  </a:outerShdw>
                </a:effectLst>
              </a:rPr>
              <a:t>What shall we say then? Shall we continue in sin that grace may abound? </a:t>
            </a:r>
            <a:r>
              <a:rPr lang="en-US" sz="2400" b="1" baseline="30000" dirty="0">
                <a:effectLst>
                  <a:outerShdw blurRad="38100" dist="38100" dir="2700000" algn="tl">
                    <a:srgbClr val="000000">
                      <a:alpha val="43137"/>
                    </a:srgbClr>
                  </a:outerShdw>
                </a:effectLst>
              </a:rPr>
              <a:t>2</a:t>
            </a:r>
            <a:r>
              <a:rPr lang="en-US" sz="2400" b="1" dirty="0">
                <a:effectLst>
                  <a:outerShdw blurRad="38100" dist="38100" dir="2700000" algn="tl">
                    <a:srgbClr val="000000">
                      <a:alpha val="43137"/>
                    </a:srgbClr>
                  </a:outerShdw>
                </a:effectLst>
              </a:rPr>
              <a:t>Certainly not! How shall we who died to sin live any longer in it? </a:t>
            </a:r>
            <a:r>
              <a:rPr lang="en-US" sz="2400" b="1" baseline="30000" dirty="0">
                <a:effectLst>
                  <a:outerShdw blurRad="38100" dist="38100" dir="2700000" algn="tl">
                    <a:srgbClr val="000000">
                      <a:alpha val="43137"/>
                    </a:srgbClr>
                  </a:outerShdw>
                </a:effectLst>
              </a:rPr>
              <a:t>3</a:t>
            </a:r>
            <a:r>
              <a:rPr lang="en-US" sz="2400" b="1" dirty="0">
                <a:effectLst>
                  <a:outerShdw blurRad="38100" dist="38100" dir="2700000" algn="tl">
                    <a:srgbClr val="000000">
                      <a:alpha val="43137"/>
                    </a:srgbClr>
                  </a:outerShdw>
                </a:effectLst>
              </a:rPr>
              <a:t>Or do you not know that as many of us as were baptized into Christ Jesus were baptized into His death? </a:t>
            </a:r>
            <a:r>
              <a:rPr lang="en-US" b="1" u="sng" baseline="30000" dirty="0">
                <a:effectLst>
                  <a:outerShdw blurRad="38100" dist="38100" dir="2700000" algn="tl">
                    <a:srgbClr val="000000">
                      <a:alpha val="43137"/>
                    </a:srgbClr>
                  </a:outerShdw>
                </a:effectLst>
              </a:rPr>
              <a:t>4</a:t>
            </a:r>
            <a:r>
              <a:rPr lang="en-US" b="1" u="sng" dirty="0">
                <a:effectLst>
                  <a:outerShdw blurRad="38100" dist="38100" dir="2700000" algn="tl">
                    <a:srgbClr val="000000">
                      <a:alpha val="43137"/>
                    </a:srgbClr>
                  </a:outerShdw>
                </a:effectLst>
              </a:rPr>
              <a:t>Therefore we were buried with Him through baptism into death, </a:t>
            </a:r>
            <a:r>
              <a:rPr lang="en-US" sz="2400" b="1" dirty="0">
                <a:effectLst>
                  <a:outerShdw blurRad="38100" dist="38100" dir="2700000" algn="tl">
                    <a:srgbClr val="000000">
                      <a:alpha val="43137"/>
                    </a:srgbClr>
                  </a:outerShdw>
                </a:effectLst>
              </a:rPr>
              <a:t>that just as Christ was raised from the dead by the glory of the Father, even so we also should walk in newness of life</a:t>
            </a:r>
            <a:r>
              <a:rPr lang="en-US" sz="2400" b="1" dirty="0" smtClean="0">
                <a:effectLst>
                  <a:outerShdw blurRad="38100" dist="38100" dir="2700000" algn="tl">
                    <a:srgbClr val="000000">
                      <a:alpha val="43137"/>
                    </a:srgbClr>
                  </a:outerShdw>
                </a:effectLst>
              </a:rPr>
              <a:t>.”</a:t>
            </a:r>
          </a:p>
          <a:p>
            <a:pPr marL="0" indent="0" algn="ctr">
              <a:buNone/>
            </a:pP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symbolized in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being under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water – declaring your old life is over.</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282829113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30162"/>
            <a:ext cx="5105400" cy="792162"/>
          </a:xfrm>
        </p:spPr>
        <p:txBody>
          <a:bodyPr>
            <a:no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Romans 6:1-4</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533400"/>
            <a:ext cx="8686800" cy="5867400"/>
          </a:xfrm>
        </p:spPr>
        <p:txBody>
          <a:bodyPr>
            <a:noAutofit/>
          </a:bodyPr>
          <a:lstStyle/>
          <a:p>
            <a:pPr marL="0" indent="0">
              <a:buNone/>
            </a:pPr>
            <a:r>
              <a:rPr lang="en-US" sz="2400" b="1" dirty="0" smtClean="0">
                <a:effectLst>
                  <a:outerShdw blurRad="38100" dist="38100" dir="2700000" algn="tl">
                    <a:srgbClr val="000000">
                      <a:alpha val="43137"/>
                    </a:srgbClr>
                  </a:outerShdw>
                </a:effectLst>
              </a:rPr>
              <a:t>“</a:t>
            </a:r>
            <a:r>
              <a:rPr lang="en-US" sz="2400" b="1" baseline="30000" dirty="0">
                <a:effectLst>
                  <a:outerShdw blurRad="38100" dist="38100" dir="2700000" algn="tl">
                    <a:srgbClr val="000000">
                      <a:alpha val="43137"/>
                    </a:srgbClr>
                  </a:outerShdw>
                </a:effectLst>
              </a:rPr>
              <a:t>1</a:t>
            </a:r>
            <a:r>
              <a:rPr lang="en-US" sz="2400" b="1" dirty="0">
                <a:effectLst>
                  <a:outerShdw blurRad="38100" dist="38100" dir="2700000" algn="tl">
                    <a:srgbClr val="000000">
                      <a:alpha val="43137"/>
                    </a:srgbClr>
                  </a:outerShdw>
                </a:effectLst>
              </a:rPr>
              <a:t>What shall we say then? Shall we continue in sin that grace may abound? </a:t>
            </a:r>
            <a:r>
              <a:rPr lang="en-US" sz="2400" b="1" baseline="30000" dirty="0">
                <a:effectLst>
                  <a:outerShdw blurRad="38100" dist="38100" dir="2700000" algn="tl">
                    <a:srgbClr val="000000">
                      <a:alpha val="43137"/>
                    </a:srgbClr>
                  </a:outerShdw>
                </a:effectLst>
              </a:rPr>
              <a:t>2</a:t>
            </a:r>
            <a:r>
              <a:rPr lang="en-US" sz="2400" b="1" dirty="0">
                <a:effectLst>
                  <a:outerShdw blurRad="38100" dist="38100" dir="2700000" algn="tl">
                    <a:srgbClr val="000000">
                      <a:alpha val="43137"/>
                    </a:srgbClr>
                  </a:outerShdw>
                </a:effectLst>
              </a:rPr>
              <a:t>Certainly not! How shall we who died to sin live any longer in it? </a:t>
            </a:r>
            <a:r>
              <a:rPr lang="en-US" sz="2400" b="1" baseline="30000" dirty="0">
                <a:effectLst>
                  <a:outerShdw blurRad="38100" dist="38100" dir="2700000" algn="tl">
                    <a:srgbClr val="000000">
                      <a:alpha val="43137"/>
                    </a:srgbClr>
                  </a:outerShdw>
                </a:effectLst>
              </a:rPr>
              <a:t>3</a:t>
            </a:r>
            <a:r>
              <a:rPr lang="en-US" sz="2400" b="1" dirty="0">
                <a:effectLst>
                  <a:outerShdw blurRad="38100" dist="38100" dir="2700000" algn="tl">
                    <a:srgbClr val="000000">
                      <a:alpha val="43137"/>
                    </a:srgbClr>
                  </a:outerShdw>
                </a:effectLst>
              </a:rPr>
              <a:t>Or do you not know that as many of us as were baptized into Christ Jesus were baptized into His death? </a:t>
            </a:r>
            <a:r>
              <a:rPr lang="en-US" sz="2400" b="1" baseline="30000" dirty="0">
                <a:effectLst>
                  <a:outerShdw blurRad="38100" dist="38100" dir="2700000" algn="tl">
                    <a:srgbClr val="000000">
                      <a:alpha val="43137"/>
                    </a:srgbClr>
                  </a:outerShdw>
                </a:effectLst>
              </a:rPr>
              <a:t>4</a:t>
            </a:r>
            <a:r>
              <a:rPr lang="en-US" sz="2400" b="1" dirty="0">
                <a:effectLst>
                  <a:outerShdw blurRad="38100" dist="38100" dir="2700000" algn="tl">
                    <a:srgbClr val="000000">
                      <a:alpha val="43137"/>
                    </a:srgbClr>
                  </a:outerShdw>
                </a:effectLst>
              </a:rPr>
              <a:t>Therefore we were buried with Him through baptism into death, </a:t>
            </a:r>
            <a:r>
              <a:rPr lang="en-US" b="1" u="sng" dirty="0">
                <a:effectLst>
                  <a:outerShdw blurRad="38100" dist="38100" dir="2700000" algn="tl">
                    <a:srgbClr val="000000">
                      <a:alpha val="43137"/>
                    </a:srgbClr>
                  </a:outerShdw>
                </a:effectLst>
              </a:rPr>
              <a:t>that just as Christ was raised from the dead by the glory of the Father,</a:t>
            </a:r>
            <a:r>
              <a:rPr lang="en-US" b="1" dirty="0">
                <a:effectLst>
                  <a:outerShdw blurRad="38100" dist="38100" dir="2700000" algn="tl">
                    <a:srgbClr val="000000">
                      <a:alpha val="43137"/>
                    </a:srgbClr>
                  </a:outerShdw>
                </a:effectLst>
              </a:rPr>
              <a:t> </a:t>
            </a:r>
            <a:r>
              <a:rPr lang="en-US" sz="2400" b="1" dirty="0">
                <a:effectLst>
                  <a:outerShdw blurRad="38100" dist="38100" dir="2700000" algn="tl">
                    <a:srgbClr val="000000">
                      <a:alpha val="43137"/>
                    </a:srgbClr>
                  </a:outerShdw>
                </a:effectLst>
              </a:rPr>
              <a:t>even so we also should walk in newness of </a:t>
            </a:r>
            <a:r>
              <a:rPr lang="en-US" sz="2400" b="1" dirty="0" smtClean="0">
                <a:effectLst>
                  <a:outerShdw blurRad="38100" dist="38100" dir="2700000" algn="tl">
                    <a:srgbClr val="000000">
                      <a:alpha val="43137"/>
                    </a:srgbClr>
                  </a:outerShdw>
                </a:effectLst>
              </a:rPr>
              <a:t>life.”</a:t>
            </a:r>
          </a:p>
          <a:p>
            <a:pPr marL="0" indent="0" algn="ctr">
              <a:buNone/>
            </a:pP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Raised with Jesus – symbolized in coming up from under the water ~ declaring you are a new person in Christ.</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165947339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30162"/>
            <a:ext cx="5105400" cy="792162"/>
          </a:xfrm>
        </p:spPr>
        <p:txBody>
          <a:bodyPr>
            <a:no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Romans 6:1-4</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533400"/>
            <a:ext cx="8686800" cy="5867400"/>
          </a:xfrm>
        </p:spPr>
        <p:txBody>
          <a:bodyPr>
            <a:noAutofit/>
          </a:bodyPr>
          <a:lstStyle/>
          <a:p>
            <a:pPr marL="0" indent="0">
              <a:buNone/>
            </a:pPr>
            <a:r>
              <a:rPr lang="en-US" sz="2400" b="1" dirty="0" smtClean="0">
                <a:effectLst>
                  <a:outerShdw blurRad="38100" dist="38100" dir="2700000" algn="tl">
                    <a:srgbClr val="000000">
                      <a:alpha val="43137"/>
                    </a:srgbClr>
                  </a:outerShdw>
                </a:effectLst>
              </a:rPr>
              <a:t>“</a:t>
            </a:r>
            <a:r>
              <a:rPr lang="en-US" sz="2400" b="1" baseline="30000" dirty="0">
                <a:effectLst>
                  <a:outerShdw blurRad="38100" dist="38100" dir="2700000" algn="tl">
                    <a:srgbClr val="000000">
                      <a:alpha val="43137"/>
                    </a:srgbClr>
                  </a:outerShdw>
                </a:effectLst>
              </a:rPr>
              <a:t>1</a:t>
            </a:r>
            <a:r>
              <a:rPr lang="en-US" sz="2400" b="1" dirty="0">
                <a:effectLst>
                  <a:outerShdw blurRad="38100" dist="38100" dir="2700000" algn="tl">
                    <a:srgbClr val="000000">
                      <a:alpha val="43137"/>
                    </a:srgbClr>
                  </a:outerShdw>
                </a:effectLst>
              </a:rPr>
              <a:t>What shall we say then? Shall we continue in sin that grace may abound? </a:t>
            </a:r>
            <a:r>
              <a:rPr lang="en-US" sz="2400" b="1" baseline="30000" dirty="0">
                <a:effectLst>
                  <a:outerShdw blurRad="38100" dist="38100" dir="2700000" algn="tl">
                    <a:srgbClr val="000000">
                      <a:alpha val="43137"/>
                    </a:srgbClr>
                  </a:outerShdw>
                </a:effectLst>
              </a:rPr>
              <a:t>2</a:t>
            </a:r>
            <a:r>
              <a:rPr lang="en-US" sz="2400" b="1" dirty="0">
                <a:effectLst>
                  <a:outerShdw blurRad="38100" dist="38100" dir="2700000" algn="tl">
                    <a:srgbClr val="000000">
                      <a:alpha val="43137"/>
                    </a:srgbClr>
                  </a:outerShdw>
                </a:effectLst>
              </a:rPr>
              <a:t>Certainly not! How shall we who died to sin live any longer in it? </a:t>
            </a:r>
            <a:r>
              <a:rPr lang="en-US" sz="2400" b="1" baseline="30000" dirty="0">
                <a:effectLst>
                  <a:outerShdw blurRad="38100" dist="38100" dir="2700000" algn="tl">
                    <a:srgbClr val="000000">
                      <a:alpha val="43137"/>
                    </a:srgbClr>
                  </a:outerShdw>
                </a:effectLst>
              </a:rPr>
              <a:t>3</a:t>
            </a:r>
            <a:r>
              <a:rPr lang="en-US" sz="2400" b="1" dirty="0">
                <a:effectLst>
                  <a:outerShdw blurRad="38100" dist="38100" dir="2700000" algn="tl">
                    <a:srgbClr val="000000">
                      <a:alpha val="43137"/>
                    </a:srgbClr>
                  </a:outerShdw>
                </a:effectLst>
              </a:rPr>
              <a:t>Or do you not know that as many of us as were baptized into Christ Jesus were baptized into His death? </a:t>
            </a:r>
            <a:r>
              <a:rPr lang="en-US" sz="2400" b="1" baseline="30000" dirty="0">
                <a:effectLst>
                  <a:outerShdw blurRad="38100" dist="38100" dir="2700000" algn="tl">
                    <a:srgbClr val="000000">
                      <a:alpha val="43137"/>
                    </a:srgbClr>
                  </a:outerShdw>
                </a:effectLst>
              </a:rPr>
              <a:t>4</a:t>
            </a:r>
            <a:r>
              <a:rPr lang="en-US" sz="2400" b="1" dirty="0">
                <a:effectLst>
                  <a:outerShdw blurRad="38100" dist="38100" dir="2700000" algn="tl">
                    <a:srgbClr val="000000">
                      <a:alpha val="43137"/>
                    </a:srgbClr>
                  </a:outerShdw>
                </a:effectLst>
              </a:rPr>
              <a:t>Therefore we were buried with Him through baptism into death, that just as Christ was raised from the dead by the glory of the Father, </a:t>
            </a:r>
            <a:r>
              <a:rPr lang="en-US" sz="4000" b="1" u="sng" dirty="0">
                <a:effectLst>
                  <a:outerShdw blurRad="38100" dist="38100" dir="2700000" algn="tl">
                    <a:srgbClr val="000000">
                      <a:alpha val="43137"/>
                    </a:srgbClr>
                  </a:outerShdw>
                </a:effectLst>
              </a:rPr>
              <a:t>even so we also should walk in newness of life. </a:t>
            </a:r>
            <a:endParaRPr lang="en-US" sz="4000" b="1" u="sng" dirty="0" smtClean="0">
              <a:effectLst>
                <a:outerShdw blurRad="38100" dist="38100" dir="2700000" algn="tl">
                  <a:srgbClr val="000000">
                    <a:alpha val="43137"/>
                  </a:srgbClr>
                </a:outerShdw>
              </a:effectLst>
            </a:endParaRPr>
          </a:p>
          <a:p>
            <a:pPr marL="0" indent="0" algn="ctr">
              <a:buNone/>
            </a:pP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Walking in a new life –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symbolized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 stepping out from the water – you have a new lifestyle of truly following God.</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134365271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2"/>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Hebrews 6:1-3</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685800"/>
            <a:ext cx="8763000" cy="5867400"/>
          </a:xfrm>
        </p:spPr>
        <p:txBody>
          <a:bodyPr>
            <a:noAutofit/>
          </a:bodyPr>
          <a:lstStyle/>
          <a:p>
            <a:pPr marL="0" indent="0">
              <a:buNone/>
            </a:pPr>
            <a:r>
              <a:rPr lang="en-US" sz="4000" b="1" dirty="0">
                <a:effectLst>
                  <a:outerShdw blurRad="38100" dist="38100" dir="2700000" algn="tl">
                    <a:srgbClr val="000000">
                      <a:alpha val="43137"/>
                    </a:srgbClr>
                  </a:outerShdw>
                </a:effectLst>
              </a:rPr>
              <a:t>“Therefore, leaving the discussion of the elementary principles of Christ, let us go on to perfection, not laying again the foundation of repentance from dead works and of faith toward God, </a:t>
            </a:r>
            <a:r>
              <a:rPr lang="en-US" sz="4000" b="1" baseline="30000" dirty="0">
                <a:effectLst>
                  <a:outerShdw blurRad="38100" dist="38100" dir="2700000" algn="tl">
                    <a:srgbClr val="000000">
                      <a:alpha val="43137"/>
                    </a:srgbClr>
                  </a:outerShdw>
                </a:effectLst>
              </a:rPr>
              <a:t>2</a:t>
            </a:r>
            <a:r>
              <a:rPr lang="en-US" sz="4000" b="1" dirty="0">
                <a:effectLst>
                  <a:outerShdw blurRad="38100" dist="38100" dir="2700000" algn="tl">
                    <a:srgbClr val="000000">
                      <a:alpha val="43137"/>
                    </a:srgbClr>
                  </a:outerShdw>
                </a:effectLst>
              </a:rPr>
              <a:t> of the doctrine of baptisms, of laying on of hands, of resurrection of the dead, and of eternal judgment. </a:t>
            </a:r>
            <a:r>
              <a:rPr lang="en-US" sz="4000" b="1" baseline="30000" dirty="0">
                <a:effectLst>
                  <a:outerShdw blurRad="38100" dist="38100" dir="2700000" algn="tl">
                    <a:srgbClr val="000000">
                      <a:alpha val="43137"/>
                    </a:srgbClr>
                  </a:outerShdw>
                </a:effectLst>
              </a:rPr>
              <a:t>3</a:t>
            </a:r>
            <a:r>
              <a:rPr lang="en-US" sz="4000" b="1" dirty="0">
                <a:effectLst>
                  <a:outerShdw blurRad="38100" dist="38100" dir="2700000" algn="tl">
                    <a:srgbClr val="000000">
                      <a:alpha val="43137"/>
                    </a:srgbClr>
                  </a:outerShdw>
                </a:effectLst>
              </a:rPr>
              <a:t> And this we will do if God permits.”</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02437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457200" y="789087"/>
            <a:ext cx="8229600" cy="5078313"/>
          </a:xfrm>
          <a:prstGeom prst="rect">
            <a:avLst/>
          </a:prstGeom>
        </p:spPr>
        <p:txBody>
          <a:bodyPr wrap="square">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The </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purpose of water baptism is to </a:t>
            </a:r>
            <a:r>
              <a:rPr lang="en-US" sz="54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symbolize</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 the </a:t>
            </a:r>
            <a:r>
              <a:rPr lang="en-US" sz="54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transformation </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you have experienced in Christ and to </a:t>
            </a:r>
            <a:r>
              <a:rPr lang="en-US" sz="54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publicly proclaim your personal faith</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421727884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274638"/>
            <a:ext cx="3733800" cy="6202362"/>
          </a:xfrm>
        </p:spPr>
        <p:txBody>
          <a:bodyPr>
            <a:noAutofit/>
          </a:bodyPr>
          <a:lstStyle/>
          <a:p>
            <a:r>
              <a:rPr lang="en-US" sz="3200" b="1" dirty="0" smtClean="0"/>
              <a:t>It </a:t>
            </a:r>
            <a:r>
              <a:rPr lang="en-US" sz="3200" b="1" dirty="0"/>
              <a:t>is wonderful </a:t>
            </a:r>
            <a:r>
              <a:rPr lang="en-US" sz="3200" b="1" dirty="0" smtClean="0"/>
              <a:t>when parents </a:t>
            </a:r>
            <a:r>
              <a:rPr lang="en-US" sz="3200" b="1" dirty="0"/>
              <a:t>acknowledge the importance of spiritual life for their children.  Really, this is dedicating the child to God and scripturally, babies should be dedicated to God</a:t>
            </a:r>
            <a:r>
              <a:rPr lang="en-US" sz="3200" b="1" dirty="0" smtClean="0"/>
              <a:t>.</a:t>
            </a:r>
            <a:endParaRPr lang="en-US" sz="32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457200"/>
            <a:ext cx="4505212" cy="5791200"/>
          </a:xfrm>
        </p:spPr>
      </p:pic>
      <p:sp>
        <p:nvSpPr>
          <p:cNvPr id="5" name="TextBox 4"/>
          <p:cNvSpPr txBox="1"/>
          <p:nvPr/>
        </p:nvSpPr>
        <p:spPr>
          <a:xfrm>
            <a:off x="457200" y="6248400"/>
            <a:ext cx="4343400" cy="215444"/>
          </a:xfrm>
          <a:prstGeom prst="rect">
            <a:avLst/>
          </a:prstGeom>
          <a:noFill/>
        </p:spPr>
        <p:txBody>
          <a:bodyPr wrap="square" rtlCol="0">
            <a:spAutoFit/>
          </a:bodyPr>
          <a:lstStyle/>
          <a:p>
            <a:r>
              <a:rPr lang="en-US" sz="800" u="sng" dirty="0" smtClean="0"/>
              <a:t>Attribution - Photo wikimedia commons by MamaGeek</a:t>
            </a:r>
            <a:endParaRPr lang="en-US" sz="800" dirty="0"/>
          </a:p>
        </p:txBody>
      </p:sp>
    </p:spTree>
    <p:extLst>
      <p:ext uri="{BB962C8B-B14F-4D97-AF65-F5344CB8AC3E}">
        <p14:creationId xmlns:p14="http://schemas.microsoft.com/office/powerpoint/2010/main" val="242767068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274638"/>
            <a:ext cx="3733800" cy="6202362"/>
          </a:xfrm>
        </p:spPr>
        <p:txBody>
          <a:bodyPr>
            <a:noAutofit/>
          </a:bodyPr>
          <a:lstStyle/>
          <a:p>
            <a:r>
              <a:rPr lang="en-US" sz="3200" b="1" dirty="0" smtClean="0"/>
              <a:t>There </a:t>
            </a:r>
            <a:r>
              <a:rPr lang="en-US" sz="3200" b="1" dirty="0"/>
              <a:t>is not one scripture calling babies to be baptized.  Baptism is for those who have made a personal choice to follow Jesus and are able to </a:t>
            </a:r>
            <a:r>
              <a:rPr lang="en-US" sz="3200" b="1" dirty="0" smtClean="0"/>
              <a:t>make </a:t>
            </a:r>
            <a:r>
              <a:rPr lang="en-US" sz="3200" b="1" dirty="0"/>
              <a:t>a public declaration of personal faith</a:t>
            </a:r>
            <a:r>
              <a:rPr lang="en-US" sz="3200" b="1" dirty="0" smtClean="0"/>
              <a:t>.</a:t>
            </a:r>
            <a:endParaRPr lang="en-US" sz="32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457200"/>
            <a:ext cx="4505212" cy="5791200"/>
          </a:xfrm>
        </p:spPr>
      </p:pic>
      <p:sp>
        <p:nvSpPr>
          <p:cNvPr id="5" name="TextBox 4"/>
          <p:cNvSpPr txBox="1"/>
          <p:nvPr/>
        </p:nvSpPr>
        <p:spPr>
          <a:xfrm>
            <a:off x="457200" y="6248400"/>
            <a:ext cx="4343400" cy="215444"/>
          </a:xfrm>
          <a:prstGeom prst="rect">
            <a:avLst/>
          </a:prstGeom>
          <a:noFill/>
        </p:spPr>
        <p:txBody>
          <a:bodyPr wrap="square" rtlCol="0">
            <a:spAutoFit/>
          </a:bodyPr>
          <a:lstStyle/>
          <a:p>
            <a:r>
              <a:rPr lang="en-US" sz="800" u="sng" dirty="0" smtClean="0"/>
              <a:t>Attribution - Photo wikimedia commons by MamaGeek</a:t>
            </a:r>
            <a:endParaRPr lang="en-US" sz="800" dirty="0"/>
          </a:p>
        </p:txBody>
      </p:sp>
    </p:spTree>
    <p:extLst>
      <p:ext uri="{BB962C8B-B14F-4D97-AF65-F5344CB8AC3E}">
        <p14:creationId xmlns:p14="http://schemas.microsoft.com/office/powerpoint/2010/main" val="154555280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762000" y="457200"/>
            <a:ext cx="7543800" cy="5509200"/>
          </a:xfrm>
          <a:prstGeom prst="rect">
            <a:avLst/>
          </a:prstGeom>
        </p:spPr>
        <p:txBody>
          <a:bodyPr wrap="square">
            <a:spAutoFit/>
          </a:bodyPr>
          <a:lstStyle/>
          <a:p>
            <a:pPr algn="ctr"/>
            <a:r>
              <a:rPr lang="en-US" sz="8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Part Three: Why Does God Want YOU to Get Baptized?</a:t>
            </a:r>
            <a:endParaRPr lang="en-U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97552789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143000"/>
          </a:xfrm>
        </p:spPr>
        <p:txBody>
          <a:bodyPr>
            <a:noAutofit/>
          </a:bodyPr>
          <a:lstStyle/>
          <a:p>
            <a:pPr lvl="0"/>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Why Does God Want YOU Baptized?</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Content Placeholder 4"/>
          <p:cNvSpPr>
            <a:spLocks noGrp="1"/>
          </p:cNvSpPr>
          <p:nvPr>
            <p:ph idx="1"/>
          </p:nvPr>
        </p:nvSpPr>
        <p:spPr>
          <a:xfrm>
            <a:off x="304800" y="838200"/>
            <a:ext cx="8610600" cy="4830763"/>
          </a:xfrm>
        </p:spPr>
        <p:txBody>
          <a:bodyPr>
            <a:noAutofit/>
          </a:bodyPr>
          <a:lstStyle/>
          <a:p>
            <a:pPr marL="742950" indent="-742950">
              <a:spcBef>
                <a:spcPts val="0"/>
              </a:spcBef>
              <a:buFont typeface="+mj-lt"/>
              <a:buAutoNum type="arabicPeriod"/>
            </a:pPr>
            <a:r>
              <a:rPr lang="en-US" sz="3600" b="1" dirty="0">
                <a:ln w="1905"/>
                <a:effectLst>
                  <a:outerShdw blurRad="38100" dist="38100" dir="2700000" algn="tl">
                    <a:srgbClr val="000000">
                      <a:alpha val="43137"/>
                    </a:srgbClr>
                  </a:outerShdw>
                </a:effectLst>
              </a:rPr>
              <a:t>In obedience to God’s command and in following Christ’s example.</a:t>
            </a:r>
          </a:p>
          <a:p>
            <a:pPr marL="742950" indent="-742950">
              <a:spcBef>
                <a:spcPts val="0"/>
              </a:spcBef>
              <a:buFont typeface="+mj-lt"/>
              <a:buAutoNum type="arabicPeriod"/>
            </a:pPr>
            <a:r>
              <a:rPr lang="en-US" sz="3600" b="1" dirty="0" smtClean="0">
                <a:ln w="1905"/>
                <a:effectLst>
                  <a:outerShdw blurRad="38100" dist="38100" dir="2700000" algn="tl">
                    <a:srgbClr val="000000">
                      <a:alpha val="43137"/>
                    </a:srgbClr>
                  </a:outerShdw>
                </a:effectLst>
              </a:rPr>
              <a:t>Obedience </a:t>
            </a:r>
            <a:r>
              <a:rPr lang="en-US" sz="3600" b="1" dirty="0">
                <a:ln w="1905"/>
                <a:effectLst>
                  <a:outerShdw blurRad="38100" dist="38100" dir="2700000" algn="tl">
                    <a:srgbClr val="000000">
                      <a:alpha val="43137"/>
                    </a:srgbClr>
                  </a:outerShdw>
                </a:effectLst>
              </a:rPr>
              <a:t>always brings blessings.</a:t>
            </a:r>
          </a:p>
          <a:p>
            <a:pPr marL="742950" indent="-742950">
              <a:spcBef>
                <a:spcPts val="0"/>
              </a:spcBef>
              <a:buFont typeface="+mj-lt"/>
              <a:buAutoNum type="arabicPeriod"/>
            </a:pPr>
            <a:r>
              <a:rPr lang="en-US" sz="3600" b="1" dirty="0" smtClean="0">
                <a:ln w="1905"/>
                <a:effectLst>
                  <a:outerShdw blurRad="38100" dist="38100" dir="2700000" algn="tl">
                    <a:srgbClr val="000000">
                      <a:alpha val="43137"/>
                    </a:srgbClr>
                  </a:outerShdw>
                </a:effectLst>
              </a:rPr>
              <a:t>Baptism </a:t>
            </a:r>
            <a:r>
              <a:rPr lang="en-US" sz="3600" b="1" dirty="0">
                <a:ln w="1905"/>
                <a:effectLst>
                  <a:outerShdw blurRad="38100" dist="38100" dir="2700000" algn="tl">
                    <a:srgbClr val="000000">
                      <a:alpha val="43137"/>
                    </a:srgbClr>
                  </a:outerShdw>
                </a:effectLst>
              </a:rPr>
              <a:t>builds confidence as it reinforces and strengthens your faith and testimony.</a:t>
            </a:r>
          </a:p>
          <a:p>
            <a:pPr marL="742950" indent="-742950">
              <a:spcBef>
                <a:spcPts val="0"/>
              </a:spcBef>
              <a:buFont typeface="+mj-lt"/>
              <a:buAutoNum type="arabicPeriod"/>
            </a:pPr>
            <a:r>
              <a:rPr lang="en-US" sz="3600" b="1" dirty="0" smtClean="0">
                <a:ln w="1905"/>
                <a:effectLst>
                  <a:outerShdw blurRad="38100" dist="38100" dir="2700000" algn="tl">
                    <a:srgbClr val="000000">
                      <a:alpha val="43137"/>
                    </a:srgbClr>
                  </a:outerShdw>
                </a:effectLst>
              </a:rPr>
              <a:t>Baptism </a:t>
            </a:r>
            <a:r>
              <a:rPr lang="en-US" sz="3600" b="1" dirty="0">
                <a:ln w="1905"/>
                <a:effectLst>
                  <a:outerShdw blurRad="38100" dist="38100" dir="2700000" algn="tl">
                    <a:srgbClr val="000000">
                      <a:alpha val="43137"/>
                    </a:srgbClr>
                  </a:outerShdw>
                </a:effectLst>
              </a:rPr>
              <a:t>gives you a wonderful outreach as you share your testimony.</a:t>
            </a:r>
          </a:p>
          <a:p>
            <a:pPr marL="742950" indent="-742950">
              <a:spcBef>
                <a:spcPts val="0"/>
              </a:spcBef>
              <a:buFont typeface="+mj-lt"/>
              <a:buAutoNum type="arabicPeriod"/>
            </a:pPr>
            <a:r>
              <a:rPr lang="en-US" sz="3600" b="1" dirty="0" smtClean="0">
                <a:ln w="1905"/>
                <a:effectLst>
                  <a:outerShdw blurRad="38100" dist="38100" dir="2700000" algn="tl">
                    <a:srgbClr val="000000">
                      <a:alpha val="43137"/>
                    </a:srgbClr>
                  </a:outerShdw>
                </a:effectLst>
              </a:rPr>
              <a:t>Baptism </a:t>
            </a:r>
            <a:r>
              <a:rPr lang="en-US" sz="3600" b="1" dirty="0">
                <a:ln w="1905"/>
                <a:effectLst>
                  <a:outerShdw blurRad="38100" dist="38100" dir="2700000" algn="tl">
                    <a:srgbClr val="000000">
                      <a:alpha val="43137"/>
                    </a:srgbClr>
                  </a:outerShdw>
                </a:effectLst>
              </a:rPr>
              <a:t>releases spiritual power just as it did when Jesus was baptized.</a:t>
            </a:r>
          </a:p>
        </p:txBody>
      </p:sp>
    </p:spTree>
    <p:extLst>
      <p:ext uri="{BB962C8B-B14F-4D97-AF65-F5344CB8AC3E}">
        <p14:creationId xmlns:p14="http://schemas.microsoft.com/office/powerpoint/2010/main" val="30147548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30162"/>
            <a:ext cx="5105400" cy="792162"/>
          </a:xfrm>
        </p:spPr>
        <p:txBody>
          <a:bodyPr>
            <a:noAutofit/>
          </a:bodyPr>
          <a:lstStyle/>
          <a:p>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Matthew 3:13-17 </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533400"/>
            <a:ext cx="8686800" cy="5867400"/>
          </a:xfrm>
        </p:spPr>
        <p:txBody>
          <a:bodyPr>
            <a:noAutofit/>
          </a:bodyPr>
          <a:lstStyle/>
          <a:p>
            <a:pPr marL="0" indent="0">
              <a:buNone/>
            </a:pPr>
            <a:r>
              <a:rPr lang="en-US" sz="4000" b="1" baseline="30000" dirty="0" smtClean="0">
                <a:effectLst>
                  <a:outerShdw blurRad="38100" dist="38100" dir="2700000" algn="tl">
                    <a:srgbClr val="000000">
                      <a:alpha val="43137"/>
                    </a:srgbClr>
                  </a:outerShdw>
                </a:effectLst>
              </a:rPr>
              <a:t>13</a:t>
            </a:r>
            <a:r>
              <a:rPr lang="en-US" sz="4000" b="1" dirty="0" smtClean="0">
                <a:effectLst>
                  <a:outerShdw blurRad="38100" dist="38100" dir="2700000" algn="tl">
                    <a:srgbClr val="000000">
                      <a:alpha val="43137"/>
                    </a:srgbClr>
                  </a:outerShdw>
                </a:effectLst>
              </a:rPr>
              <a:t> </a:t>
            </a:r>
            <a:r>
              <a:rPr lang="en-US" sz="4000" b="1" dirty="0">
                <a:effectLst>
                  <a:outerShdw blurRad="38100" dist="38100" dir="2700000" algn="tl">
                    <a:srgbClr val="000000">
                      <a:alpha val="43137"/>
                    </a:srgbClr>
                  </a:outerShdw>
                </a:effectLst>
              </a:rPr>
              <a:t>Then Jesus came from Galilee to John at the Jordan to be baptized by him. </a:t>
            </a:r>
            <a:r>
              <a:rPr lang="en-US" sz="4000" b="1" baseline="30000" dirty="0">
                <a:effectLst>
                  <a:outerShdw blurRad="38100" dist="38100" dir="2700000" algn="tl">
                    <a:srgbClr val="000000">
                      <a:alpha val="43137"/>
                    </a:srgbClr>
                  </a:outerShdw>
                </a:effectLst>
              </a:rPr>
              <a:t>14</a:t>
            </a:r>
            <a:r>
              <a:rPr lang="en-US" sz="4000" b="1" dirty="0">
                <a:effectLst>
                  <a:outerShdw blurRad="38100" dist="38100" dir="2700000" algn="tl">
                    <a:srgbClr val="000000">
                      <a:alpha val="43137"/>
                    </a:srgbClr>
                  </a:outerShdw>
                </a:effectLst>
              </a:rPr>
              <a:t> And John tried to prevent Him, saying, “I need to be baptized by You, and are You coming to me?”</a:t>
            </a:r>
          </a:p>
          <a:p>
            <a:pPr marL="0" indent="0">
              <a:buNone/>
            </a:pPr>
            <a:r>
              <a:rPr lang="en-US" sz="4000" b="1" baseline="30000" dirty="0">
                <a:effectLst>
                  <a:outerShdw blurRad="38100" dist="38100" dir="2700000" algn="tl">
                    <a:srgbClr val="000000">
                      <a:alpha val="43137"/>
                    </a:srgbClr>
                  </a:outerShdw>
                </a:effectLst>
              </a:rPr>
              <a:t>15 </a:t>
            </a:r>
            <a:r>
              <a:rPr lang="en-US" sz="4000" b="1" dirty="0">
                <a:effectLst>
                  <a:outerShdw blurRad="38100" dist="38100" dir="2700000" algn="tl">
                    <a:srgbClr val="000000">
                      <a:alpha val="43137"/>
                    </a:srgbClr>
                  </a:outerShdw>
                </a:effectLst>
              </a:rPr>
              <a:t>But Jesus answered and said to him, “Permit it to be so now, for thus it is fitting for us to fulfill all righteousness.” Then he allowed Him</a:t>
            </a:r>
            <a:r>
              <a:rPr lang="en-US" sz="4000" b="1" dirty="0" smtClean="0">
                <a:effectLst>
                  <a:outerShdw blurRad="38100" dist="38100" dir="2700000" algn="tl">
                    <a:srgbClr val="000000">
                      <a:alpha val="43137"/>
                    </a:srgbClr>
                  </a:outerShdw>
                </a:effectLst>
              </a:rPr>
              <a:t>.</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435667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2400" y="-30162"/>
            <a:ext cx="5105400" cy="792162"/>
          </a:xfrm>
        </p:spPr>
        <p:txBody>
          <a:bodyPr>
            <a:noAutofit/>
          </a:bodyPr>
          <a:lstStyle/>
          <a:p>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Matthew 3:13-17 </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533400"/>
            <a:ext cx="8686800" cy="5867400"/>
          </a:xfrm>
        </p:spPr>
        <p:txBody>
          <a:bodyPr>
            <a:noAutofit/>
          </a:bodyPr>
          <a:lstStyle/>
          <a:p>
            <a:pPr marL="0" indent="0">
              <a:buNone/>
            </a:pPr>
            <a:r>
              <a:rPr lang="en-US" sz="3600" b="1" baseline="30000" dirty="0" smtClean="0">
                <a:effectLst>
                  <a:outerShdw blurRad="38100" dist="38100" dir="2700000" algn="tl">
                    <a:srgbClr val="000000">
                      <a:alpha val="43137"/>
                    </a:srgbClr>
                  </a:outerShdw>
                </a:effectLst>
              </a:rPr>
              <a:t>16</a:t>
            </a:r>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When He had been baptized, Jesus came up immediately from the water; and behold, the heavens were opened to Him, and </a:t>
            </a:r>
            <a:r>
              <a:rPr lang="en-US" sz="3600" b="1" dirty="0" smtClean="0">
                <a:effectLst>
                  <a:outerShdw blurRad="38100" dist="38100" dir="2700000" algn="tl">
                    <a:srgbClr val="000000">
                      <a:alpha val="43137"/>
                    </a:srgbClr>
                  </a:outerShdw>
                </a:effectLst>
              </a:rPr>
              <a:t>He </a:t>
            </a:r>
            <a:r>
              <a:rPr lang="en-US" sz="3600" b="1" dirty="0">
                <a:effectLst>
                  <a:outerShdw blurRad="38100" dist="38100" dir="2700000" algn="tl">
                    <a:srgbClr val="000000">
                      <a:alpha val="43137"/>
                    </a:srgbClr>
                  </a:outerShdw>
                </a:effectLst>
              </a:rPr>
              <a:t>saw the Spirit of God descending like a dove and alighting upon Him. </a:t>
            </a:r>
            <a:r>
              <a:rPr lang="en-US" sz="3600" b="1" baseline="30000" dirty="0">
                <a:effectLst>
                  <a:outerShdw blurRad="38100" dist="38100" dir="2700000" algn="tl">
                    <a:srgbClr val="000000">
                      <a:alpha val="43137"/>
                    </a:srgbClr>
                  </a:outerShdw>
                </a:effectLst>
              </a:rPr>
              <a:t>17 </a:t>
            </a:r>
            <a:r>
              <a:rPr lang="en-US" sz="3600" b="1" dirty="0">
                <a:effectLst>
                  <a:outerShdw blurRad="38100" dist="38100" dir="2700000" algn="tl">
                    <a:srgbClr val="000000">
                      <a:alpha val="43137"/>
                    </a:srgbClr>
                  </a:outerShdw>
                </a:effectLst>
              </a:rPr>
              <a:t>And suddenly a voice came from heaven, saying, “This is My beloved Son, in whom I am well pleased.”</a:t>
            </a:r>
          </a:p>
        </p:txBody>
      </p:sp>
    </p:spTree>
    <p:extLst>
      <p:ext uri="{BB962C8B-B14F-4D97-AF65-F5344CB8AC3E}">
        <p14:creationId xmlns:p14="http://schemas.microsoft.com/office/powerpoint/2010/main" val="70053960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143000"/>
          </a:xfrm>
        </p:spPr>
        <p:txBody>
          <a:bodyPr>
            <a:noAutofit/>
          </a:bodyPr>
          <a:lstStyle/>
          <a:p>
            <a:pPr lvl="0"/>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Baptism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Releases Spiritual Power </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Content Placeholder 4"/>
          <p:cNvSpPr>
            <a:spLocks noGrp="1"/>
          </p:cNvSpPr>
          <p:nvPr>
            <p:ph idx="1"/>
          </p:nvPr>
        </p:nvSpPr>
        <p:spPr>
          <a:xfrm>
            <a:off x="304800" y="1036637"/>
            <a:ext cx="8610600" cy="4830763"/>
          </a:xfrm>
        </p:spPr>
        <p:txBody>
          <a:bodyPr>
            <a:noAutofit/>
          </a:bodyPr>
          <a:lstStyle/>
          <a:p>
            <a:pPr marL="742950" indent="-742950">
              <a:spcBef>
                <a:spcPts val="0"/>
              </a:spcBef>
              <a:buFont typeface="+mj-lt"/>
              <a:buAutoNum type="arabicPeriod"/>
            </a:pPr>
            <a:r>
              <a:rPr lang="en-US" sz="4400" b="1" dirty="0">
                <a:ln w="1905"/>
                <a:effectLst>
                  <a:outerShdw blurRad="38100" dist="38100" dir="2700000" algn="tl">
                    <a:srgbClr val="000000">
                      <a:alpha val="43137"/>
                    </a:srgbClr>
                  </a:outerShdw>
                </a:effectLst>
              </a:rPr>
              <a:t>Jesus didn’t need to be baptized as He never sinned.</a:t>
            </a:r>
          </a:p>
          <a:p>
            <a:pPr marL="742950" indent="-742950">
              <a:spcBef>
                <a:spcPts val="0"/>
              </a:spcBef>
              <a:buFont typeface="+mj-lt"/>
              <a:buAutoNum type="arabicPeriod"/>
            </a:pPr>
            <a:r>
              <a:rPr lang="en-US" sz="4400" b="1" dirty="0" smtClean="0">
                <a:ln w="1905"/>
                <a:effectLst>
                  <a:outerShdw blurRad="38100" dist="38100" dir="2700000" algn="tl">
                    <a:srgbClr val="000000">
                      <a:alpha val="43137"/>
                    </a:srgbClr>
                  </a:outerShdw>
                </a:effectLst>
              </a:rPr>
              <a:t>Jesus </a:t>
            </a:r>
            <a:r>
              <a:rPr lang="en-US" sz="4400" b="1" dirty="0">
                <a:ln w="1905"/>
                <a:effectLst>
                  <a:outerShdw blurRad="38100" dist="38100" dir="2700000" algn="tl">
                    <a:srgbClr val="000000">
                      <a:alpha val="43137"/>
                    </a:srgbClr>
                  </a:outerShdw>
                </a:effectLst>
              </a:rPr>
              <a:t>set the example for you.</a:t>
            </a:r>
          </a:p>
          <a:p>
            <a:pPr marL="742950" indent="-742950">
              <a:spcBef>
                <a:spcPts val="0"/>
              </a:spcBef>
              <a:buFont typeface="+mj-lt"/>
              <a:buAutoNum type="arabicPeriod"/>
            </a:pPr>
            <a:r>
              <a:rPr lang="en-US" sz="4400" b="1" dirty="0" smtClean="0">
                <a:ln w="1905"/>
                <a:effectLst>
                  <a:outerShdw blurRad="38100" dist="38100" dir="2700000" algn="tl">
                    <a:srgbClr val="000000">
                      <a:alpha val="43137"/>
                    </a:srgbClr>
                  </a:outerShdw>
                </a:effectLst>
              </a:rPr>
              <a:t>The </a:t>
            </a:r>
            <a:r>
              <a:rPr lang="en-US" sz="4400" b="1" dirty="0">
                <a:ln w="1905"/>
                <a:effectLst>
                  <a:outerShdw blurRad="38100" dist="38100" dir="2700000" algn="tl">
                    <a:srgbClr val="000000">
                      <a:alpha val="43137"/>
                    </a:srgbClr>
                  </a:outerShdw>
                </a:effectLst>
              </a:rPr>
              <a:t>power of heaven was opened for Him.</a:t>
            </a:r>
          </a:p>
          <a:p>
            <a:pPr marL="742950" indent="-742950">
              <a:spcBef>
                <a:spcPts val="0"/>
              </a:spcBef>
              <a:buFont typeface="+mj-lt"/>
              <a:buAutoNum type="arabicPeriod"/>
            </a:pPr>
            <a:r>
              <a:rPr lang="en-US" sz="4400" b="1" dirty="0" smtClean="0">
                <a:ln w="1905"/>
                <a:effectLst>
                  <a:outerShdw blurRad="38100" dist="38100" dir="2700000" algn="tl">
                    <a:srgbClr val="000000">
                      <a:alpha val="43137"/>
                    </a:srgbClr>
                  </a:outerShdw>
                </a:effectLst>
              </a:rPr>
              <a:t>The </a:t>
            </a:r>
            <a:r>
              <a:rPr lang="en-US" sz="4400" b="1" dirty="0">
                <a:ln w="1905"/>
                <a:effectLst>
                  <a:outerShdw blurRad="38100" dist="38100" dir="2700000" algn="tl">
                    <a:srgbClr val="000000">
                      <a:alpha val="43137"/>
                    </a:srgbClr>
                  </a:outerShdw>
                </a:effectLst>
              </a:rPr>
              <a:t>same power awaits you as you follow Jesus.</a:t>
            </a:r>
          </a:p>
        </p:txBody>
      </p:sp>
    </p:spTree>
    <p:extLst>
      <p:ext uri="{BB962C8B-B14F-4D97-AF65-F5344CB8AC3E}">
        <p14:creationId xmlns:p14="http://schemas.microsoft.com/office/powerpoint/2010/main" val="307637171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762000" y="457200"/>
            <a:ext cx="7543800" cy="6001643"/>
          </a:xfrm>
          <a:prstGeom prst="rect">
            <a:avLst/>
          </a:prstGeom>
        </p:spPr>
        <p:txBody>
          <a:bodyPr wrap="square">
            <a:spAutoFit/>
          </a:bodyPr>
          <a:lstStyle/>
          <a:p>
            <a:pPr algn="ctr"/>
            <a:r>
              <a:rPr lang="en-US"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Part One: The Foundation </a:t>
            </a:r>
            <a:endParaRPr lang="en-US" sz="9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a:p>
            <a:pPr algn="ctr"/>
            <a:r>
              <a:rPr lang="en-US" sz="9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of </a:t>
            </a:r>
            <a:r>
              <a:rPr lang="en-US"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Baptisms</a:t>
            </a:r>
            <a:endParaRPr lang="en-US"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08919668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2"/>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Hebrews 6:1-3</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685800"/>
            <a:ext cx="8763000" cy="5867400"/>
          </a:xfrm>
        </p:spPr>
        <p:txBody>
          <a:bodyPr>
            <a:noAutofit/>
          </a:bodyPr>
          <a:lstStyle/>
          <a:p>
            <a:pPr marL="0" indent="0">
              <a:buNone/>
            </a:pPr>
            <a:r>
              <a:rPr lang="en-US" sz="4000" b="1" dirty="0">
                <a:effectLst>
                  <a:outerShdw blurRad="38100" dist="38100" dir="2700000" algn="tl">
                    <a:srgbClr val="000000">
                      <a:alpha val="43137"/>
                    </a:srgbClr>
                  </a:outerShdw>
                </a:effectLst>
              </a:rPr>
              <a:t>“Therefore, leaving the discussion of the elementary principles of Christ, let us go on to perfection, not laying again the </a:t>
            </a:r>
            <a:r>
              <a:rPr lang="en-US" sz="4000" b="1" u="sng" dirty="0">
                <a:effectLst>
                  <a:outerShdw blurRad="38100" dist="38100" dir="2700000" algn="tl">
                    <a:srgbClr val="000000">
                      <a:alpha val="43137"/>
                    </a:srgbClr>
                  </a:outerShdw>
                </a:effectLst>
              </a:rPr>
              <a:t>foundation of repentance </a:t>
            </a:r>
            <a:r>
              <a:rPr lang="en-US" sz="4000" b="1" dirty="0">
                <a:effectLst>
                  <a:outerShdw blurRad="38100" dist="38100" dir="2700000" algn="tl">
                    <a:srgbClr val="000000">
                      <a:alpha val="43137"/>
                    </a:srgbClr>
                  </a:outerShdw>
                </a:effectLst>
              </a:rPr>
              <a:t>from dead works and of faith toward God, </a:t>
            </a:r>
            <a:r>
              <a:rPr lang="en-US" sz="4000" b="1" baseline="30000" dirty="0">
                <a:effectLst>
                  <a:outerShdw blurRad="38100" dist="38100" dir="2700000" algn="tl">
                    <a:srgbClr val="000000">
                      <a:alpha val="43137"/>
                    </a:srgbClr>
                  </a:outerShdw>
                </a:effectLst>
              </a:rPr>
              <a:t>2</a:t>
            </a:r>
            <a:r>
              <a:rPr lang="en-US" sz="4000" b="1" dirty="0">
                <a:effectLst>
                  <a:outerShdw blurRad="38100" dist="38100" dir="2700000" algn="tl">
                    <a:srgbClr val="000000">
                      <a:alpha val="43137"/>
                    </a:srgbClr>
                  </a:outerShdw>
                </a:effectLst>
              </a:rPr>
              <a:t> of the doctrine of baptisms, of laying on of hands, of resurrection of the dead, and of eternal judgment. </a:t>
            </a:r>
            <a:r>
              <a:rPr lang="en-US" sz="4000" b="1" baseline="30000" dirty="0">
                <a:effectLst>
                  <a:outerShdw blurRad="38100" dist="38100" dir="2700000" algn="tl">
                    <a:srgbClr val="000000">
                      <a:alpha val="43137"/>
                    </a:srgbClr>
                  </a:outerShdw>
                </a:effectLst>
              </a:rPr>
              <a:t>3</a:t>
            </a:r>
            <a:r>
              <a:rPr lang="en-US" sz="4000" b="1" dirty="0">
                <a:effectLst>
                  <a:outerShdw blurRad="38100" dist="38100" dir="2700000" algn="tl">
                    <a:srgbClr val="000000">
                      <a:alpha val="43137"/>
                    </a:srgbClr>
                  </a:outerShdw>
                </a:effectLst>
              </a:rPr>
              <a:t> And this we will do if God permits.”</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894872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457200" y="381001"/>
            <a:ext cx="8229600" cy="6248400"/>
          </a:xfrm>
        </p:spPr>
        <p:txBody>
          <a:bodyPr>
            <a:normAutofit fontScale="90000"/>
          </a:bodyPr>
          <a:lstStyle/>
          <a:p>
            <a:pPr marL="0" marR="0">
              <a:spcBef>
                <a:spcPts val="0"/>
              </a:spcBef>
              <a:spcAft>
                <a:spcPts val="0"/>
              </a:spcAft>
              <a:tabLst>
                <a:tab pos="838200" algn="l"/>
              </a:tabLst>
            </a:pPr>
            <a:r>
              <a:rPr lang="en-US" sz="4800"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Repent(</a:t>
            </a:r>
            <a:r>
              <a:rPr lang="en-US" sz="4800" b="1" dirty="0" err="1"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ance</a:t>
            </a:r>
            <a:r>
              <a:rPr lang="en-US" sz="4800"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 ~ </a:t>
            </a:r>
            <a:br>
              <a:rPr lang="en-US" sz="4800"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b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Verb </a:t>
            </a:r>
            <a:r>
              <a:rPr lang="en-US" b="1" dirty="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(action word) </a:t>
            </a:r>
            <a:r>
              <a:rPr lang="en-US" b="1" dirty="0" err="1">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Metanoeo</a:t>
            </a:r>
            <a:r>
              <a:rPr lang="en-US" b="1" dirty="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 means to change one’s mind and purpose, as the result of acquired knowledge.  Used with the cognate noun Metanoia to indicate </a:t>
            </a: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
            </a:r>
            <a:b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b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true </a:t>
            </a:r>
            <a:r>
              <a:rPr lang="en-US" b="1" dirty="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repentance.   </a:t>
            </a: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
            </a:r>
            <a:b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b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You </a:t>
            </a:r>
            <a:r>
              <a:rPr lang="en-US" b="1" dirty="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change your lifestyle to </a:t>
            </a: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
            </a:r>
            <a:b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b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reflect </a:t>
            </a:r>
            <a:r>
              <a:rPr lang="en-US" b="1" dirty="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that you have changed </a:t>
            </a: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
            </a:r>
            <a:b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br>
            <a:r>
              <a:rPr lang="en-US" b="1" dirty="0" smtClean="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your </a:t>
            </a:r>
            <a:r>
              <a:rPr lang="en-US" b="1" dirty="0">
                <a:ln w="12256" cap="flat" cmpd="dbl" algn="ctr">
                  <a:solidFill>
                    <a:srgbClr val="D02E29"/>
                  </a:solidFill>
                  <a:prstDash val="solid"/>
                  <a:miter lim="0"/>
                </a:ln>
                <a:solidFill>
                  <a:srgbClr val="FF0000"/>
                </a:solidFill>
                <a:effectLst>
                  <a:outerShdw blurRad="38100" dist="38100" dir="7020000" algn="tl">
                    <a:srgbClr val="000000">
                      <a:alpha val="35000"/>
                    </a:srgbClr>
                  </a:outerShdw>
                </a:effectLst>
                <a:latin typeface="Times New Roman"/>
                <a:ea typeface="Calibri"/>
              </a:rPr>
              <a:t>mind to thinking God’s way.</a:t>
            </a:r>
            <a:endParaRPr lang="en-US" dirty="0">
              <a:solidFill>
                <a:srgbClr val="FF0000"/>
              </a:solidFill>
              <a:effectLst/>
              <a:latin typeface="Times New Roman"/>
              <a:ea typeface="Calibri"/>
            </a:endParaRPr>
          </a:p>
        </p:txBody>
      </p:sp>
    </p:spTree>
    <p:extLst>
      <p:ext uri="{BB962C8B-B14F-4D97-AF65-F5344CB8AC3E}">
        <p14:creationId xmlns:p14="http://schemas.microsoft.com/office/powerpoint/2010/main" val="214517366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2"/>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Hebrews 6:1-3</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685800"/>
            <a:ext cx="8763000" cy="5867400"/>
          </a:xfrm>
        </p:spPr>
        <p:txBody>
          <a:bodyPr>
            <a:noAutofit/>
          </a:bodyPr>
          <a:lstStyle/>
          <a:p>
            <a:pPr marL="0" indent="0">
              <a:buNone/>
            </a:pPr>
            <a:r>
              <a:rPr lang="en-US" sz="2800" b="1" dirty="0">
                <a:effectLst>
                  <a:outerShdw blurRad="38100" dist="38100" dir="2700000" algn="tl">
                    <a:srgbClr val="000000">
                      <a:alpha val="43137"/>
                    </a:srgbClr>
                  </a:outerShdw>
                </a:effectLst>
              </a:rPr>
              <a:t>“Therefore, leaving the discussion of the elementary principles of Christ, let us go on to perfection, not laying again the foundation of repentance </a:t>
            </a:r>
            <a:r>
              <a:rPr lang="en-US" sz="4000" b="1" u="sng" dirty="0">
                <a:effectLst>
                  <a:outerShdw blurRad="38100" dist="38100" dir="2700000" algn="tl">
                    <a:srgbClr val="000000">
                      <a:alpha val="43137"/>
                    </a:srgbClr>
                  </a:outerShdw>
                </a:effectLst>
              </a:rPr>
              <a:t>from dead works and of faith toward God</a:t>
            </a:r>
            <a:r>
              <a:rPr lang="en-US" sz="4000" b="1" dirty="0">
                <a:effectLst>
                  <a:outerShdw blurRad="38100" dist="38100" dir="2700000" algn="tl">
                    <a:srgbClr val="000000">
                      <a:alpha val="43137"/>
                    </a:srgbClr>
                  </a:outerShdw>
                </a:effectLst>
              </a:rPr>
              <a:t>, </a:t>
            </a:r>
            <a:r>
              <a:rPr lang="en-US" sz="2800" b="1" baseline="30000" dirty="0">
                <a:effectLst>
                  <a:outerShdw blurRad="38100" dist="38100" dir="2700000" algn="tl">
                    <a:srgbClr val="000000">
                      <a:alpha val="43137"/>
                    </a:srgbClr>
                  </a:outerShdw>
                </a:effectLst>
              </a:rPr>
              <a:t>2</a:t>
            </a:r>
            <a:r>
              <a:rPr lang="en-US" sz="2800" b="1" dirty="0">
                <a:effectLst>
                  <a:outerShdw blurRad="38100" dist="38100" dir="2700000" algn="tl">
                    <a:srgbClr val="000000">
                      <a:alpha val="43137"/>
                    </a:srgbClr>
                  </a:outerShdw>
                </a:effectLst>
              </a:rPr>
              <a:t> of the doctrine of baptisms, of laying on of hands, of resurrection of the dead, and of eternal judgment. </a:t>
            </a:r>
            <a:r>
              <a:rPr lang="en-US" sz="2800" b="1" baseline="30000" dirty="0">
                <a:effectLst>
                  <a:outerShdw blurRad="38100" dist="38100" dir="2700000" algn="tl">
                    <a:srgbClr val="000000">
                      <a:alpha val="43137"/>
                    </a:srgbClr>
                  </a:outerShdw>
                </a:effectLst>
              </a:rPr>
              <a:t>3</a:t>
            </a:r>
            <a:r>
              <a:rPr lang="en-US" sz="2800" b="1" dirty="0">
                <a:effectLst>
                  <a:outerShdw blurRad="38100" dist="38100" dir="2700000" algn="tl">
                    <a:srgbClr val="000000">
                      <a:alpha val="43137"/>
                    </a:srgbClr>
                  </a:outerShdw>
                </a:effectLst>
              </a:rPr>
              <a:t> And this we will do if God permits</a:t>
            </a:r>
            <a:r>
              <a:rPr lang="en-US" sz="2800" b="1" dirty="0" smtClean="0">
                <a:effectLst>
                  <a:outerShdw blurRad="38100" dist="38100" dir="2700000" algn="tl">
                    <a:srgbClr val="000000">
                      <a:alpha val="43137"/>
                    </a:srgbClr>
                  </a:outerShdw>
                </a:effectLst>
              </a:rPr>
              <a:t>.”</a:t>
            </a:r>
          </a:p>
          <a:p>
            <a:pPr marL="0" indent="0" algn="ctr">
              <a:buNone/>
            </a:pPr>
            <a:r>
              <a:rPr lang="en-US" sz="4000" b="1" dirty="0" smtClean="0">
                <a:solidFill>
                  <a:srgbClr val="FF0000"/>
                </a:solidFill>
                <a:effectLst>
                  <a:outerShdw blurRad="38100" dist="38100" dir="2700000" algn="tl">
                    <a:srgbClr val="000000">
                      <a:alpha val="43137"/>
                    </a:srgbClr>
                  </a:outerShdw>
                </a:effectLst>
              </a:rPr>
              <a:t>From </a:t>
            </a:r>
            <a:r>
              <a:rPr lang="en-US" sz="4000" b="1" dirty="0">
                <a:solidFill>
                  <a:srgbClr val="FF0000"/>
                </a:solidFill>
                <a:effectLst>
                  <a:outerShdw blurRad="38100" dist="38100" dir="2700000" algn="tl">
                    <a:srgbClr val="000000">
                      <a:alpha val="43137"/>
                    </a:srgbClr>
                  </a:outerShdw>
                </a:effectLst>
              </a:rPr>
              <a:t>dead works of thinking you can save yourself to faith - relying on the completed work of Christ on the cross.</a:t>
            </a:r>
            <a:endParaRPr lang="en-US" sz="40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86368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2"/>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Hebrews 6:1-3</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685800"/>
            <a:ext cx="8763000" cy="5867400"/>
          </a:xfrm>
        </p:spPr>
        <p:txBody>
          <a:bodyPr>
            <a:noAutofit/>
          </a:bodyPr>
          <a:lstStyle/>
          <a:p>
            <a:pPr marL="0" indent="0">
              <a:buNone/>
            </a:pPr>
            <a:r>
              <a:rPr lang="en-US" sz="2000" b="1" dirty="0">
                <a:effectLst>
                  <a:outerShdw blurRad="38100" dist="38100" dir="2700000" algn="tl">
                    <a:srgbClr val="000000">
                      <a:alpha val="43137"/>
                    </a:srgbClr>
                  </a:outerShdw>
                </a:effectLst>
              </a:rPr>
              <a:t>“Therefore, leaving the discussion of the elementary principles of Christ, let us go on to perfection, not laying again the foundation of repentance from dead works and of faith toward God, </a:t>
            </a:r>
            <a:r>
              <a:rPr lang="en-US" sz="4000" b="1" baseline="30000" dirty="0">
                <a:effectLst>
                  <a:outerShdw blurRad="38100" dist="38100" dir="2700000" algn="tl">
                    <a:srgbClr val="000000">
                      <a:alpha val="43137"/>
                    </a:srgbClr>
                  </a:outerShdw>
                </a:effectLst>
              </a:rPr>
              <a:t>2</a:t>
            </a:r>
            <a:r>
              <a:rPr lang="en-US" sz="4000" b="1" dirty="0">
                <a:effectLst>
                  <a:outerShdw blurRad="38100" dist="38100" dir="2700000" algn="tl">
                    <a:srgbClr val="000000">
                      <a:alpha val="43137"/>
                    </a:srgbClr>
                  </a:outerShdw>
                </a:effectLst>
              </a:rPr>
              <a:t> of the </a:t>
            </a:r>
            <a:r>
              <a:rPr lang="en-US" sz="4000" b="1" u="sng" dirty="0">
                <a:effectLst>
                  <a:outerShdw blurRad="38100" dist="38100" dir="2700000" algn="tl">
                    <a:srgbClr val="000000">
                      <a:alpha val="43137"/>
                    </a:srgbClr>
                  </a:outerShdw>
                </a:effectLst>
              </a:rPr>
              <a:t>doctrine of baptisms, </a:t>
            </a:r>
            <a:r>
              <a:rPr lang="en-US" sz="2000" b="1" dirty="0">
                <a:effectLst>
                  <a:outerShdw blurRad="38100" dist="38100" dir="2700000" algn="tl">
                    <a:srgbClr val="000000">
                      <a:alpha val="43137"/>
                    </a:srgbClr>
                  </a:outerShdw>
                </a:effectLst>
              </a:rPr>
              <a:t>of laying on of hands, of resurrection of the dead, and of eternal judgment. </a:t>
            </a:r>
            <a:r>
              <a:rPr lang="en-US" sz="2000" b="1" baseline="30000" dirty="0">
                <a:effectLst>
                  <a:outerShdw blurRad="38100" dist="38100" dir="2700000" algn="tl">
                    <a:srgbClr val="000000">
                      <a:alpha val="43137"/>
                    </a:srgbClr>
                  </a:outerShdw>
                </a:effectLst>
              </a:rPr>
              <a:t>3</a:t>
            </a:r>
            <a:r>
              <a:rPr lang="en-US" sz="2000" b="1" dirty="0">
                <a:effectLst>
                  <a:outerShdw blurRad="38100" dist="38100" dir="2700000" algn="tl">
                    <a:srgbClr val="000000">
                      <a:alpha val="43137"/>
                    </a:srgbClr>
                  </a:outerShdw>
                </a:effectLst>
              </a:rPr>
              <a:t> And this we will do if </a:t>
            </a:r>
            <a:r>
              <a:rPr lang="en-US" sz="2000" b="1" dirty="0" smtClean="0">
                <a:effectLst>
                  <a:outerShdw blurRad="38100" dist="38100" dir="2700000" algn="tl">
                    <a:srgbClr val="000000">
                      <a:alpha val="43137"/>
                    </a:srgbClr>
                  </a:outerShdw>
                </a:effectLst>
              </a:rPr>
              <a:t>God </a:t>
            </a:r>
            <a:r>
              <a:rPr lang="en-US" sz="2000" b="1" dirty="0">
                <a:effectLst>
                  <a:outerShdw blurRad="38100" dist="38100" dir="2700000" algn="tl">
                    <a:srgbClr val="000000">
                      <a:alpha val="43137"/>
                    </a:srgbClr>
                  </a:outerShdw>
                </a:effectLst>
              </a:rPr>
              <a:t>permits</a:t>
            </a:r>
            <a:r>
              <a:rPr lang="en-US" sz="2000" b="1" dirty="0" smtClean="0">
                <a:effectLst>
                  <a:outerShdw blurRad="38100" dist="38100" dir="2700000" algn="tl">
                    <a:srgbClr val="000000">
                      <a:alpha val="43137"/>
                    </a:srgbClr>
                  </a:outerShdw>
                </a:effectLst>
              </a:rPr>
              <a:t>.”</a:t>
            </a:r>
          </a:p>
          <a:p>
            <a:pPr marL="0" indent="0">
              <a:buNone/>
            </a:pPr>
            <a:endParaRPr lang="en-US" sz="2000" b="1" dirty="0">
              <a:effectLst>
                <a:outerShdw blurRad="38100" dist="38100" dir="2700000" algn="tl">
                  <a:srgbClr val="000000">
                    <a:alpha val="43137"/>
                  </a:srgbClr>
                </a:outerShdw>
              </a:effectLst>
            </a:endParaRPr>
          </a:p>
          <a:p>
            <a:pPr marL="0" indent="0" algn="ctr">
              <a:buNone/>
            </a:pP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doctrine of baptisms is PLURAL.</a:t>
            </a:r>
          </a:p>
          <a:p>
            <a:pPr marL="0" indent="0" algn="ctr">
              <a:buNone/>
            </a:pP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first is baptism in water.</a:t>
            </a:r>
          </a:p>
          <a:p>
            <a:pPr marL="0" indent="0" algn="ctr">
              <a:buNone/>
            </a:pP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second is the </a:t>
            </a:r>
            <a:endPar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lgn="ctr">
              <a:buNone/>
            </a:pP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baptism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 the Holy Spirit.</a:t>
            </a:r>
          </a:p>
          <a:p>
            <a:pPr marL="0" indent="0">
              <a:buNone/>
            </a:pP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2222743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762000" y="838200"/>
            <a:ext cx="7543800" cy="5170646"/>
          </a:xfrm>
          <a:prstGeom prst="rect">
            <a:avLst/>
          </a:prstGeom>
        </p:spPr>
        <p:txBody>
          <a:bodyPr wrap="square">
            <a:spAutoFit/>
          </a:bodyPr>
          <a:lstStyle/>
          <a:p>
            <a:pPr algn="ctr"/>
            <a:r>
              <a:rPr lang="en-U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After </a:t>
            </a:r>
            <a:r>
              <a:rPr lang="en-U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you accept Christ and are saved you then should be </a:t>
            </a:r>
            <a:endParaRPr lang="en-U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a:p>
            <a:pPr algn="ctr"/>
            <a:r>
              <a:rPr lang="en-U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baptized </a:t>
            </a:r>
            <a:r>
              <a:rPr lang="en-U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rPr>
              <a:t>in water.</a:t>
            </a:r>
            <a:endPar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2145515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122238"/>
            <a:ext cx="5105400" cy="792162"/>
          </a:xfrm>
        </p:spPr>
        <p:txBody>
          <a:bodyPr>
            <a:no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Mark 16:15-16</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914400"/>
            <a:ext cx="8763000" cy="5867400"/>
          </a:xfrm>
        </p:spPr>
        <p:txBody>
          <a:bodyPr>
            <a:noAutofit/>
          </a:bodyPr>
          <a:lstStyle/>
          <a:p>
            <a:pPr marL="0" indent="0">
              <a:buNone/>
            </a:pPr>
            <a:r>
              <a:rPr lang="en-US" sz="4800" b="1" dirty="0">
                <a:effectLst>
                  <a:outerShdw blurRad="38100" dist="38100" dir="2700000" algn="tl">
                    <a:srgbClr val="000000">
                      <a:alpha val="43137"/>
                    </a:srgbClr>
                  </a:outerShdw>
                </a:effectLst>
              </a:rPr>
              <a:t>And He said to them,</a:t>
            </a:r>
            <a:r>
              <a:rPr lang="en-US" sz="4800" b="1" dirty="0">
                <a:solidFill>
                  <a:srgbClr val="FF0000"/>
                </a:solidFill>
                <a:effectLst>
                  <a:outerShdw blurRad="38100" dist="38100" dir="2700000" algn="tl">
                    <a:srgbClr val="000000">
                      <a:alpha val="43137"/>
                    </a:srgbClr>
                  </a:outerShdw>
                </a:effectLst>
              </a:rPr>
              <a:t> “Go into all the world and preach the gospel to every creature. He who believes and is baptized will be saved; but he who does not believe will be condemned.”</a:t>
            </a:r>
            <a:endParaRPr lang="en-US" sz="4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807325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TotalTime>
  <Words>1433</Words>
  <Application>Microsoft Office PowerPoint</Application>
  <PresentationFormat>On-screen Show (4:3)</PresentationFormat>
  <Paragraphs>64</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Times New Roman</vt:lpstr>
      <vt:lpstr>Calibri</vt:lpstr>
      <vt:lpstr>Office Theme</vt:lpstr>
      <vt:lpstr>Why Does God Want  You to  Get Baptized? Pastor Mark Schwarzbauer PhD Family Worship Center </vt:lpstr>
      <vt:lpstr>Hebrews 6:1-3</vt:lpstr>
      <vt:lpstr>PowerPoint Presentation</vt:lpstr>
      <vt:lpstr>Hebrews 6:1-3</vt:lpstr>
      <vt:lpstr>Repent(ance) ~  Verb (action word) Metanoeo means to change one’s mind and purpose, as the result of acquired knowledge.  Used with the cognate noun Metanoia to indicate  true repentance.    You change your lifestyle to  reflect that you have changed  your mind to thinking God’s way.</vt:lpstr>
      <vt:lpstr>Hebrews 6:1-3</vt:lpstr>
      <vt:lpstr>Hebrews 6:1-3</vt:lpstr>
      <vt:lpstr>PowerPoint Presentation</vt:lpstr>
      <vt:lpstr>Mark 16:15-16</vt:lpstr>
      <vt:lpstr>Acts 2:38</vt:lpstr>
      <vt:lpstr>PowerPoint Presentation</vt:lpstr>
      <vt:lpstr>PowerPoint Presentation</vt:lpstr>
      <vt:lpstr>PowerPoint Presentation</vt:lpstr>
      <vt:lpstr>Romans 6:1-4</vt:lpstr>
      <vt:lpstr>PowerPoint Presentation</vt:lpstr>
      <vt:lpstr>Romans 6:1-4</vt:lpstr>
      <vt:lpstr>Romans 6:1-4</vt:lpstr>
      <vt:lpstr>Romans 6:1-4</vt:lpstr>
      <vt:lpstr>Romans 6:1-4</vt:lpstr>
      <vt:lpstr>PowerPoint Presentation</vt:lpstr>
      <vt:lpstr>It is wonderful when parents acknowledge the importance of spiritual life for their children.  Really, this is dedicating the child to God and scripturally, babies should be dedicated to God.</vt:lpstr>
      <vt:lpstr>There is not one scripture calling babies to be baptized.  Baptism is for those who have made a personal choice to follow Jesus and are able to make a public declaration of personal faith.</vt:lpstr>
      <vt:lpstr>PowerPoint Presentation</vt:lpstr>
      <vt:lpstr>Why Does God Want YOU Baptized?</vt:lpstr>
      <vt:lpstr>Matthew 3:13-17 </vt:lpstr>
      <vt:lpstr>Matthew 3:13-17 </vt:lpstr>
      <vt:lpstr>Baptism Releases Spiritual Power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dc:creator>
  <cp:lastModifiedBy>Dr</cp:lastModifiedBy>
  <cp:revision>61</cp:revision>
  <dcterms:created xsi:type="dcterms:W3CDTF">2012-10-06T13:47:35Z</dcterms:created>
  <dcterms:modified xsi:type="dcterms:W3CDTF">2016-05-04T18:18:27Z</dcterms:modified>
</cp:coreProperties>
</file>