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9"/>
  </p:notesMasterIdLst>
  <p:sldIdLst>
    <p:sldId id="256" r:id="rId2"/>
    <p:sldId id="304" r:id="rId3"/>
    <p:sldId id="289" r:id="rId4"/>
    <p:sldId id="308" r:id="rId5"/>
    <p:sldId id="309" r:id="rId6"/>
    <p:sldId id="310" r:id="rId7"/>
    <p:sldId id="311" r:id="rId8"/>
    <p:sldId id="313" r:id="rId9"/>
    <p:sldId id="315" r:id="rId10"/>
    <p:sldId id="316" r:id="rId11"/>
    <p:sldId id="312" r:id="rId12"/>
    <p:sldId id="317" r:id="rId13"/>
    <p:sldId id="307" r:id="rId14"/>
    <p:sldId id="306" r:id="rId15"/>
    <p:sldId id="292" r:id="rId16"/>
    <p:sldId id="318" r:id="rId17"/>
    <p:sldId id="293" r:id="rId18"/>
    <p:sldId id="319" r:id="rId19"/>
    <p:sldId id="290" r:id="rId20"/>
    <p:sldId id="295" r:id="rId21"/>
    <p:sldId id="296" r:id="rId22"/>
    <p:sldId id="297" r:id="rId23"/>
    <p:sldId id="298" r:id="rId24"/>
    <p:sldId id="320" r:id="rId25"/>
    <p:sldId id="321" r:id="rId26"/>
    <p:sldId id="322" r:id="rId27"/>
    <p:sldId id="301" r:id="rId28"/>
  </p:sldIdLst>
  <p:sldSz cx="9144000" cy="6858000" type="screen4x3"/>
  <p:notesSz cx="6858000" cy="9144000"/>
  <p:embeddedFontLst>
    <p:embeddedFont>
      <p:font typeface="Impact" panose="020B0806030902050204" pitchFamily="34" charset="0"/>
      <p:regular r:id="rId30"/>
    </p:embeddedFont>
    <p:embeddedFont>
      <p:font typeface="Calibri" panose="020F0502020204030204" pitchFamily="34" charset="0"/>
      <p:regular r:id="rId31"/>
      <p:bold r:id="rId32"/>
      <p:italic r:id="rId33"/>
      <p:boldItalic r:id="rId34"/>
    </p:embeddedFont>
    <p:embeddedFont>
      <p:font typeface="BlackChancery" pitchFamily="2" charset="0"/>
      <p:regular r:id="rId35"/>
    </p:embeddedFont>
    <p:embeddedFont>
      <p:font typeface="Graeca" pitchFamily="2" charset="2"/>
      <p:regular r:id="rId36"/>
    </p:embeddedFont>
  </p:embeddedFont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41" d="100"/>
          <a:sy n="41" d="100"/>
        </p:scale>
        <p:origin x="-114"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D3397-CEDA-407A-8D5B-754C106EBA04}" type="datetimeFigureOut">
              <a:rPr lang="en-US" smtClean="0"/>
              <a:pPr/>
              <a:t>8/17/2013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C92E3E-878A-42DC-9BDD-17A62F068C12}" type="slidenum">
              <a:rPr lang="en-US" smtClean="0"/>
              <a:pPr/>
              <a:t>‹#›</a:t>
            </a:fld>
            <a:endParaRPr lang="en-US"/>
          </a:p>
        </p:txBody>
      </p:sp>
    </p:spTree>
    <p:extLst>
      <p:ext uri="{BB962C8B-B14F-4D97-AF65-F5344CB8AC3E}">
        <p14:creationId xmlns:p14="http://schemas.microsoft.com/office/powerpoint/2010/main" val="1329380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FC92E3E-878A-42DC-9BDD-17A62F068C12}"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30213E-D977-46AF-8754-5346969CC6D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4DBB7F-1E2D-4187-831E-E14425A0751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26C8DB-A79B-4589-9140-932C12399BA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605080-AB0F-4F87-B623-DD04B63C11E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F019FB-95DF-4A61-9394-E9896D65CAB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25A2C3-CE0D-438F-9117-B5BC62159B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D30BEF2-B810-405B-80E3-B5C6B6A8B8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1D9168D-C536-4F76-8A89-35B45912B5C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DF94398-04CF-413E-B879-1CE377F2855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AAA901A-A7AA-4A14-A8EE-36B26D12248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6629BB-0633-4211-8B92-B7CA0EAC216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7196283-C13D-47AA-8424-6E52579FE39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b="1" u="sng">
          <a:solidFill>
            <a:schemeClr val="tx2"/>
          </a:solidFill>
          <a:latin typeface="+mj-lt"/>
          <a:ea typeface="+mj-ea"/>
          <a:cs typeface="+mj-cs"/>
        </a:defRPr>
      </a:lvl1pPr>
      <a:lvl2pPr algn="ctr" rtl="0" fontAlgn="base">
        <a:spcBef>
          <a:spcPct val="0"/>
        </a:spcBef>
        <a:spcAft>
          <a:spcPct val="0"/>
        </a:spcAft>
        <a:defRPr sz="4400" b="1" u="sng">
          <a:solidFill>
            <a:schemeClr val="tx2"/>
          </a:solidFill>
          <a:latin typeface="Times New Roman" pitchFamily="18" charset="0"/>
        </a:defRPr>
      </a:lvl2pPr>
      <a:lvl3pPr algn="ctr" rtl="0" fontAlgn="base">
        <a:spcBef>
          <a:spcPct val="0"/>
        </a:spcBef>
        <a:spcAft>
          <a:spcPct val="0"/>
        </a:spcAft>
        <a:defRPr sz="4400" b="1" u="sng">
          <a:solidFill>
            <a:schemeClr val="tx2"/>
          </a:solidFill>
          <a:latin typeface="Times New Roman" pitchFamily="18" charset="0"/>
        </a:defRPr>
      </a:lvl3pPr>
      <a:lvl4pPr algn="ctr" rtl="0" fontAlgn="base">
        <a:spcBef>
          <a:spcPct val="0"/>
        </a:spcBef>
        <a:spcAft>
          <a:spcPct val="0"/>
        </a:spcAft>
        <a:defRPr sz="4400" b="1" u="sng">
          <a:solidFill>
            <a:schemeClr val="tx2"/>
          </a:solidFill>
          <a:latin typeface="Times New Roman" pitchFamily="18" charset="0"/>
        </a:defRPr>
      </a:lvl4pPr>
      <a:lvl5pPr algn="ctr" rtl="0" fontAlgn="base">
        <a:spcBef>
          <a:spcPct val="0"/>
        </a:spcBef>
        <a:spcAft>
          <a:spcPct val="0"/>
        </a:spcAft>
        <a:defRPr sz="4400" b="1" u="sng">
          <a:solidFill>
            <a:schemeClr val="tx2"/>
          </a:solidFill>
          <a:latin typeface="Times New Roman" pitchFamily="18" charset="0"/>
        </a:defRPr>
      </a:lvl5pPr>
      <a:lvl6pPr marL="457200" algn="ctr" rtl="0" fontAlgn="base">
        <a:spcBef>
          <a:spcPct val="0"/>
        </a:spcBef>
        <a:spcAft>
          <a:spcPct val="0"/>
        </a:spcAft>
        <a:defRPr sz="4400" b="1" u="sng">
          <a:solidFill>
            <a:schemeClr val="tx2"/>
          </a:solidFill>
          <a:latin typeface="Times New Roman" pitchFamily="18" charset="0"/>
        </a:defRPr>
      </a:lvl6pPr>
      <a:lvl7pPr marL="914400" algn="ctr" rtl="0" fontAlgn="base">
        <a:spcBef>
          <a:spcPct val="0"/>
        </a:spcBef>
        <a:spcAft>
          <a:spcPct val="0"/>
        </a:spcAft>
        <a:defRPr sz="4400" b="1" u="sng">
          <a:solidFill>
            <a:schemeClr val="tx2"/>
          </a:solidFill>
          <a:latin typeface="Times New Roman" pitchFamily="18" charset="0"/>
        </a:defRPr>
      </a:lvl7pPr>
      <a:lvl8pPr marL="1371600" algn="ctr" rtl="0" fontAlgn="base">
        <a:spcBef>
          <a:spcPct val="0"/>
        </a:spcBef>
        <a:spcAft>
          <a:spcPct val="0"/>
        </a:spcAft>
        <a:defRPr sz="4400" b="1" u="sng">
          <a:solidFill>
            <a:schemeClr val="tx2"/>
          </a:solidFill>
          <a:latin typeface="Times New Roman" pitchFamily="18" charset="0"/>
        </a:defRPr>
      </a:lvl8pPr>
      <a:lvl9pPr marL="1828800" algn="ctr" rtl="0" fontAlgn="base">
        <a:spcBef>
          <a:spcPct val="0"/>
        </a:spcBef>
        <a:spcAft>
          <a:spcPct val="0"/>
        </a:spcAft>
        <a:defRPr sz="4400" b="1" u="sng">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aturalism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l="-6000" r="-6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09600"/>
            <a:ext cx="9144000" cy="5562600"/>
          </a:xfrm>
        </p:spPr>
        <p:txBody>
          <a:bodyPr>
            <a:scene3d>
              <a:camera prst="orthographicFront"/>
              <a:lightRig rig="soft" dir="t">
                <a:rot lat="0" lon="0" rev="10800000"/>
              </a:lightRig>
            </a:scene3d>
            <a:sp3d>
              <a:bevelT w="27940" h="12700"/>
              <a:contourClr>
                <a:srgbClr val="DDDDDD"/>
              </a:contourClr>
            </a:sp3d>
          </a:bodyPr>
          <a:lstStyle/>
          <a:p>
            <a:r>
              <a:rPr lang="en-US" sz="6000" u="none" spc="150" dirty="0" smtClean="0">
                <a:ln w="11430">
                  <a:solidFill>
                    <a:srgbClr val="663300"/>
                  </a:solidFill>
                </a:ln>
                <a:solidFill>
                  <a:srgbClr val="F8F8F8"/>
                </a:solidFill>
                <a:effectLst>
                  <a:outerShdw blurRad="25400" algn="tl" rotWithShape="0">
                    <a:srgbClr val="000000">
                      <a:alpha val="43000"/>
                    </a:srgbClr>
                  </a:outerShdw>
                </a:effectLst>
                <a:latin typeface="BlackChancery" pitchFamily="2" charset="0"/>
              </a:rPr>
              <a:t>Why I Am Not an Atheist</a:t>
            </a:r>
            <a:br>
              <a:rPr lang="en-US" sz="6000" u="none" spc="150" dirty="0" smtClean="0">
                <a:ln w="11430">
                  <a:solidFill>
                    <a:srgbClr val="663300"/>
                  </a:solidFill>
                </a:ln>
                <a:solidFill>
                  <a:srgbClr val="F8F8F8"/>
                </a:solidFill>
                <a:effectLst>
                  <a:outerShdw blurRad="25400" algn="tl" rotWithShape="0">
                    <a:srgbClr val="000000">
                      <a:alpha val="43000"/>
                    </a:srgbClr>
                  </a:outerShdw>
                </a:effectLst>
                <a:latin typeface="BlackChancery" pitchFamily="2" charset="0"/>
              </a:rPr>
            </a:br>
            <a:r>
              <a:rPr lang="en-US" sz="6600" u="none" spc="150" dirty="0" smtClean="0">
                <a:ln w="11430">
                  <a:solidFill>
                    <a:srgbClr val="663300"/>
                  </a:solidFill>
                </a:ln>
                <a:solidFill>
                  <a:srgbClr val="F8F8F8"/>
                </a:solidFill>
                <a:effectLst>
                  <a:outerShdw blurRad="25400" algn="tl" rotWithShape="0">
                    <a:srgbClr val="000000">
                      <a:alpha val="43000"/>
                    </a:srgbClr>
                  </a:outerShdw>
                </a:effectLst>
                <a:latin typeface="BlackChancery" pitchFamily="2" charset="0"/>
              </a:rPr>
              <a:t>Part Four: Worldview</a:t>
            </a:r>
            <a:r>
              <a:rPr lang="en-US" sz="5400" u="none" spc="150" dirty="0" smtClean="0">
                <a:ln w="11430"/>
                <a:solidFill>
                  <a:srgbClr val="F8F8F8"/>
                </a:solidFill>
                <a:effectLst>
                  <a:outerShdw blurRad="25400" algn="tl" rotWithShape="0">
                    <a:srgbClr val="000000">
                      <a:alpha val="43000"/>
                    </a:srgbClr>
                  </a:outerShdw>
                </a:effectLst>
                <a:latin typeface="BlackChancery" pitchFamily="2" charset="0"/>
              </a:rPr>
              <a:t/>
            </a:r>
            <a:br>
              <a:rPr lang="en-US" sz="5400" u="none" spc="150" dirty="0" smtClean="0">
                <a:ln w="11430"/>
                <a:solidFill>
                  <a:srgbClr val="F8F8F8"/>
                </a:solidFill>
                <a:effectLst>
                  <a:outerShdw blurRad="25400" algn="tl" rotWithShape="0">
                    <a:srgbClr val="000000">
                      <a:alpha val="43000"/>
                    </a:srgbClr>
                  </a:outerShdw>
                </a:effectLst>
                <a:latin typeface="BlackChancery" pitchFamily="2" charset="0"/>
              </a:rPr>
            </a:br>
            <a:r>
              <a:rPr lang="en-US" sz="8800" u="none" spc="150" dirty="0">
                <a:ln w="11430"/>
                <a:solidFill>
                  <a:srgbClr val="F8F8F8"/>
                </a:solidFill>
                <a:effectLst>
                  <a:outerShdw blurRad="25400" algn="tl" rotWithShape="0">
                    <a:srgbClr val="000000">
                      <a:alpha val="43000"/>
                    </a:srgbClr>
                  </a:outerShdw>
                </a:effectLst>
                <a:latin typeface="BlackChancery" pitchFamily="2" charset="0"/>
              </a:rPr>
              <a:t/>
            </a:r>
            <a:br>
              <a:rPr lang="en-US" sz="8800" u="none" spc="150" dirty="0">
                <a:ln w="11430"/>
                <a:solidFill>
                  <a:srgbClr val="F8F8F8"/>
                </a:solidFill>
                <a:effectLst>
                  <a:outerShdw blurRad="25400" algn="tl" rotWithShape="0">
                    <a:srgbClr val="000000">
                      <a:alpha val="43000"/>
                    </a:srgbClr>
                  </a:outerShdw>
                </a:effectLst>
                <a:latin typeface="BlackChancery" pitchFamily="2" charset="0"/>
              </a:rPr>
            </a:br>
            <a:r>
              <a:rPr lang="en-US" sz="6000" u="none" spc="150" dirty="0">
                <a:ln w="11430"/>
                <a:solidFill>
                  <a:srgbClr val="F8F8F8"/>
                </a:solidFill>
                <a:effectLst>
                  <a:outerShdw blurRad="25400" algn="tl" rotWithShape="0">
                    <a:srgbClr val="000000">
                      <a:alpha val="43000"/>
                    </a:srgbClr>
                  </a:outerShdw>
                </a:effectLst>
                <a:latin typeface="BlackChancery" pitchFamily="2" charset="0"/>
              </a:rPr>
              <a:t/>
            </a:r>
            <a:br>
              <a:rPr lang="en-US" sz="6000" u="none" spc="150" dirty="0">
                <a:ln w="11430"/>
                <a:solidFill>
                  <a:srgbClr val="F8F8F8"/>
                </a:solidFill>
                <a:effectLst>
                  <a:outerShdw blurRad="25400" algn="tl" rotWithShape="0">
                    <a:srgbClr val="000000">
                      <a:alpha val="43000"/>
                    </a:srgbClr>
                  </a:outerShdw>
                </a:effectLst>
                <a:latin typeface="BlackChancery" pitchFamily="2" charset="0"/>
              </a:rPr>
            </a:br>
            <a:r>
              <a:rPr lang="en-US" sz="4000" u="none" spc="150" dirty="0">
                <a:ln w="11430"/>
                <a:solidFill>
                  <a:srgbClr val="F8F8F8"/>
                </a:solidFill>
                <a:effectLst>
                  <a:outerShdw blurRad="25400" algn="tl" rotWithShape="0">
                    <a:srgbClr val="000000">
                      <a:alpha val="43000"/>
                    </a:srgbClr>
                  </a:outerShdw>
                </a:effectLst>
                <a:latin typeface="BlackChancery" pitchFamily="2" charset="0"/>
              </a:rPr>
              <a:t>Family Worship Center </a:t>
            </a:r>
            <a:br>
              <a:rPr lang="en-US" sz="4000" u="none" spc="150" dirty="0">
                <a:ln w="11430"/>
                <a:solidFill>
                  <a:srgbClr val="F8F8F8"/>
                </a:solidFill>
                <a:effectLst>
                  <a:outerShdw blurRad="25400" algn="tl" rotWithShape="0">
                    <a:srgbClr val="000000">
                      <a:alpha val="43000"/>
                    </a:srgbClr>
                  </a:outerShdw>
                </a:effectLst>
                <a:latin typeface="BlackChancery" pitchFamily="2" charset="0"/>
              </a:rPr>
            </a:br>
            <a:r>
              <a:rPr lang="en-US" sz="4000" u="none" spc="150" dirty="0">
                <a:ln w="11430"/>
                <a:solidFill>
                  <a:srgbClr val="F8F8F8"/>
                </a:solidFill>
                <a:effectLst>
                  <a:outerShdw blurRad="25400" algn="tl" rotWithShape="0">
                    <a:srgbClr val="000000">
                      <a:alpha val="43000"/>
                    </a:srgbClr>
                  </a:outerShdw>
                </a:effectLst>
                <a:latin typeface="BlackChancery" pitchFamily="2" charset="0"/>
              </a:rPr>
              <a:t>Pastor Mark</a:t>
            </a:r>
            <a:br>
              <a:rPr lang="en-US" sz="4000" u="none" spc="150" dirty="0">
                <a:ln w="11430"/>
                <a:solidFill>
                  <a:srgbClr val="F8F8F8"/>
                </a:solidFill>
                <a:effectLst>
                  <a:outerShdw blurRad="25400" algn="tl" rotWithShape="0">
                    <a:srgbClr val="000000">
                      <a:alpha val="43000"/>
                    </a:srgbClr>
                  </a:outerShdw>
                </a:effectLst>
                <a:latin typeface="BlackChancery" pitchFamily="2" charset="0"/>
              </a:rPr>
            </a:br>
            <a:r>
              <a:rPr lang="en-US" sz="4000" u="none" spc="150" dirty="0">
                <a:ln w="11430"/>
                <a:solidFill>
                  <a:srgbClr val="F8F8F8"/>
                </a:solidFill>
                <a:effectLst>
                  <a:outerShdw blurRad="25400" algn="tl" rotWithShape="0">
                    <a:srgbClr val="000000">
                      <a:alpha val="43000"/>
                    </a:srgbClr>
                  </a:outerShdw>
                </a:effectLst>
                <a:latin typeface="BlackChancery" pitchFamily="2" charset="0"/>
              </a:rPr>
              <a:t>Schwarzbauer, Ph.D.</a:t>
            </a:r>
            <a:endParaRPr lang="en-US" sz="6000" u="none" spc="150" dirty="0">
              <a:ln w="11430"/>
              <a:solidFill>
                <a:srgbClr val="F8F8F8"/>
              </a:solidFill>
              <a:effectLst>
                <a:outerShdw blurRad="25400" algn="tl" rotWithShape="0">
                  <a:srgbClr val="000000">
                    <a:alpha val="43000"/>
                  </a:srgbClr>
                </a:outerShdw>
              </a:effectLst>
              <a:latin typeface="BlackChancery"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54786920"/>
              </p:ext>
            </p:extLst>
          </p:nvPr>
        </p:nvGraphicFramePr>
        <p:xfrm>
          <a:off x="104776" y="337495"/>
          <a:ext cx="8915403" cy="5852160"/>
        </p:xfrm>
        <a:graphic>
          <a:graphicData uri="http://schemas.openxmlformats.org/drawingml/2006/table">
            <a:tbl>
              <a:tblPr firstRow="1" firstCol="1" bandRow="1"/>
              <a:tblGrid>
                <a:gridCol w="1407697"/>
                <a:gridCol w="1485899"/>
                <a:gridCol w="1094873"/>
                <a:gridCol w="1173078"/>
                <a:gridCol w="1720514"/>
                <a:gridCol w="2033342"/>
              </a:tblGrid>
              <a:tr h="881705">
                <a:tc>
                  <a:txBody>
                    <a:bodyPr/>
                    <a:lstStyle/>
                    <a:p>
                      <a:pPr marL="0" marR="0" algn="l">
                        <a:spcBef>
                          <a:spcPts val="0"/>
                        </a:spcBef>
                        <a:spcAft>
                          <a:spcPts val="0"/>
                        </a:spcAft>
                        <a:tabLst>
                          <a:tab pos="914400" algn="l"/>
                        </a:tabLst>
                      </a:pPr>
                      <a:r>
                        <a:rPr lang="en-US" sz="1800" b="1" dirty="0">
                          <a:solidFill>
                            <a:srgbClr val="FF0000"/>
                          </a:solidFill>
                          <a:effectLst/>
                          <a:latin typeface="Times New Roman"/>
                          <a:ea typeface="Calibri"/>
                          <a:cs typeface="Times New Roman"/>
                        </a:rPr>
                        <a:t>3 Common Worldviews</a:t>
                      </a:r>
                      <a:endParaRPr lang="en-US" sz="1400" dirty="0">
                        <a:effectLst/>
                        <a:latin typeface="Times New Roman"/>
                        <a:ea typeface="Calibri"/>
                        <a:cs typeface="Times New Roman"/>
                      </a:endParaRPr>
                    </a:p>
                    <a:p>
                      <a:pPr marL="0" marR="0" algn="l">
                        <a:spcBef>
                          <a:spcPts val="0"/>
                        </a:spcBef>
                        <a:spcAft>
                          <a:spcPts val="0"/>
                        </a:spcAft>
                        <a:tabLst>
                          <a:tab pos="914400" algn="l"/>
                        </a:tabLst>
                      </a:pPr>
                      <a:r>
                        <a:rPr lang="en-US" sz="1000" b="1" dirty="0">
                          <a:solidFill>
                            <a:srgbClr val="000000"/>
                          </a:solidFill>
                          <a:effectLst/>
                          <a:latin typeface="Times New Roman"/>
                          <a:ea typeface="Calibri"/>
                          <a:cs typeface="Times New Roman"/>
                        </a:rPr>
                        <a:t>Mark Schwarzbauer PhD  ©2013</a:t>
                      </a:r>
                      <a:endParaRPr lang="en-US" sz="14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smtClean="0">
                          <a:solidFill>
                            <a:srgbClr val="943634"/>
                          </a:solidFill>
                          <a:effectLst/>
                          <a:latin typeface="Times New Roman"/>
                          <a:ea typeface="Calibri"/>
                          <a:cs typeface="Times New Roman"/>
                        </a:rPr>
                        <a:t>Pre-suppositions</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God</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Man       </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Ultimate </a:t>
                      </a:r>
                      <a:r>
                        <a:rPr lang="en-US" sz="2000" b="1" dirty="0" smtClean="0">
                          <a:solidFill>
                            <a:srgbClr val="943634"/>
                          </a:solidFill>
                          <a:effectLst/>
                          <a:latin typeface="Times New Roman"/>
                          <a:ea typeface="Calibri"/>
                          <a:cs typeface="Times New Roman"/>
                        </a:rPr>
                        <a:t>Consequences</a:t>
                      </a:r>
                      <a:endParaRPr lang="en-US" sz="2000" dirty="0">
                        <a:effectLst/>
                        <a:latin typeface="Times New Roman"/>
                        <a:ea typeface="Calibri"/>
                        <a:cs typeface="Times New Roman"/>
                      </a:endParaRPr>
                    </a:p>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To Humanity</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Consequence to Science</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542">
                <a:tc>
                  <a:txBody>
                    <a:bodyPr/>
                    <a:lstStyle/>
                    <a:p>
                      <a:pPr marL="0" marR="0" algn="l">
                        <a:spcBef>
                          <a:spcPts val="0"/>
                        </a:spcBef>
                        <a:spcAft>
                          <a:spcPts val="0"/>
                        </a:spcAft>
                        <a:tabLst>
                          <a:tab pos="914400" algn="l"/>
                        </a:tabLst>
                      </a:pPr>
                      <a:r>
                        <a:rPr lang="en-US" sz="1900" b="1">
                          <a:effectLst/>
                          <a:latin typeface="Times New Roman"/>
                          <a:ea typeface="Calibri"/>
                          <a:cs typeface="Times New Roman"/>
                        </a:rPr>
                        <a:t>Christianity</a:t>
                      </a:r>
                    </a:p>
                    <a:p>
                      <a:pPr marL="0" marR="0" algn="l">
                        <a:spcBef>
                          <a:spcPts val="0"/>
                        </a:spcBef>
                        <a:spcAft>
                          <a:spcPts val="0"/>
                        </a:spcAft>
                        <a:tabLst>
                          <a:tab pos="914400" algn="l"/>
                        </a:tabLst>
                      </a:pPr>
                      <a:r>
                        <a:rPr lang="en-US" sz="1900" b="1">
                          <a:effectLst/>
                          <a:latin typeface="Times New Roman"/>
                          <a:ea typeface="Calibri"/>
                          <a:cs typeface="Times New Roman"/>
                        </a:rPr>
                        <a:t> </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900" b="1" dirty="0">
                          <a:effectLst/>
                          <a:latin typeface="Times New Roman"/>
                          <a:ea typeface="Calibri"/>
                          <a:cs typeface="Times New Roman"/>
                        </a:rPr>
                        <a:t>There is a creator God.</a:t>
                      </a:r>
                    </a:p>
                    <a:p>
                      <a:pPr marL="0" marR="0" algn="l">
                        <a:spcBef>
                          <a:spcPts val="0"/>
                        </a:spcBef>
                        <a:spcAft>
                          <a:spcPts val="0"/>
                        </a:spcAft>
                        <a:tabLst>
                          <a:tab pos="914400" algn="l"/>
                        </a:tabLst>
                      </a:pPr>
                      <a:r>
                        <a:rPr lang="en-US" sz="1900" b="1" dirty="0">
                          <a:effectLst/>
                          <a:latin typeface="Times New Roman"/>
                          <a:ea typeface="Calibri"/>
                          <a:cs typeface="Times New Roman"/>
                        </a:rPr>
                        <a:t>God reveals Himself in the Holy Bible.</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900" b="1" dirty="0">
                          <a:effectLst/>
                          <a:latin typeface="Times New Roman"/>
                          <a:ea typeface="Calibri"/>
                          <a:cs typeface="Times New Roman"/>
                        </a:rPr>
                        <a:t>The Triune God loves the world so much He gives His son to redeem man.</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900" b="1" dirty="0">
                          <a:effectLst/>
                          <a:latin typeface="Times New Roman"/>
                          <a:ea typeface="Calibri"/>
                          <a:cs typeface="Times New Roman"/>
                        </a:rPr>
                        <a:t>Man is a special creation in the image of God.  Though man is fallen in nature, God seeks to redeem man.</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900" b="1">
                          <a:effectLst/>
                          <a:latin typeface="Times New Roman"/>
                          <a:ea typeface="Calibri"/>
                          <a:cs typeface="Times New Roman"/>
                        </a:rPr>
                        <a:t>As a special creation man is of utmost worth.  Christians build churches to share redemption, hospitals to heal, orphanages to care.  Called to love fellow man as second greatest commandment.</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800" b="1" dirty="0">
                          <a:effectLst/>
                          <a:latin typeface="Times New Roman"/>
                          <a:ea typeface="Calibri"/>
                          <a:cs typeface="Times New Roman"/>
                        </a:rPr>
                        <a:t>Science and faith are not antithetical.  God created the universe so doing scientific study is to admire the work of God.  Majority of the greatest scientists have been Christians and modern science grew from Christian influence.</a:t>
                      </a:r>
                    </a:p>
                    <a:p>
                      <a:pPr marL="0" marR="0" algn="l">
                        <a:spcBef>
                          <a:spcPts val="0"/>
                        </a:spcBef>
                        <a:spcAft>
                          <a:spcPts val="0"/>
                        </a:spcAft>
                        <a:tabLst>
                          <a:tab pos="914400" algn="l"/>
                        </a:tabLst>
                      </a:pPr>
                      <a:r>
                        <a:rPr lang="en-US" sz="1800" b="1" dirty="0">
                          <a:effectLst/>
                          <a:latin typeface="Times New Roman"/>
                          <a:ea typeface="Calibri"/>
                          <a:cs typeface="Times New Roman"/>
                        </a:rPr>
                        <a:t>Since God created the universe, there is </a:t>
                      </a:r>
                      <a:r>
                        <a:rPr lang="en-US" sz="1800" b="1" dirty="0" smtClean="0">
                          <a:effectLst/>
                          <a:latin typeface="Times New Roman"/>
                          <a:ea typeface="Calibri"/>
                          <a:cs typeface="Times New Roman"/>
                        </a:rPr>
                        <a:t>no</a:t>
                      </a:r>
                      <a:r>
                        <a:rPr lang="en-US" sz="1800" b="1" baseline="0" dirty="0" smtClean="0">
                          <a:effectLst/>
                          <a:latin typeface="Times New Roman"/>
                          <a:ea typeface="Calibri"/>
                          <a:cs typeface="Times New Roman"/>
                        </a:rPr>
                        <a:t> </a:t>
                      </a:r>
                      <a:r>
                        <a:rPr lang="en-US" sz="1800" b="1" dirty="0" smtClean="0">
                          <a:effectLst/>
                          <a:latin typeface="Times New Roman"/>
                          <a:ea typeface="Calibri"/>
                          <a:cs typeface="Times New Roman"/>
                        </a:rPr>
                        <a:t>presupposition </a:t>
                      </a:r>
                      <a:r>
                        <a:rPr lang="en-US" sz="1800" b="1" dirty="0">
                          <a:effectLst/>
                          <a:latin typeface="Times New Roman"/>
                          <a:ea typeface="Calibri"/>
                          <a:cs typeface="Times New Roman"/>
                        </a:rPr>
                        <a:t>that the universe is old.</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6005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446"/>
            <a:ext cx="7772400" cy="1143000"/>
          </a:xfrm>
        </p:spPr>
        <p:txBody>
          <a:bodyPr/>
          <a:lstStyle/>
          <a:p>
            <a:r>
              <a:rPr lang="en-US" dirty="0" smtClean="0"/>
              <a:t>The Effects of Worldviews</a:t>
            </a:r>
            <a:endParaRPr lang="en-US" dirty="0"/>
          </a:p>
        </p:txBody>
      </p:sp>
      <p:sp>
        <p:nvSpPr>
          <p:cNvPr id="3" name="Content Placeholder 2"/>
          <p:cNvSpPr>
            <a:spLocks noGrp="1"/>
          </p:cNvSpPr>
          <p:nvPr>
            <p:ph idx="1"/>
          </p:nvPr>
        </p:nvSpPr>
        <p:spPr>
          <a:xfrm>
            <a:off x="0" y="1066800"/>
            <a:ext cx="8839200" cy="5029200"/>
          </a:xfrm>
        </p:spPr>
        <p:txBody>
          <a:bodyPr/>
          <a:lstStyle/>
          <a:p>
            <a:r>
              <a:rPr lang="en-US" sz="3600" b="1" dirty="0"/>
              <a:t>A.	“People always interpret evidence in a way that is compatible with their worldview. Thus, evidence by itself will never settle the debate.” Jason Lisle pg28</a:t>
            </a:r>
          </a:p>
          <a:p>
            <a:r>
              <a:rPr lang="en-US" sz="3600" b="1" dirty="0"/>
              <a:t>B.	DNA, rock formations, fossils et al are used by both sides of argument of creation vs. evolution.</a:t>
            </a:r>
          </a:p>
          <a:p>
            <a:r>
              <a:rPr lang="en-US" sz="3600" b="1" dirty="0"/>
              <a:t>C.	The bottom line is not evidence, but interpretation controlled by worldviews.</a:t>
            </a:r>
          </a:p>
        </p:txBody>
      </p:sp>
    </p:spTree>
    <p:extLst>
      <p:ext uri="{BB962C8B-B14F-4D97-AF65-F5344CB8AC3E}">
        <p14:creationId xmlns:p14="http://schemas.microsoft.com/office/powerpoint/2010/main" val="34373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l="-6000" r="-6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609600"/>
            <a:ext cx="7772400" cy="5562600"/>
          </a:xfrm>
        </p:spPr>
        <p:txBody>
          <a:bodyPr/>
          <a:lstStyle/>
          <a:p>
            <a:r>
              <a:rPr lang="en-US" sz="80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Part Two:</a:t>
            </a:r>
            <a:br>
              <a:rPr lang="en-US" sz="80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br>
            <a:r>
              <a:rPr lang="en-US" sz="80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Your </a:t>
            </a:r>
            <a:br>
              <a:rPr lang="en-US" sz="80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br>
            <a:r>
              <a:rPr lang="en-US" sz="80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 of Life</a:t>
            </a:r>
            <a:endParaRPr lang="en-US" sz="5400"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Tree>
    <p:extLst>
      <p:ext uri="{BB962C8B-B14F-4D97-AF65-F5344CB8AC3E}">
        <p14:creationId xmlns:p14="http://schemas.microsoft.com/office/powerpoint/2010/main" val="1170486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562600"/>
          </a:xfrm>
        </p:spPr>
        <p:txBody>
          <a:bodyPr/>
          <a:lstStyle/>
          <a:p>
            <a:r>
              <a:rPr lang="en-US" sz="54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C.S. Lewis stated…</a:t>
            </a:r>
            <a:br>
              <a:rPr lang="en-US" sz="54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br>
            <a:r>
              <a:rPr lang="en-US" sz="54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 “We all have a philosophy of life.  The only question is whether it is a good one or a bad one.”</a:t>
            </a:r>
          </a:p>
        </p:txBody>
      </p:sp>
    </p:spTree>
    <p:extLst>
      <p:ext uri="{BB962C8B-B14F-4D97-AF65-F5344CB8AC3E}">
        <p14:creationId xmlns:p14="http://schemas.microsoft.com/office/powerpoint/2010/main" val="1314230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457200"/>
            <a:ext cx="7772400" cy="1143000"/>
          </a:xfrm>
        </p:spPr>
        <p:txBody>
          <a:bodyPr/>
          <a:lstStyle/>
          <a:p>
            <a:r>
              <a:rPr lang="en-US" u="none">
                <a:latin typeface="BlackChancery" pitchFamily="2" charset="0"/>
              </a:rPr>
              <a:t>Colossians 2:8-10</a:t>
            </a:r>
          </a:p>
        </p:txBody>
      </p:sp>
      <p:sp>
        <p:nvSpPr>
          <p:cNvPr id="33795" name="Rectangle 3"/>
          <p:cNvSpPr>
            <a:spLocks noGrp="1" noChangeArrowheads="1"/>
          </p:cNvSpPr>
          <p:nvPr>
            <p:ph type="body" idx="1"/>
          </p:nvPr>
        </p:nvSpPr>
        <p:spPr>
          <a:xfrm>
            <a:off x="685800" y="1447800"/>
            <a:ext cx="7772400" cy="4800600"/>
          </a:xfrm>
        </p:spPr>
        <p:txBody>
          <a:bodyPr/>
          <a:lstStyle/>
          <a:p>
            <a:r>
              <a:rPr lang="en-US" sz="3600" b="1" baseline="30000">
                <a:latin typeface="BlackChancery" pitchFamily="2" charset="0"/>
              </a:rPr>
              <a:t>8</a:t>
            </a:r>
            <a:r>
              <a:rPr lang="en-US" sz="3600" b="1">
                <a:latin typeface="BlackChancery" pitchFamily="2" charset="0"/>
              </a:rPr>
              <a:t>Beware lest anyone cheat you through philosophy and empty deceit, according to the tradition of men, according to the basic principles of the world, and not according to Christ. </a:t>
            </a:r>
            <a:r>
              <a:rPr lang="en-US" sz="3600" b="1" baseline="30000">
                <a:latin typeface="BlackChancery" pitchFamily="2" charset="0"/>
              </a:rPr>
              <a:t>9</a:t>
            </a:r>
            <a:r>
              <a:rPr lang="en-US" sz="3600" b="1">
                <a:latin typeface="BlackChancery" pitchFamily="2" charset="0"/>
              </a:rPr>
              <a:t>For in Him dwells all the fullness of the Godhead bodily; </a:t>
            </a:r>
            <a:r>
              <a:rPr lang="en-US" sz="3600" b="1" baseline="30000">
                <a:latin typeface="BlackChancery" pitchFamily="2" charset="0"/>
              </a:rPr>
              <a:t>10</a:t>
            </a:r>
            <a:r>
              <a:rPr lang="en-US" sz="3600" b="1">
                <a:latin typeface="BlackChancery" pitchFamily="2" charset="0"/>
              </a:rPr>
              <a:t>and you are complete in Him, who is the head of all principality and power.</a:t>
            </a:r>
          </a:p>
        </p:txBody>
      </p:sp>
    </p:spTree>
    <p:extLst>
      <p:ext uri="{BB962C8B-B14F-4D97-AF65-F5344CB8AC3E}">
        <p14:creationId xmlns:p14="http://schemas.microsoft.com/office/powerpoint/2010/main" val="236203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562600"/>
          </a:xfrm>
        </p:spPr>
        <p:txBody>
          <a:bodyPr/>
          <a:lstStyle/>
          <a:p>
            <a:r>
              <a:rPr lang="en-US" sz="80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Beware- </a:t>
            </a:r>
            <a: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
            </a:r>
            <a:b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br>
            <a: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be </a:t>
            </a:r>
            <a:r>
              <a:rPr lang="en-US" sz="80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on the lookout! </a:t>
            </a:r>
            <a: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
            </a:r>
            <a:b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br>
            <a:r>
              <a:rPr lang="en-US" sz="80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a:t>
            </a:r>
            <a:r>
              <a:rPr lang="en-US" sz="80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NIV “see to it”).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562600"/>
          </a:xfrm>
        </p:spPr>
        <p:txBody>
          <a:bodyPr/>
          <a:lstStyle/>
          <a:p>
            <a:r>
              <a:rPr lang="en-US" sz="48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Beware- </a:t>
            </a:r>
            <a: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 be </a:t>
            </a:r>
            <a:r>
              <a:rPr lang="en-US" sz="48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on the lookout! </a:t>
            </a:r>
            <a: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
            </a:r>
            <a:b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br>
            <a: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a:t>
            </a:r>
            <a:r>
              <a:rPr lang="en-US" sz="48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NIV “see to it”).</a:t>
            </a:r>
            <a:br>
              <a:rPr lang="en-US" sz="48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br>
            <a: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
            </a:r>
            <a:b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br>
            <a:r>
              <a:rPr lang="en-US" sz="48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America </a:t>
            </a:r>
            <a:r>
              <a:rPr lang="en-US" sz="48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rPr>
              <a:t>is becoming doused with new atheism and old hedonism. </a:t>
            </a:r>
          </a:p>
        </p:txBody>
      </p:sp>
    </p:spTree>
    <p:extLst>
      <p:ext uri="{BB962C8B-B14F-4D97-AF65-F5344CB8AC3E}">
        <p14:creationId xmlns:p14="http://schemas.microsoft.com/office/powerpoint/2010/main" val="1881001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609600"/>
            <a:ext cx="8077200" cy="1143000"/>
          </a:xfrm>
        </p:spPr>
        <p:txBody>
          <a:bodyPr/>
          <a:lstStyle/>
          <a:p>
            <a:r>
              <a:rPr lang="en-US" sz="4800" i="1"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“Cheated </a:t>
            </a:r>
            <a:r>
              <a:rPr lang="en-US" sz="4800" i="1"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through philosophy and empty deceit</a:t>
            </a:r>
            <a:r>
              <a:rPr lang="en-US" sz="4800" i="1"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endParaRPr lang="en-US" sz="4800" i="1"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endParaRPr>
          </a:p>
        </p:txBody>
      </p:sp>
      <p:sp>
        <p:nvSpPr>
          <p:cNvPr id="3" name="Content Placeholder 2"/>
          <p:cNvSpPr>
            <a:spLocks noGrp="1"/>
          </p:cNvSpPr>
          <p:nvPr>
            <p:ph idx="1"/>
          </p:nvPr>
        </p:nvSpPr>
        <p:spPr/>
        <p:txBody>
          <a:bodyPr/>
          <a:lstStyle/>
          <a:p>
            <a:r>
              <a:rPr lang="en-U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Cheated comes from the Greek word </a:t>
            </a:r>
            <a:r>
              <a:rPr lang="en-US" sz="4800" b="1" spc="50" baseline="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Graeca" pitchFamily="2" charset="2"/>
              </a:rPr>
              <a:t>sulagwgw</a:t>
            </a:r>
            <a:r>
              <a:rPr lang="en-US" sz="4800" b="1" spc="50" baseline="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Graeca" pitchFamily="2" charset="2"/>
              </a:rPr>
              <a:t>'</a:t>
            </a:r>
            <a:r>
              <a:rPr lang="en-US"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 </a:t>
            </a:r>
            <a:r>
              <a:rPr lang="en-U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r>
              <a:rPr lang="en-US" sz="4800" b="1" spc="50" dirty="0" err="1">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sulagogon</a:t>
            </a:r>
            <a:r>
              <a:rPr lang="en-US"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p>
          <a:p>
            <a:r>
              <a:rPr lang="en-U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Meaning- To carry off as spoil.</a:t>
            </a:r>
            <a:endParaRPr lang="en-US"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609600"/>
            <a:ext cx="8077200" cy="1143000"/>
          </a:xfrm>
        </p:spPr>
        <p:txBody>
          <a:bodyPr/>
          <a:lstStyle/>
          <a:p>
            <a:r>
              <a:rPr lang="en-US" sz="4800" i="1"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“Cheated </a:t>
            </a:r>
            <a:r>
              <a:rPr lang="en-US" sz="4800" i="1"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through philosophy and empty deceit</a:t>
            </a:r>
            <a:r>
              <a:rPr lang="en-US" sz="4800" i="1"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t>
            </a:r>
            <a:endParaRPr lang="en-US" sz="4800" i="1"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Impact" pitchFamily="34" charset="0"/>
            </a:endParaRPr>
          </a:p>
        </p:txBody>
      </p:sp>
      <p:sp>
        <p:nvSpPr>
          <p:cNvPr id="3" name="Content Placeholder 2"/>
          <p:cNvSpPr>
            <a:spLocks noGrp="1"/>
          </p:cNvSpPr>
          <p:nvPr>
            <p:ph idx="1"/>
          </p:nvPr>
        </p:nvSpPr>
        <p:spPr>
          <a:xfrm>
            <a:off x="533400" y="1981200"/>
            <a:ext cx="8229600" cy="4114800"/>
          </a:xfrm>
        </p:spPr>
        <p:txBody>
          <a:bodyPr/>
          <a:lstStyle/>
          <a:p>
            <a:r>
              <a:rPr lang="en-U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According to the tradition of men… new atheists.</a:t>
            </a:r>
          </a:p>
          <a:p>
            <a:r>
              <a:rPr lang="en-US"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According </a:t>
            </a:r>
            <a:r>
              <a:rPr lang="en-U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to basic principles of the world… hedonistic pleasure seekers.</a:t>
            </a:r>
          </a:p>
          <a:p>
            <a:pPr>
              <a:buNone/>
            </a:pPr>
            <a:endParaRPr lang="en-US" dirty="0"/>
          </a:p>
        </p:txBody>
      </p:sp>
    </p:spTree>
    <p:extLst>
      <p:ext uri="{BB962C8B-B14F-4D97-AF65-F5344CB8AC3E}">
        <p14:creationId xmlns:p14="http://schemas.microsoft.com/office/powerpoint/2010/main" val="138120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457200"/>
            <a:ext cx="77724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533400" y="1600200"/>
            <a:ext cx="7924800" cy="4724400"/>
          </a:xfrm>
        </p:spPr>
        <p:txBody>
          <a:bodyPr/>
          <a:lstStyle/>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From the Greek word  </a:t>
            </a:r>
            <a:r>
              <a:rPr lang="en-US" sz="4400" b="1" spc="5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Graeca" pitchFamily="2" charset="2"/>
              </a:rPr>
              <a:t>filosofiva</a:t>
            </a:r>
            <a:r>
              <a:rPr lang="el-GR"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 </a:t>
            </a:r>
            <a:r>
              <a:rPr lang="en-US" sz="4400" b="1" spc="50" dirty="0" err="1">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philosophia</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p>
          <a:p>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Denotes </a:t>
            </a:r>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 supposed love and pursuit of wisdom, hence, philosophy is the investigation of nature and truth.</a:t>
            </a:r>
          </a:p>
          <a:p>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457200"/>
            <a:ext cx="7772400" cy="1143000"/>
          </a:xfrm>
        </p:spPr>
        <p:txBody>
          <a:bodyPr/>
          <a:lstStyle/>
          <a:p>
            <a:r>
              <a:rPr lang="en-US" u="none">
                <a:latin typeface="BlackChancery" pitchFamily="2" charset="0"/>
              </a:rPr>
              <a:t>Colossians 2:8-10</a:t>
            </a:r>
          </a:p>
        </p:txBody>
      </p:sp>
      <p:sp>
        <p:nvSpPr>
          <p:cNvPr id="33795" name="Rectangle 3"/>
          <p:cNvSpPr>
            <a:spLocks noGrp="1" noChangeArrowheads="1"/>
          </p:cNvSpPr>
          <p:nvPr>
            <p:ph type="body" idx="1"/>
          </p:nvPr>
        </p:nvSpPr>
        <p:spPr>
          <a:xfrm>
            <a:off x="685800" y="1447800"/>
            <a:ext cx="7772400" cy="4800600"/>
          </a:xfrm>
        </p:spPr>
        <p:txBody>
          <a:bodyPr/>
          <a:lstStyle/>
          <a:p>
            <a:r>
              <a:rPr lang="en-US" sz="3600" b="1" baseline="30000">
                <a:latin typeface="BlackChancery" pitchFamily="2" charset="0"/>
              </a:rPr>
              <a:t>8</a:t>
            </a:r>
            <a:r>
              <a:rPr lang="en-US" sz="3600" b="1">
                <a:latin typeface="BlackChancery" pitchFamily="2" charset="0"/>
              </a:rPr>
              <a:t>Beware lest anyone cheat you through philosophy and empty deceit, according to the tradition of men, according to the basic principles of the world, and not according to Christ. </a:t>
            </a:r>
            <a:r>
              <a:rPr lang="en-US" sz="3600" b="1" baseline="30000">
                <a:latin typeface="BlackChancery" pitchFamily="2" charset="0"/>
              </a:rPr>
              <a:t>9</a:t>
            </a:r>
            <a:r>
              <a:rPr lang="en-US" sz="3600" b="1">
                <a:latin typeface="BlackChancery" pitchFamily="2" charset="0"/>
              </a:rPr>
              <a:t>For in Him dwells all the fullness of the Godhead bodily; </a:t>
            </a:r>
            <a:r>
              <a:rPr lang="en-US" sz="3600" b="1" baseline="30000">
                <a:latin typeface="BlackChancery" pitchFamily="2" charset="0"/>
              </a:rPr>
              <a:t>10</a:t>
            </a:r>
            <a:r>
              <a:rPr lang="en-US" sz="3600" b="1">
                <a:latin typeface="BlackChancery" pitchFamily="2" charset="0"/>
              </a:rPr>
              <a:t>and you are complete in Him, who is the head of all principality and power.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457200"/>
            <a:ext cx="77724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533400" y="1600200"/>
            <a:ext cx="7924800" cy="4724400"/>
          </a:xfrm>
        </p:spPr>
        <p:txBody>
          <a:bodyPr/>
          <a:lstStyle/>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Josephus speaks of the three Jewish sects as three “philosophies</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p>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To the Greeks denoted the highest effort of the intellect.</a:t>
            </a: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533400" y="1371600"/>
            <a:ext cx="7924800" cy="4724400"/>
          </a:xfrm>
        </p:spPr>
        <p:txBody>
          <a:bodyPr/>
          <a:lstStyle/>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However, it ONLY OCCURS HERE in Paul’s writings</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p>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The Gospel had deposed the term.</a:t>
            </a:r>
          </a:p>
          <a:p>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What philosophy had become was </a:t>
            </a:r>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seen as inadequate and </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flawed.</a:t>
            </a: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endParaRPr>
          </a:p>
          <a:p>
            <a:pPr>
              <a:buNone/>
            </a:pP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 vs. Gospel</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533400" y="1295400"/>
            <a:ext cx="8229600" cy="4724400"/>
          </a:xfrm>
        </p:spPr>
        <p:txBody>
          <a:bodyPr/>
          <a:lstStyle/>
          <a:p>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Philosophy~ Man’s </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pursuit of </a:t>
            </a: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God or no-God </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and </a:t>
            </a: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understanding </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life.</a:t>
            </a:r>
          </a:p>
          <a:p>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Gospel~ God’s pursuit </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of man and revelation of truth</a:t>
            </a: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a:t>
            </a:r>
            <a:endPar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457200"/>
            <a:ext cx="77724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Philosophy</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533400" y="1600200"/>
            <a:ext cx="7924800" cy="4724400"/>
          </a:xfrm>
        </p:spPr>
        <p:txBody>
          <a:bodyPr/>
          <a:lstStyle/>
          <a:p>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Knowing </a:t>
            </a:r>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Philosophy for the sake of witness- Paul in Athens used his knowledge of philosophy </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to win powerful and influential people to Christ.</a:t>
            </a: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endParaRPr>
          </a:p>
          <a:p>
            <a:pPr>
              <a:buNone/>
            </a:pP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52400"/>
            <a:ext cx="82296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The Revelation of God</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381000" y="1143000"/>
            <a:ext cx="8305800" cy="5181600"/>
          </a:xfrm>
        </p:spPr>
        <p:txBody>
          <a:bodyPr/>
          <a:lstStyle/>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How can you know anything?  Epistemology.  </a:t>
            </a:r>
          </a:p>
          <a:p>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2.  The Bible is God’s revelation and must be the </a:t>
            </a:r>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Authority.</a:t>
            </a:r>
            <a:endPar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267173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52400"/>
            <a:ext cx="8229600" cy="1143000"/>
          </a:xfrm>
        </p:spPr>
        <p:txBody>
          <a:bodyPr/>
          <a:lstStyle/>
          <a:p>
            <a:r>
              <a:rPr lang="en-US" sz="66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The Revelation of God</a:t>
            </a:r>
            <a:endParaRPr lang="en-US"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381000" y="1143000"/>
            <a:ext cx="8305800" cy="5181600"/>
          </a:xfrm>
        </p:spPr>
        <p:txBody>
          <a:bodyPr/>
          <a:lstStyle/>
          <a:p>
            <a:r>
              <a:rPr lang="en-US" sz="4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3</a:t>
            </a:r>
            <a:r>
              <a:rPr lang="en-US" sz="4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The main reason atheists and some unbelieving scholars reject the Bible is not on the basis of the evidence, but on the basis of anti-supernaturalism.  A second reason, and perhaps the underlying motive, is resistance to accountability. </a:t>
            </a:r>
          </a:p>
        </p:txBody>
      </p:sp>
    </p:spTree>
    <p:extLst>
      <p:ext uri="{BB962C8B-B14F-4D97-AF65-F5344CB8AC3E}">
        <p14:creationId xmlns:p14="http://schemas.microsoft.com/office/powerpoint/2010/main" val="324413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400800"/>
          </a:xfrm>
        </p:spPr>
        <p:txBody>
          <a:bodyPr/>
          <a:lstStyle/>
          <a:p>
            <a:r>
              <a:rPr lang="en-US" sz="3400" u="none" dirty="0">
                <a:effectLst>
                  <a:outerShdw blurRad="38100" dist="38100" dir="2700000" algn="tl">
                    <a:srgbClr val="000000">
                      <a:alpha val="43137"/>
                    </a:srgbClr>
                  </a:outerShdw>
                </a:effectLst>
              </a:rPr>
              <a:t>Reason Number 7 that I am not an atheist ~Atheists admit that their materialistic worldview control presuppositions are purely philosophical; but duplicitously couch their belief system as being purely scientific.  They further cast a false war between Christianity and Science.  Because I reject these mendacious misrepresentations I cannot be an atheist.  I instead choose the Christian worldview cognizant of it presuppositions and appreciative of its logical and natural consequences.</a:t>
            </a:r>
          </a:p>
        </p:txBody>
      </p:sp>
    </p:spTree>
    <p:extLst>
      <p:ext uri="{BB962C8B-B14F-4D97-AF65-F5344CB8AC3E}">
        <p14:creationId xmlns:p14="http://schemas.microsoft.com/office/powerpoint/2010/main" val="39853651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228600"/>
            <a:ext cx="8077200" cy="1143000"/>
          </a:xfrm>
        </p:spPr>
        <p:txBody>
          <a:bodyPr/>
          <a:lstStyle/>
          <a:p>
            <a:pPr lvl="0"/>
            <a:r>
              <a:rPr lang="en-US" sz="66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Christ all the </a:t>
            </a:r>
            <a:r>
              <a:rPr lang="en-US" sz="6600" u="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fullness</a:t>
            </a:r>
            <a:endParaRPr lang="en-US" sz="6600" u="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
        <p:nvSpPr>
          <p:cNvPr id="3" name="Content Placeholder 2"/>
          <p:cNvSpPr>
            <a:spLocks noGrp="1"/>
          </p:cNvSpPr>
          <p:nvPr>
            <p:ph idx="1"/>
          </p:nvPr>
        </p:nvSpPr>
        <p:spPr>
          <a:xfrm>
            <a:off x="685800" y="1219200"/>
            <a:ext cx="7924800" cy="4114800"/>
          </a:xfrm>
        </p:spPr>
        <p:txBody>
          <a:bodyPr/>
          <a:lstStyle/>
          <a:p>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You are complete in </a:t>
            </a: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n-lt"/>
                <a:ea typeface="+mn-ea"/>
                <a:cs typeface="+mn-cs"/>
              </a:rPr>
              <a:t>Him.</a:t>
            </a:r>
          </a:p>
          <a:p>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You </a:t>
            </a: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don’t need more God in your life… you need more surrender to God in your life.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l="-6000" r="-6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609600"/>
            <a:ext cx="7772400" cy="5562600"/>
          </a:xfrm>
        </p:spPr>
        <p:txBody>
          <a:bodyPr/>
          <a:lstStyle/>
          <a:p>
            <a:r>
              <a:rPr lang="en-US" sz="88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Part One:</a:t>
            </a:r>
            <a:br>
              <a:rPr lang="en-US" sz="88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br>
            <a:r>
              <a:rPr lang="en-US" sz="88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Your </a:t>
            </a:r>
            <a:br>
              <a:rPr lang="en-US" sz="88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br>
            <a:r>
              <a:rPr lang="en-US" sz="8800" u="none" spc="50" dirty="0" smtClean="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rPr>
              <a:t>Worldview</a:t>
            </a:r>
            <a:endParaRPr lang="en-US" sz="6000" u="none" spc="50" dirty="0">
              <a:ln w="28575"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BlackChancery"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6248400"/>
          </a:xfrm>
        </p:spPr>
        <p:txBody>
          <a:bodyPr/>
          <a:lstStyle/>
          <a:p>
            <a:pPr algn="l"/>
            <a:r>
              <a:rPr lang="en-US" sz="3200" u="none" dirty="0"/>
              <a:t>Worldview defined… “Everyone has a worldview. Whether or not we realize it, we all have certain presuppositions and biases that affect the way we view all of life and reality. A worldview is like a set of lenses which taint our vision or alter the way we perceive the world around us. Our worldview is formed by our education, our upbringing, the culture we live in, the books we read, the media and movies we absorb, etc. For many people their worldview is simply something they have absorbed by osmosis from their surrounding cultural influences.” ~ </a:t>
            </a:r>
            <a:r>
              <a:rPr lang="en-US" sz="1400" u="none" dirty="0"/>
              <a:t>http://christianworldview.net/    index page on 8/14/13</a:t>
            </a:r>
          </a:p>
        </p:txBody>
      </p:sp>
    </p:spTree>
    <p:extLst>
      <p:ext uri="{BB962C8B-B14F-4D97-AF65-F5344CB8AC3E}">
        <p14:creationId xmlns:p14="http://schemas.microsoft.com/office/powerpoint/2010/main" val="423708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446"/>
            <a:ext cx="7772400" cy="1143000"/>
          </a:xfrm>
        </p:spPr>
        <p:txBody>
          <a:bodyPr/>
          <a:lstStyle/>
          <a:p>
            <a:r>
              <a:rPr lang="en-US" dirty="0"/>
              <a:t>3 Prevalent Worldviews.</a:t>
            </a:r>
          </a:p>
        </p:txBody>
      </p:sp>
      <p:sp>
        <p:nvSpPr>
          <p:cNvPr id="3" name="Content Placeholder 2"/>
          <p:cNvSpPr>
            <a:spLocks noGrp="1"/>
          </p:cNvSpPr>
          <p:nvPr>
            <p:ph idx="1"/>
          </p:nvPr>
        </p:nvSpPr>
        <p:spPr>
          <a:xfrm>
            <a:off x="304800" y="1066800"/>
            <a:ext cx="8534400" cy="5029200"/>
          </a:xfrm>
        </p:spPr>
        <p:txBody>
          <a:bodyPr/>
          <a:lstStyle/>
          <a:p>
            <a:pPr marL="0" indent="0">
              <a:buNone/>
            </a:pPr>
            <a:r>
              <a:rPr lang="en-US" sz="3600" b="1" dirty="0" smtClean="0"/>
              <a:t>1. Atheistic </a:t>
            </a:r>
            <a:r>
              <a:rPr lang="en-US" sz="3600" b="1" dirty="0"/>
              <a:t>Worldview of Materialism or Naturalism… “Naturalism is a worldview, a philosophy -- a general understanding of reality and humanity's place within reality. Naturalism is usually defined most briefly as the philosophical conclusion that the only reality is nature, as gradually discovered by our intelligence using the tools of experience, reason, and science.” </a:t>
            </a:r>
            <a:r>
              <a:rPr lang="en-US" sz="1800" u="sng" dirty="0">
                <a:hlinkClick r:id="rId2"/>
              </a:rPr>
              <a:t>http://www.naturalisms.org/</a:t>
            </a:r>
            <a:r>
              <a:rPr lang="en-US" sz="1800" dirty="0"/>
              <a:t>   index page on 8/14/13</a:t>
            </a:r>
          </a:p>
        </p:txBody>
      </p:sp>
    </p:spTree>
    <p:extLst>
      <p:ext uri="{BB962C8B-B14F-4D97-AF65-F5344CB8AC3E}">
        <p14:creationId xmlns:p14="http://schemas.microsoft.com/office/powerpoint/2010/main" val="2228517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446"/>
            <a:ext cx="7772400" cy="1143000"/>
          </a:xfrm>
        </p:spPr>
        <p:txBody>
          <a:bodyPr/>
          <a:lstStyle/>
          <a:p>
            <a:r>
              <a:rPr lang="en-US" dirty="0"/>
              <a:t>3 Prevalent Worldviews.</a:t>
            </a:r>
          </a:p>
        </p:txBody>
      </p:sp>
      <p:sp>
        <p:nvSpPr>
          <p:cNvPr id="3" name="Content Placeholder 2"/>
          <p:cNvSpPr>
            <a:spLocks noGrp="1"/>
          </p:cNvSpPr>
          <p:nvPr>
            <p:ph idx="1"/>
          </p:nvPr>
        </p:nvSpPr>
        <p:spPr>
          <a:xfrm>
            <a:off x="304800" y="1066800"/>
            <a:ext cx="8534400" cy="5029200"/>
          </a:xfrm>
        </p:spPr>
        <p:txBody>
          <a:bodyPr/>
          <a:lstStyle/>
          <a:p>
            <a:pPr marL="0" indent="0">
              <a:buNone/>
            </a:pPr>
            <a:r>
              <a:rPr lang="en-US" sz="3600" b="1" dirty="0" smtClean="0"/>
              <a:t>2. Humanistic/Hedonism…Humans </a:t>
            </a:r>
            <a:r>
              <a:rPr lang="en-US" sz="3600" b="1" dirty="0"/>
              <a:t>are the center of life, the meaning of life is personal pleasure; God and the rest are irrelevant</a:t>
            </a:r>
            <a:r>
              <a:rPr lang="en-US" sz="3600" b="1" dirty="0" smtClean="0"/>
              <a:t>. </a:t>
            </a:r>
            <a:r>
              <a:rPr lang="en-US" sz="1600" b="1" dirty="0" smtClean="0"/>
              <a:t>Description </a:t>
            </a:r>
            <a:r>
              <a:rPr lang="en-US" sz="1600" b="1" dirty="0"/>
              <a:t>by Dr. Mark Schwarzbauer </a:t>
            </a:r>
          </a:p>
          <a:p>
            <a:pPr marL="0" indent="0">
              <a:buNone/>
            </a:pPr>
            <a:endParaRPr lang="en-US" sz="3600" b="1" dirty="0" smtClean="0"/>
          </a:p>
        </p:txBody>
      </p:sp>
    </p:spTree>
    <p:extLst>
      <p:ext uri="{BB962C8B-B14F-4D97-AF65-F5344CB8AC3E}">
        <p14:creationId xmlns:p14="http://schemas.microsoft.com/office/powerpoint/2010/main" val="3277352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446"/>
            <a:ext cx="7772400" cy="1143000"/>
          </a:xfrm>
        </p:spPr>
        <p:txBody>
          <a:bodyPr/>
          <a:lstStyle/>
          <a:p>
            <a:r>
              <a:rPr lang="en-US" dirty="0"/>
              <a:t>3 Prevalent Worldviews.</a:t>
            </a:r>
          </a:p>
        </p:txBody>
      </p:sp>
      <p:sp>
        <p:nvSpPr>
          <p:cNvPr id="3" name="Content Placeholder 2"/>
          <p:cNvSpPr>
            <a:spLocks noGrp="1"/>
          </p:cNvSpPr>
          <p:nvPr>
            <p:ph idx="1"/>
          </p:nvPr>
        </p:nvSpPr>
        <p:spPr>
          <a:xfrm>
            <a:off x="304800" y="1066800"/>
            <a:ext cx="8534400" cy="5029200"/>
          </a:xfrm>
        </p:spPr>
        <p:txBody>
          <a:bodyPr/>
          <a:lstStyle/>
          <a:p>
            <a:pPr marL="0" indent="0">
              <a:buNone/>
            </a:pPr>
            <a:r>
              <a:rPr lang="en-US" sz="3600" b="1" dirty="0" smtClean="0"/>
              <a:t>2. Humanistic/Hedonism…Humans </a:t>
            </a:r>
            <a:r>
              <a:rPr lang="en-US" sz="3600" b="1" dirty="0"/>
              <a:t>are the center of life, the meaning of life is personal pleasure; God and the rest are irrelevant</a:t>
            </a:r>
            <a:r>
              <a:rPr lang="en-US" sz="3600" b="1" dirty="0" smtClean="0"/>
              <a:t>. </a:t>
            </a:r>
            <a:r>
              <a:rPr lang="de-DE" sz="1600" b="1" dirty="0"/>
              <a:t>Description by Dr. Mark Schwarzbauer </a:t>
            </a:r>
          </a:p>
          <a:p>
            <a:pPr marL="0" indent="0">
              <a:buNone/>
            </a:pPr>
            <a:r>
              <a:rPr lang="en-US" sz="3600" b="1" dirty="0" smtClean="0"/>
              <a:t>3</a:t>
            </a:r>
            <a:r>
              <a:rPr lang="en-US" sz="3600" b="1" dirty="0"/>
              <a:t>. Christianity… “There is a creator God revealed in the Holy Bible who loves us &amp; through Jesus restores us in relationship to Himself.” </a:t>
            </a:r>
            <a:r>
              <a:rPr lang="en-US" sz="1600" b="1" dirty="0"/>
              <a:t>Definition by Dr. Mark Schwarzbauer </a:t>
            </a:r>
            <a:endParaRPr lang="en-US" sz="1600" b="1" dirty="0" smtClean="0"/>
          </a:p>
        </p:txBody>
      </p:sp>
    </p:spTree>
    <p:extLst>
      <p:ext uri="{BB962C8B-B14F-4D97-AF65-F5344CB8AC3E}">
        <p14:creationId xmlns:p14="http://schemas.microsoft.com/office/powerpoint/2010/main" val="2503741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5061610"/>
              </p:ext>
            </p:extLst>
          </p:nvPr>
        </p:nvGraphicFramePr>
        <p:xfrm>
          <a:off x="228597" y="337495"/>
          <a:ext cx="8686805" cy="6065520"/>
        </p:xfrm>
        <a:graphic>
          <a:graphicData uri="http://schemas.openxmlformats.org/drawingml/2006/table">
            <a:tbl>
              <a:tblPr firstRow="1" firstCol="1" bandRow="1"/>
              <a:tblGrid>
                <a:gridCol w="1371603"/>
                <a:gridCol w="1845731"/>
                <a:gridCol w="723900"/>
                <a:gridCol w="1126067"/>
                <a:gridCol w="1638303"/>
                <a:gridCol w="1981201"/>
              </a:tblGrid>
              <a:tr h="881705">
                <a:tc>
                  <a:txBody>
                    <a:bodyPr/>
                    <a:lstStyle/>
                    <a:p>
                      <a:pPr marL="0" marR="0" algn="l">
                        <a:spcBef>
                          <a:spcPts val="0"/>
                        </a:spcBef>
                        <a:spcAft>
                          <a:spcPts val="0"/>
                        </a:spcAft>
                        <a:tabLst>
                          <a:tab pos="914400" algn="l"/>
                        </a:tabLst>
                      </a:pPr>
                      <a:r>
                        <a:rPr lang="en-US" sz="1800" b="1" dirty="0">
                          <a:solidFill>
                            <a:srgbClr val="FF0000"/>
                          </a:solidFill>
                          <a:effectLst/>
                          <a:latin typeface="Times New Roman"/>
                          <a:ea typeface="Calibri"/>
                          <a:cs typeface="Times New Roman"/>
                        </a:rPr>
                        <a:t>3 Common Worldviews</a:t>
                      </a:r>
                      <a:endParaRPr lang="en-US" sz="1400" dirty="0">
                        <a:effectLst/>
                        <a:latin typeface="Times New Roman"/>
                        <a:ea typeface="Calibri"/>
                        <a:cs typeface="Times New Roman"/>
                      </a:endParaRPr>
                    </a:p>
                    <a:p>
                      <a:pPr marL="0" marR="0" algn="l">
                        <a:spcBef>
                          <a:spcPts val="0"/>
                        </a:spcBef>
                        <a:spcAft>
                          <a:spcPts val="0"/>
                        </a:spcAft>
                        <a:tabLst>
                          <a:tab pos="914400" algn="l"/>
                        </a:tabLst>
                      </a:pPr>
                      <a:r>
                        <a:rPr lang="en-US" sz="1000" b="1" dirty="0">
                          <a:solidFill>
                            <a:srgbClr val="000000"/>
                          </a:solidFill>
                          <a:effectLst/>
                          <a:latin typeface="Times New Roman"/>
                          <a:ea typeface="Calibri"/>
                          <a:cs typeface="Times New Roman"/>
                        </a:rPr>
                        <a:t>Mark Schwarzbauer PhD  ©2013</a:t>
                      </a:r>
                      <a:endParaRPr lang="en-US" sz="14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smtClean="0">
                          <a:solidFill>
                            <a:srgbClr val="943634"/>
                          </a:solidFill>
                          <a:effectLst/>
                          <a:latin typeface="Times New Roman"/>
                          <a:ea typeface="Calibri"/>
                          <a:cs typeface="Times New Roman"/>
                        </a:rPr>
                        <a:t>Pre-suppositions</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God</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Man       </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Ultimate </a:t>
                      </a:r>
                      <a:r>
                        <a:rPr lang="en-US" sz="2000" b="1" dirty="0" smtClean="0">
                          <a:solidFill>
                            <a:srgbClr val="943634"/>
                          </a:solidFill>
                          <a:effectLst/>
                          <a:latin typeface="Times New Roman"/>
                          <a:ea typeface="Calibri"/>
                          <a:cs typeface="Times New Roman"/>
                        </a:rPr>
                        <a:t>Consequences</a:t>
                      </a:r>
                      <a:endParaRPr lang="en-US" sz="2000" dirty="0">
                        <a:effectLst/>
                        <a:latin typeface="Times New Roman"/>
                        <a:ea typeface="Calibri"/>
                        <a:cs typeface="Times New Roman"/>
                      </a:endParaRPr>
                    </a:p>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To Humanity</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Consequence to Science</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542">
                <a:tc>
                  <a:txBody>
                    <a:bodyPr/>
                    <a:lstStyle/>
                    <a:p>
                      <a:pPr marL="0" marR="0" algn="l">
                        <a:spcBef>
                          <a:spcPts val="0"/>
                        </a:spcBef>
                        <a:spcAft>
                          <a:spcPts val="0"/>
                        </a:spcAft>
                        <a:tabLst>
                          <a:tab pos="914400" algn="l"/>
                        </a:tabLst>
                      </a:pPr>
                      <a:r>
                        <a:rPr lang="en-US" sz="1900" b="1" dirty="0">
                          <a:effectLst/>
                          <a:latin typeface="Times New Roman"/>
                          <a:ea typeface="Calibri"/>
                          <a:cs typeface="Times New Roman"/>
                        </a:rPr>
                        <a:t>Atheistic Materialism</a:t>
                      </a:r>
                      <a:endParaRPr lang="en-US" sz="1900" dirty="0">
                        <a:effectLst/>
                        <a:latin typeface="Times New Roman"/>
                        <a:ea typeface="Calibri"/>
                        <a:cs typeface="Times New Roman"/>
                      </a:endParaRPr>
                    </a:p>
                    <a:p>
                      <a:pPr marL="0" marR="0" algn="l">
                        <a:spcBef>
                          <a:spcPts val="0"/>
                        </a:spcBef>
                        <a:spcAft>
                          <a:spcPts val="0"/>
                        </a:spcAft>
                        <a:tabLst>
                          <a:tab pos="914400" algn="l"/>
                        </a:tabLst>
                      </a:pPr>
                      <a:r>
                        <a:rPr lang="en-US" sz="1000" dirty="0">
                          <a:effectLst/>
                          <a:latin typeface="Times New Roman"/>
                          <a:ea typeface="Calibri"/>
                          <a:cs typeface="Times New Roman"/>
                        </a:rPr>
                        <a:t> </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800" b="1" dirty="0">
                          <a:effectLst/>
                          <a:latin typeface="Times New Roman"/>
                          <a:ea typeface="Calibri"/>
                          <a:cs typeface="Times New Roman"/>
                        </a:rPr>
                        <a:t>Postures itself as neutral observers who hold rational views based solely on evidence.  However, it starts with and is controlled by the presuppositions that there is no God and only material is </a:t>
                      </a:r>
                      <a:r>
                        <a:rPr lang="en-US" sz="1800" b="1" dirty="0" smtClean="0">
                          <a:effectLst/>
                          <a:latin typeface="Times New Roman"/>
                          <a:ea typeface="Calibri"/>
                          <a:cs typeface="Times New Roman"/>
                        </a:rPr>
                        <a:t>real.</a:t>
                      </a:r>
                      <a:endParaRPr lang="en-US" sz="1800" b="1" dirty="0">
                        <a:effectLst/>
                        <a:latin typeface="Times New Roman"/>
                        <a:ea typeface="Calibri"/>
                        <a:cs typeface="Times New Roman"/>
                      </a:endParaRPr>
                    </a:p>
                    <a:p>
                      <a:pPr marL="0" marR="0" algn="l">
                        <a:spcBef>
                          <a:spcPts val="0"/>
                        </a:spcBef>
                        <a:spcAft>
                          <a:spcPts val="0"/>
                        </a:spcAft>
                        <a:tabLst>
                          <a:tab pos="914400" algn="l"/>
                        </a:tabLst>
                      </a:pPr>
                      <a:r>
                        <a:rPr lang="en-US" sz="1800" b="1" dirty="0">
                          <a:effectLst/>
                          <a:latin typeface="Times New Roman"/>
                          <a:ea typeface="Calibri"/>
                          <a:cs typeface="Times New Roman"/>
                        </a:rPr>
                        <a:t>Admittedly, these are not scientific but “philosophical conclusions.” </a:t>
                      </a:r>
                      <a:r>
                        <a:rPr lang="en-US" sz="1400" b="1" dirty="0">
                          <a:effectLst/>
                          <a:latin typeface="Times New Roman"/>
                          <a:ea typeface="Calibri"/>
                          <a:cs typeface="Times New Roman"/>
                        </a:rPr>
                        <a:t>www.naturalisms.org</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1800" b="1" dirty="0">
                          <a:effectLst/>
                          <a:latin typeface="Times New Roman"/>
                          <a:ea typeface="Calibri"/>
                          <a:cs typeface="Times New Roman"/>
                        </a:rPr>
                        <a:t>God does not exist</a:t>
                      </a:r>
                    </a:p>
                    <a:p>
                      <a:pPr marL="0" marR="0" algn="l">
                        <a:spcBef>
                          <a:spcPts val="0"/>
                        </a:spcBef>
                        <a:spcAft>
                          <a:spcPts val="0"/>
                        </a:spcAft>
                        <a:tabLst>
                          <a:tab pos="914400" algn="l"/>
                        </a:tabLst>
                      </a:pPr>
                      <a:r>
                        <a:rPr lang="en-US" sz="1800" b="1" dirty="0">
                          <a:effectLst/>
                          <a:latin typeface="Times New Roman"/>
                          <a:ea typeface="Calibri"/>
                          <a:cs typeface="Times New Roman"/>
                        </a:rPr>
                        <a:t>There is no life after death.</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b="1" dirty="0">
                          <a:effectLst/>
                          <a:latin typeface="Times New Roman"/>
                          <a:ea typeface="Calibri"/>
                          <a:cs typeface="Times New Roman"/>
                        </a:rPr>
                        <a:t>Man is only a small part of the natural realm as an evolved animal.  Significance is self-infused. Free will is an illusion.</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b="1" dirty="0">
                          <a:effectLst/>
                          <a:latin typeface="Times New Roman"/>
                          <a:ea typeface="Calibri"/>
                          <a:cs typeface="Times New Roman"/>
                        </a:rPr>
                        <a:t>As Nietzsche predicted~ Atheistic Regimes of Hitler, Stalin &amp; Mao kill 140 million – more in 1 century than all religions in all of history combined.</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b="1" dirty="0" smtClean="0">
                          <a:effectLst/>
                          <a:latin typeface="Times New Roman"/>
                          <a:ea typeface="Calibri"/>
                          <a:cs typeface="Times New Roman"/>
                        </a:rPr>
                        <a:t>Evolution is only remaining choice; requires Time &amp; Matter &amp; Chance.</a:t>
                      </a:r>
                    </a:p>
                    <a:p>
                      <a:pPr marL="0" marR="0" algn="l">
                        <a:spcBef>
                          <a:spcPts val="0"/>
                        </a:spcBef>
                        <a:spcAft>
                          <a:spcPts val="0"/>
                        </a:spcAft>
                      </a:pPr>
                      <a:r>
                        <a:rPr lang="en-US" sz="1800" b="1" i="1" dirty="0" smtClean="0">
                          <a:effectLst/>
                          <a:latin typeface="Times New Roman"/>
                          <a:ea typeface="Calibri"/>
                          <a:cs typeface="Times New Roman"/>
                        </a:rPr>
                        <a:t>Requires </a:t>
                      </a:r>
                      <a:r>
                        <a:rPr lang="en-US" sz="1800" b="1" dirty="0" smtClean="0">
                          <a:effectLst/>
                          <a:latin typeface="Times New Roman"/>
                          <a:ea typeface="Calibri"/>
                          <a:cs typeface="Times New Roman"/>
                        </a:rPr>
                        <a:t>billions of years so it creates further presuppositions that the universe is very old and chance can create positive mutations leading to new and complex designs. Everything is looked at from these presuppositions.</a:t>
                      </a:r>
                      <a:endParaRPr lang="en-US" sz="1800" b="1"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86990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12331823"/>
              </p:ext>
            </p:extLst>
          </p:nvPr>
        </p:nvGraphicFramePr>
        <p:xfrm>
          <a:off x="228597" y="337495"/>
          <a:ext cx="8686808" cy="5506942"/>
        </p:xfrm>
        <a:graphic>
          <a:graphicData uri="http://schemas.openxmlformats.org/drawingml/2006/table">
            <a:tbl>
              <a:tblPr firstRow="1" firstCol="1" bandRow="1"/>
              <a:tblGrid>
                <a:gridCol w="1371603"/>
                <a:gridCol w="1447800"/>
                <a:gridCol w="1219200"/>
                <a:gridCol w="1143000"/>
                <a:gridCol w="1676401"/>
                <a:gridCol w="1828804"/>
              </a:tblGrid>
              <a:tr h="881705">
                <a:tc>
                  <a:txBody>
                    <a:bodyPr/>
                    <a:lstStyle/>
                    <a:p>
                      <a:pPr marL="0" marR="0" algn="l">
                        <a:spcBef>
                          <a:spcPts val="0"/>
                        </a:spcBef>
                        <a:spcAft>
                          <a:spcPts val="0"/>
                        </a:spcAft>
                        <a:tabLst>
                          <a:tab pos="914400" algn="l"/>
                        </a:tabLst>
                      </a:pPr>
                      <a:r>
                        <a:rPr lang="en-US" sz="1800" b="1" dirty="0">
                          <a:solidFill>
                            <a:srgbClr val="FF0000"/>
                          </a:solidFill>
                          <a:effectLst/>
                          <a:latin typeface="Times New Roman"/>
                          <a:ea typeface="Calibri"/>
                          <a:cs typeface="Times New Roman"/>
                        </a:rPr>
                        <a:t>3 Common Worldviews</a:t>
                      </a:r>
                      <a:endParaRPr lang="en-US" sz="1400" dirty="0">
                        <a:effectLst/>
                        <a:latin typeface="Times New Roman"/>
                        <a:ea typeface="Calibri"/>
                        <a:cs typeface="Times New Roman"/>
                      </a:endParaRPr>
                    </a:p>
                    <a:p>
                      <a:pPr marL="0" marR="0" algn="l">
                        <a:spcBef>
                          <a:spcPts val="0"/>
                        </a:spcBef>
                        <a:spcAft>
                          <a:spcPts val="0"/>
                        </a:spcAft>
                        <a:tabLst>
                          <a:tab pos="914400" algn="l"/>
                        </a:tabLst>
                      </a:pPr>
                      <a:r>
                        <a:rPr lang="en-US" sz="1000" b="1" dirty="0">
                          <a:solidFill>
                            <a:srgbClr val="000000"/>
                          </a:solidFill>
                          <a:effectLst/>
                          <a:latin typeface="Times New Roman"/>
                          <a:ea typeface="Calibri"/>
                          <a:cs typeface="Times New Roman"/>
                        </a:rPr>
                        <a:t>Mark Schwarzbauer PhD  ©2013</a:t>
                      </a:r>
                      <a:endParaRPr lang="en-US" sz="14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smtClean="0">
                          <a:solidFill>
                            <a:srgbClr val="943634"/>
                          </a:solidFill>
                          <a:effectLst/>
                          <a:latin typeface="Times New Roman"/>
                          <a:ea typeface="Calibri"/>
                          <a:cs typeface="Times New Roman"/>
                        </a:rPr>
                        <a:t>Pre-suppositions</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God</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View of Man       </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Ultimate </a:t>
                      </a:r>
                      <a:r>
                        <a:rPr lang="en-US" sz="2000" b="1" dirty="0" smtClean="0">
                          <a:solidFill>
                            <a:srgbClr val="943634"/>
                          </a:solidFill>
                          <a:effectLst/>
                          <a:latin typeface="Times New Roman"/>
                          <a:ea typeface="Calibri"/>
                          <a:cs typeface="Times New Roman"/>
                        </a:rPr>
                        <a:t>Consequences</a:t>
                      </a:r>
                      <a:endParaRPr lang="en-US" sz="2000" dirty="0">
                        <a:effectLst/>
                        <a:latin typeface="Times New Roman"/>
                        <a:ea typeface="Calibri"/>
                        <a:cs typeface="Times New Roman"/>
                      </a:endParaRPr>
                    </a:p>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To Humanity</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solidFill>
                            <a:srgbClr val="943634"/>
                          </a:solidFill>
                          <a:effectLst/>
                          <a:latin typeface="Times New Roman"/>
                          <a:ea typeface="Calibri"/>
                          <a:cs typeface="Times New Roman"/>
                        </a:rPr>
                        <a:t>Consequence to Science</a:t>
                      </a:r>
                      <a:endParaRPr lang="en-US" sz="2000" dirty="0">
                        <a:effectLst/>
                        <a:latin typeface="Times New Roman"/>
                        <a:ea typeface="Calibri"/>
                        <a:cs typeface="Times New Roman"/>
                      </a:endParaRP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2542">
                <a:tc>
                  <a:txBody>
                    <a:bodyPr/>
                    <a:lstStyle/>
                    <a:p>
                      <a:pPr marL="0" marR="0" algn="l">
                        <a:spcBef>
                          <a:spcPts val="0"/>
                        </a:spcBef>
                        <a:spcAft>
                          <a:spcPts val="0"/>
                        </a:spcAft>
                        <a:tabLst>
                          <a:tab pos="914400" algn="l"/>
                        </a:tabLst>
                      </a:pPr>
                      <a:r>
                        <a:rPr lang="en-US" sz="2000" b="1" dirty="0">
                          <a:effectLst/>
                          <a:latin typeface="Times New Roman"/>
                          <a:ea typeface="Calibri"/>
                          <a:cs typeface="Times New Roman"/>
                        </a:rPr>
                        <a:t>Humanistic</a:t>
                      </a:r>
                      <a:endParaRPr lang="en-US" sz="2000" dirty="0">
                        <a:effectLst/>
                        <a:latin typeface="Times New Roman"/>
                        <a:ea typeface="Calibri"/>
                        <a:cs typeface="Times New Roman"/>
                      </a:endParaRPr>
                    </a:p>
                    <a:p>
                      <a:pPr marL="0" marR="0" algn="l">
                        <a:spcBef>
                          <a:spcPts val="0"/>
                        </a:spcBef>
                        <a:spcAft>
                          <a:spcPts val="0"/>
                        </a:spcAft>
                        <a:tabLst>
                          <a:tab pos="914400" algn="l"/>
                        </a:tabLst>
                      </a:pPr>
                      <a:r>
                        <a:rPr lang="en-US" sz="2000" b="1" dirty="0">
                          <a:effectLst/>
                          <a:latin typeface="Times New Roman"/>
                          <a:ea typeface="Calibri"/>
                          <a:cs typeface="Times New Roman"/>
                        </a:rPr>
                        <a:t>Hedonism</a:t>
                      </a:r>
                      <a:endParaRPr lang="en-US" sz="2000" dirty="0">
                        <a:effectLst/>
                        <a:latin typeface="Times New Roman"/>
                        <a:ea typeface="Calibri"/>
                        <a:cs typeface="Times New Roman"/>
                      </a:endParaRPr>
                    </a:p>
                    <a:p>
                      <a:pPr marL="0" marR="0" algn="l">
                        <a:spcBef>
                          <a:spcPts val="0"/>
                        </a:spcBef>
                        <a:spcAft>
                          <a:spcPts val="0"/>
                        </a:spcAft>
                        <a:tabLst>
                          <a:tab pos="914400" algn="l"/>
                        </a:tabLst>
                      </a:pPr>
                      <a:r>
                        <a:rPr lang="en-US" sz="1000" dirty="0">
                          <a:effectLst/>
                          <a:latin typeface="Times New Roman"/>
                          <a:ea typeface="Calibri"/>
                          <a:cs typeface="Times New Roman"/>
                        </a:rPr>
                        <a:t> </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a:effectLst/>
                          <a:latin typeface="Times New Roman"/>
                          <a:ea typeface="Calibri"/>
                          <a:cs typeface="Times New Roman"/>
                        </a:rPr>
                        <a:t>Humans are the center of life.  </a:t>
                      </a:r>
                    </a:p>
                    <a:p>
                      <a:pPr marL="0" marR="0" algn="l">
                        <a:spcBef>
                          <a:spcPts val="0"/>
                        </a:spcBef>
                        <a:spcAft>
                          <a:spcPts val="0"/>
                        </a:spcAft>
                        <a:tabLst>
                          <a:tab pos="914400" algn="l"/>
                        </a:tabLst>
                      </a:pPr>
                      <a:r>
                        <a:rPr lang="en-US" sz="2000" b="1">
                          <a:effectLst/>
                          <a:latin typeface="Times New Roman"/>
                          <a:ea typeface="Calibri"/>
                          <a:cs typeface="Times New Roman"/>
                        </a:rPr>
                        <a:t>Pleasure is good. </a:t>
                      </a:r>
                    </a:p>
                    <a:p>
                      <a:pPr marL="0" marR="0" algn="l">
                        <a:spcBef>
                          <a:spcPts val="0"/>
                        </a:spcBef>
                        <a:spcAft>
                          <a:spcPts val="0"/>
                        </a:spcAft>
                        <a:tabLst>
                          <a:tab pos="914400" algn="l"/>
                        </a:tabLst>
                      </a:pPr>
                      <a:r>
                        <a:rPr lang="en-US" sz="2000" b="1">
                          <a:effectLst/>
                          <a:latin typeface="Times New Roman"/>
                          <a:ea typeface="Calibri"/>
                          <a:cs typeface="Times New Roman"/>
                        </a:rPr>
                        <a:t>Pain is bad.</a:t>
                      </a:r>
                    </a:p>
                    <a:p>
                      <a:pPr marL="0" marR="0" algn="l">
                        <a:spcBef>
                          <a:spcPts val="0"/>
                        </a:spcBef>
                        <a:spcAft>
                          <a:spcPts val="0"/>
                        </a:spcAft>
                        <a:tabLst>
                          <a:tab pos="914400" algn="l"/>
                        </a:tabLst>
                      </a:pPr>
                      <a:r>
                        <a:rPr lang="en-US" sz="2000" b="1">
                          <a:effectLst/>
                          <a:latin typeface="Times New Roman"/>
                          <a:ea typeface="Calibri"/>
                          <a:cs typeface="Times New Roman"/>
                        </a:rPr>
                        <a:t>Living for the moment – Existential.</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effectLst/>
                          <a:latin typeface="Times New Roman"/>
                          <a:ea typeface="Calibri"/>
                          <a:cs typeface="Times New Roman"/>
                        </a:rPr>
                        <a:t>God is </a:t>
                      </a:r>
                      <a:r>
                        <a:rPr lang="en-US" sz="2000" b="1" dirty="0" smtClean="0">
                          <a:effectLst/>
                          <a:latin typeface="Times New Roman"/>
                          <a:ea typeface="Calibri"/>
                          <a:cs typeface="Times New Roman"/>
                        </a:rPr>
                        <a:t>irrelevant</a:t>
                      </a:r>
                      <a:r>
                        <a:rPr lang="en-US" sz="1800" b="1" dirty="0" smtClean="0">
                          <a:effectLst/>
                          <a:latin typeface="Times New Roman"/>
                          <a:ea typeface="Calibri"/>
                          <a:cs typeface="Times New Roman"/>
                        </a:rPr>
                        <a:t>.</a:t>
                      </a:r>
                      <a:endParaRPr lang="en-US" sz="1800" b="1" dirty="0">
                        <a:effectLst/>
                        <a:latin typeface="Times New Roman"/>
                        <a:ea typeface="Calibri"/>
                        <a:cs typeface="Times New Roman"/>
                      </a:endParaRPr>
                    </a:p>
                    <a:p>
                      <a:pPr marL="0" marR="0" algn="l">
                        <a:spcBef>
                          <a:spcPts val="0"/>
                        </a:spcBef>
                        <a:spcAft>
                          <a:spcPts val="0"/>
                        </a:spcAft>
                        <a:tabLst>
                          <a:tab pos="914400" algn="l"/>
                        </a:tabLst>
                      </a:pPr>
                      <a:r>
                        <a:rPr lang="en-US" sz="2000" b="1" dirty="0">
                          <a:effectLst/>
                          <a:latin typeface="Times New Roman"/>
                          <a:ea typeface="Calibri"/>
                          <a:cs typeface="Times New Roman"/>
                        </a:rPr>
                        <a:t>Thinking about eternity only brings </a:t>
                      </a:r>
                      <a:r>
                        <a:rPr lang="en-US" sz="2000" b="1" dirty="0" err="1" smtClean="0">
                          <a:effectLst/>
                          <a:latin typeface="Times New Roman"/>
                          <a:ea typeface="Calibri"/>
                          <a:cs typeface="Times New Roman"/>
                        </a:rPr>
                        <a:t>frustrat</a:t>
                      </a:r>
                      <a:r>
                        <a:rPr lang="en-US" sz="2000" b="1" dirty="0" smtClean="0">
                          <a:effectLst/>
                          <a:latin typeface="Times New Roman"/>
                          <a:ea typeface="Calibri"/>
                          <a:cs typeface="Times New Roman"/>
                        </a:rPr>
                        <a:t>-ion </a:t>
                      </a:r>
                      <a:r>
                        <a:rPr lang="en-US" sz="2000" b="1" dirty="0">
                          <a:effectLst/>
                          <a:latin typeface="Times New Roman"/>
                          <a:ea typeface="Calibri"/>
                          <a:cs typeface="Times New Roman"/>
                        </a:rPr>
                        <a:t>(pain) so one should only focus on the present moment.</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a:effectLst/>
                          <a:latin typeface="Times New Roman"/>
                          <a:ea typeface="Calibri"/>
                          <a:cs typeface="Times New Roman"/>
                        </a:rPr>
                        <a:t>Each person is the center of his/her universe.  </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a:effectLst/>
                          <a:latin typeface="Times New Roman"/>
                          <a:ea typeface="Calibri"/>
                          <a:cs typeface="Times New Roman"/>
                        </a:rPr>
                        <a:t>Everyone does what feels good for him/herself ~ Self-centered leads to Selfishness. Although purporting to value man it ultimately undermines him.</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tabLst>
                          <a:tab pos="914400" algn="l"/>
                        </a:tabLst>
                      </a:pPr>
                      <a:r>
                        <a:rPr lang="en-US" sz="2000" b="1" dirty="0">
                          <a:effectLst/>
                          <a:latin typeface="Times New Roman"/>
                          <a:ea typeface="Calibri"/>
                          <a:cs typeface="Times New Roman"/>
                        </a:rPr>
                        <a:t>Rejects what is dehumanizing.  Science is valuable when adding pleasure and value to humanity.</a:t>
                      </a:r>
                    </a:p>
                  </a:txBody>
                  <a:tcPr marL="47460" marR="47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7763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1306</Words>
  <Application>Microsoft Office PowerPoint</Application>
  <PresentationFormat>On-screen Show (4:3)</PresentationFormat>
  <Paragraphs>125</Paragraphs>
  <Slides>27</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Impact</vt:lpstr>
      <vt:lpstr>Calibri</vt:lpstr>
      <vt:lpstr>BlackChancery</vt:lpstr>
      <vt:lpstr>Times New Roman</vt:lpstr>
      <vt:lpstr>Graeca</vt:lpstr>
      <vt:lpstr>Default Design</vt:lpstr>
      <vt:lpstr>Why I Am Not an Atheist Part Four: Worldview   Family Worship Center  Pastor Mark Schwarzbauer, Ph.D.</vt:lpstr>
      <vt:lpstr>Colossians 2:8-10</vt:lpstr>
      <vt:lpstr>Part One: Your  Worldview</vt:lpstr>
      <vt:lpstr>Worldview defined… “Everyone has a worldview. Whether or not we realize it, we all have certain presuppositions and biases that affect the way we view all of life and reality. A worldview is like a set of lenses which taint our vision or alter the way we perceive the world around us. Our worldview is formed by our education, our upbringing, the culture we live in, the books we read, the media and movies we absorb, etc. For many people their worldview is simply something they have absorbed by osmosis from their surrounding cultural influences.” ~ http://christianworldview.net/    index page on 8/14/13</vt:lpstr>
      <vt:lpstr>3 Prevalent Worldviews.</vt:lpstr>
      <vt:lpstr>3 Prevalent Worldviews.</vt:lpstr>
      <vt:lpstr>3 Prevalent Worldviews.</vt:lpstr>
      <vt:lpstr>PowerPoint Presentation</vt:lpstr>
      <vt:lpstr>PowerPoint Presentation</vt:lpstr>
      <vt:lpstr>PowerPoint Presentation</vt:lpstr>
      <vt:lpstr>The Effects of Worldviews</vt:lpstr>
      <vt:lpstr>Part Two: Your  Philosophy of Life</vt:lpstr>
      <vt:lpstr>C.S. Lewis stated…  “We all have a philosophy of life.  The only question is whether it is a good one or a bad one.”</vt:lpstr>
      <vt:lpstr>Colossians 2:8-10</vt:lpstr>
      <vt:lpstr>Beware-  be on the lookout!  (NIV “see to it”).</vt:lpstr>
      <vt:lpstr>Beware-  be on the lookout!  (NIV “see to it”).  America is becoming doused with new atheism and old hedonism. </vt:lpstr>
      <vt:lpstr>“Cheated through philosophy and empty deceit.”</vt:lpstr>
      <vt:lpstr>“Cheated through philosophy and empty deceit.”</vt:lpstr>
      <vt:lpstr>Philosophy</vt:lpstr>
      <vt:lpstr>Philosophy</vt:lpstr>
      <vt:lpstr>Philosophy</vt:lpstr>
      <vt:lpstr>Philosophy vs. Gospel</vt:lpstr>
      <vt:lpstr>Philosophy</vt:lpstr>
      <vt:lpstr>The Revelation of God</vt:lpstr>
      <vt:lpstr>The Revelation of God</vt:lpstr>
      <vt:lpstr>Reason Number 7 that I am not an atheist ~Atheists admit that their materialistic worldview control presuppositions are purely philosophical; but duplicitously couch their belief system as being purely scientific.  They further cast a false war between Christianity and Science.  Because I reject these mendacious misrepresentations I cannot be an atheist.  I instead choose the Christian worldview cognizant of it presuppositions and appreciative of its logical and natural consequences.</vt:lpstr>
      <vt:lpstr>Christ all the fullness</vt:lpstr>
    </vt:vector>
  </TitlesOfParts>
  <Company>FEBC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Philosophy of LifeFamily Worship Center Ministries Sturgeon Bay. WI November 4, 2001 Rev. Mark Schwarzbauer, Ph.D.</dc:title>
  <dc:creator>Mark Schwarzbauer</dc:creator>
  <cp:lastModifiedBy>Dr</cp:lastModifiedBy>
  <cp:revision>59</cp:revision>
  <dcterms:created xsi:type="dcterms:W3CDTF">2001-11-04T02:23:08Z</dcterms:created>
  <dcterms:modified xsi:type="dcterms:W3CDTF">2013-08-18T01:34:04Z</dcterms:modified>
</cp:coreProperties>
</file>