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5" r:id="rId2"/>
    <p:sldMasterId id="2147483679" r:id="rId3"/>
    <p:sldMasterId id="2147483681" r:id="rId4"/>
    <p:sldMasterId id="2147483693" r:id="rId5"/>
  </p:sldMasterIdLst>
  <p:notesMasterIdLst>
    <p:notesMasterId r:id="rId41"/>
  </p:notesMasterIdLst>
  <p:sldIdLst>
    <p:sldId id="260" r:id="rId6"/>
    <p:sldId id="257" r:id="rId7"/>
    <p:sldId id="322" r:id="rId8"/>
    <p:sldId id="256" r:id="rId9"/>
    <p:sldId id="297" r:id="rId10"/>
    <p:sldId id="303" r:id="rId11"/>
    <p:sldId id="323" r:id="rId12"/>
    <p:sldId id="324" r:id="rId13"/>
    <p:sldId id="326" r:id="rId14"/>
    <p:sldId id="327" r:id="rId15"/>
    <p:sldId id="325" r:id="rId16"/>
    <p:sldId id="328" r:id="rId17"/>
    <p:sldId id="304" r:id="rId18"/>
    <p:sldId id="329" r:id="rId19"/>
    <p:sldId id="330" r:id="rId20"/>
    <p:sldId id="293" r:id="rId21"/>
    <p:sldId id="331" r:id="rId22"/>
    <p:sldId id="317" r:id="rId23"/>
    <p:sldId id="332" r:id="rId24"/>
    <p:sldId id="335" r:id="rId25"/>
    <p:sldId id="333" r:id="rId26"/>
    <p:sldId id="334" r:id="rId27"/>
    <p:sldId id="336" r:id="rId28"/>
    <p:sldId id="337" r:id="rId29"/>
    <p:sldId id="339" r:id="rId30"/>
    <p:sldId id="338" r:id="rId31"/>
    <p:sldId id="340" r:id="rId32"/>
    <p:sldId id="341" r:id="rId33"/>
    <p:sldId id="342" r:id="rId34"/>
    <p:sldId id="343" r:id="rId35"/>
    <p:sldId id="344" r:id="rId36"/>
    <p:sldId id="345" r:id="rId37"/>
    <p:sldId id="346" r:id="rId38"/>
    <p:sldId id="347" r:id="rId39"/>
    <p:sldId id="348" r:id="rId40"/>
  </p:sldIdLst>
  <p:sldSz cx="9144000" cy="6858000" type="screen4x3"/>
  <p:notesSz cx="6858000" cy="9144000"/>
  <p:embeddedFontLst>
    <p:embeddedFont>
      <p:font typeface="BlackChancery" pitchFamily="2" charset="0"/>
      <p:regular r:id="rId42"/>
    </p:embeddedFont>
    <p:embeddedFont>
      <p:font typeface="Constantia" pitchFamily="18" charset="0"/>
      <p:regular r:id="rId43"/>
      <p:bold r:id="rId44"/>
      <p:italic r:id="rId45"/>
      <p:boldItalic r:id="rId46"/>
    </p:embeddedFont>
    <p:embeddedFont>
      <p:font typeface="Calibri" pitchFamily="34" charset="0"/>
      <p:regular r:id="rId47"/>
      <p:bold r:id="rId48"/>
      <p:italic r:id="rId49"/>
      <p:boldItalic r:id="rId50"/>
    </p:embeddedFont>
    <p:embeddedFont>
      <p:font typeface="Wingdings 2" pitchFamily="18" charset="2"/>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31" autoAdjust="0"/>
    <p:restoredTop sz="94660"/>
  </p:normalViewPr>
  <p:slideViewPr>
    <p:cSldViewPr>
      <p:cViewPr>
        <p:scale>
          <a:sx n="50" d="100"/>
          <a:sy n="50" d="100"/>
        </p:scale>
        <p:origin x="-1722" y="-4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E0974-0B2A-44B4-9F7D-8E76D09C3A02}" type="datetimeFigureOut">
              <a:rPr lang="en-US" smtClean="0"/>
              <a:t>6/29/2013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EF601-582A-4AAB-975A-E660D05D2375}" type="slidenum">
              <a:rPr lang="en-US" smtClean="0"/>
              <a:t>‹#›</a:t>
            </a:fld>
            <a:endParaRPr lang="en-US"/>
          </a:p>
        </p:txBody>
      </p:sp>
    </p:spTree>
    <p:extLst>
      <p:ext uri="{BB962C8B-B14F-4D97-AF65-F5344CB8AC3E}">
        <p14:creationId xmlns:p14="http://schemas.microsoft.com/office/powerpoint/2010/main" val="50726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F9AECC-DE38-4DC2-9893-C35A6A32DAC9}"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F9AECC-DE38-4DC2-9893-C35A6A32DAC9}"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F9AECC-DE38-4DC2-9893-C35A6A32DAC9}"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F9AECC-DE38-4DC2-9893-C35A6A32DAC9}"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F9AECC-DE38-4DC2-9893-C35A6A32DAC9}"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ADC71-24EE-4901-8582-0A3FE1B1AD2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1244DC-D91C-47DD-B22B-7A9D70476349}"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1244DC-D91C-47DD-B22B-7A9D70476349}"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99A0FC-B2D1-4985-8DFF-E60C74552CE7}" type="datetimeFigureOut">
              <a:rPr lang="en-US" smtClean="0">
                <a:solidFill>
                  <a:srgbClr val="DBF5F9">
                    <a:shade val="90000"/>
                  </a:srgbClr>
                </a:solidFill>
              </a:rPr>
              <a:pPr/>
              <a:t>6/29/2013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3BA9AD1-B44F-4472-A47B-BF317A3FBD7F}"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5355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0805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9302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9704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910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05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0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379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57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4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60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605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494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43280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1164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373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6/29/2013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17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905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4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689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507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96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6/29/2013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6/29/2013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6/29/2013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6/29/2013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6/29/2013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99A0FC-B2D1-4985-8DFF-E60C74552CE7}" type="datetimeFigureOut">
              <a:rPr lang="en-US" smtClean="0">
                <a:solidFill>
                  <a:srgbClr val="04617B">
                    <a:shade val="90000"/>
                  </a:srgbClr>
                </a:solidFill>
              </a:rPr>
              <a:pPr/>
              <a:t>6/29/2013</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BA9AD1-B44F-4472-A47B-BF317A3FBD7F}"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76"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9849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6999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lato.stanford.edu/entries/hume-religion/#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plato.stanford.edu/entries/hu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plato.stanford.edu/entries/hu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1"/>
            <a:ext cx="7772400" cy="6248400"/>
          </a:xfrm>
        </p:spPr>
        <p:txBody>
          <a:bodyPr>
            <a:normAutofit/>
          </a:bodyPr>
          <a:lstStyle/>
          <a:p>
            <a:pPr>
              <a:spcBef>
                <a:spcPts val="0"/>
              </a:spcBef>
            </a:pPr>
            <a:r>
              <a:rPr lang="en-US" sz="8000"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Times New Roman"/>
                <a:ea typeface="Calibri"/>
                <a:cs typeface="Times New Roman"/>
              </a:rPr>
              <a:t>Why I am not an atheist</a:t>
            </a:r>
            <a:r>
              <a:rPr lang="en-US" sz="4800" dirty="0">
                <a:latin typeface="Times New Roman"/>
                <a:ea typeface="Calibri"/>
                <a:cs typeface="Times New Roman"/>
              </a:rPr>
              <a:t/>
            </a:r>
            <a:br>
              <a:rPr lang="en-US" sz="4800" dirty="0">
                <a:latin typeface="Times New Roman"/>
                <a:ea typeface="Calibri"/>
                <a:cs typeface="Times New Roman"/>
              </a:rPr>
            </a:br>
            <a:r>
              <a:rPr lang="en-US" b="1" cap="all"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Times New Roman"/>
                <a:ea typeface="Calibri"/>
              </a:rPr>
              <a:t>Part </a:t>
            </a:r>
            <a:r>
              <a:rPr lang="en-US"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Times New Roman"/>
                <a:ea typeface="Calibri"/>
              </a:rPr>
              <a:t>two</a:t>
            </a:r>
            <a:br>
              <a:rPr lang="en-US"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Times New Roman"/>
                <a:ea typeface="Calibri"/>
              </a:rPr>
            </a:br>
            <a:r>
              <a:rPr lang="en-US"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Times New Roman"/>
                <a:ea typeface="Calibri"/>
              </a:rPr>
              <a:t>Logical consistency and morality </a:t>
            </a:r>
            <a: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Pastor Mark Schwarzbauer PhD</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Family Worship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Center</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29241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David Hume</a:t>
            </a:r>
            <a:endParaRPr lang="en-US" sz="4800" b="1" dirty="0">
              <a:effectLst>
                <a:outerShdw blurRad="38100" dist="38100" dir="2700000" algn="tl">
                  <a:srgbClr val="000000">
                    <a:alpha val="43137"/>
                  </a:srgbClr>
                </a:outerShdw>
              </a:effectLst>
            </a:endParaRPr>
          </a:p>
        </p:txBody>
      </p:sp>
      <p:sp>
        <p:nvSpPr>
          <p:cNvPr id="4" name="Rectangle 4"/>
          <p:cNvSpPr>
            <a:spLocks noGrp="1" noChangeArrowheads="1"/>
          </p:cNvSpPr>
          <p:nvPr>
            <p:ph idx="1"/>
          </p:nvPr>
        </p:nvSpPr>
        <p:spPr>
          <a:xfrm>
            <a:off x="1371600" y="1371600"/>
            <a:ext cx="7315200" cy="4754563"/>
          </a:xfrm>
        </p:spPr>
        <p:txBody>
          <a:bodyPr>
            <a:noAutofit/>
          </a:bodyPr>
          <a:lstStyle/>
          <a:p>
            <a:pPr lvl="0"/>
            <a:r>
              <a:rPr lang="en-US" sz="4400" dirty="0"/>
              <a:t>“In light of these considerations, we may conclude that with respect to </a:t>
            </a:r>
            <a:r>
              <a:rPr lang="en-US" sz="4400" i="1" dirty="0"/>
              <a:t>thick</a:t>
            </a:r>
            <a:r>
              <a:rPr lang="en-US" sz="4400" dirty="0"/>
              <a:t> theism Hume is a </a:t>
            </a:r>
            <a:r>
              <a:rPr lang="en-US" sz="4400" i="1" dirty="0"/>
              <a:t>hard</a:t>
            </a:r>
            <a:r>
              <a:rPr lang="en-US" sz="4400" dirty="0"/>
              <a:t> skeptic who defends a non-dogmatic form of atheism.”</a:t>
            </a:r>
          </a:p>
          <a:p>
            <a:r>
              <a:rPr lang="en-US" sz="2400" u="sng" dirty="0">
                <a:hlinkClick r:id="rId3"/>
              </a:rPr>
              <a:t>http://plato.stanford.edu/entries/hume-religion/#10</a:t>
            </a:r>
            <a:r>
              <a:rPr lang="en-US" sz="2400" dirty="0"/>
              <a:t> </a:t>
            </a:r>
          </a:p>
        </p:txBody>
      </p:sp>
      <p:pic>
        <p:nvPicPr>
          <p:cNvPr id="5" name="Picture 5" descr="C:\My Documents\My Pictures\DaviD%20HumE 1.jpg"/>
          <p:cNvPicPr>
            <a:picLocks noChangeAspect="1" noChangeArrowheads="1"/>
          </p:cNvPicPr>
          <p:nvPr/>
        </p:nvPicPr>
        <p:blipFill>
          <a:blip r:embed="rId4"/>
          <a:srcRect/>
          <a:stretch>
            <a:fillRect/>
          </a:stretch>
        </p:blipFill>
        <p:spPr bwMode="auto">
          <a:xfrm>
            <a:off x="457200" y="304799"/>
            <a:ext cx="1371600" cy="1691459"/>
          </a:xfrm>
          <a:prstGeom prst="rect">
            <a:avLst/>
          </a:prstGeom>
          <a:noFill/>
        </p:spPr>
      </p:pic>
    </p:spTree>
    <p:extLst>
      <p:ext uri="{BB962C8B-B14F-4D97-AF65-F5344CB8AC3E}">
        <p14:creationId xmlns:p14="http://schemas.microsoft.com/office/powerpoint/2010/main" val="4233672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1905000" cy="2286000"/>
          </a:xfrm>
        </p:spPr>
        <p:txBody>
          <a:bodyPr>
            <a:normAutofit/>
          </a:bodyPr>
          <a:lstStyle/>
          <a:p>
            <a:r>
              <a:rPr lang="en-US" dirty="0" smtClean="0"/>
              <a:t>David Hume</a:t>
            </a:r>
            <a:endParaRPr lang="en-US" dirty="0"/>
          </a:p>
        </p:txBody>
      </p:sp>
      <p:sp>
        <p:nvSpPr>
          <p:cNvPr id="4" name="Rectangle 4"/>
          <p:cNvSpPr>
            <a:spLocks noGrp="1" noChangeArrowheads="1"/>
          </p:cNvSpPr>
          <p:nvPr>
            <p:ph idx="1"/>
          </p:nvPr>
        </p:nvSpPr>
        <p:spPr>
          <a:xfrm>
            <a:off x="2286000" y="533400"/>
            <a:ext cx="6400800" cy="5943600"/>
          </a:xfrm>
        </p:spPr>
        <p:txBody>
          <a:bodyPr>
            <a:noAutofit/>
          </a:bodyPr>
          <a:lstStyle/>
          <a:p>
            <a:pPr>
              <a:lnSpc>
                <a:spcPct val="90000"/>
              </a:lnSpc>
              <a:buFontTx/>
              <a:buNone/>
            </a:pPr>
            <a:r>
              <a:rPr lang="en-US" sz="3600" dirty="0"/>
              <a:t>“</a:t>
            </a:r>
            <a:r>
              <a:rPr lang="en-US" sz="3600" b="1" dirty="0">
                <a:effectLst>
                  <a:outerShdw blurRad="63500" sx="102000" sy="102000" algn="ctr" rotWithShape="0">
                    <a:prstClr val="black">
                      <a:alpha val="40000"/>
                    </a:prstClr>
                  </a:outerShdw>
                </a:effectLst>
              </a:rPr>
              <a:t>If we take in our hand any volume: of divinity or school of metaphysics, for instance; let us ask, </a:t>
            </a:r>
            <a:r>
              <a:rPr lang="en-US" sz="3600" b="1" i="1" dirty="0">
                <a:effectLst>
                  <a:outerShdw blurRad="63500" sx="102000" sy="102000" algn="ctr" rotWithShape="0">
                    <a:prstClr val="black">
                      <a:alpha val="40000"/>
                    </a:prstClr>
                  </a:outerShdw>
                </a:effectLst>
              </a:rPr>
              <a:t>does it contain any abstract reasoning concerning quantity of number? </a:t>
            </a:r>
            <a:r>
              <a:rPr lang="en-US" sz="3600" b="1" dirty="0">
                <a:effectLst>
                  <a:outerShdw blurRad="63500" sx="102000" sy="102000" algn="ctr" rotWithShape="0">
                    <a:prstClr val="black">
                      <a:alpha val="40000"/>
                    </a:prstClr>
                  </a:outerShdw>
                </a:effectLst>
              </a:rPr>
              <a:t>No</a:t>
            </a:r>
            <a:r>
              <a:rPr lang="en-US" sz="3600" b="1" i="1" dirty="0">
                <a:effectLst>
                  <a:outerShdw blurRad="63500" sx="102000" sy="102000" algn="ctr" rotWithShape="0">
                    <a:prstClr val="black">
                      <a:alpha val="40000"/>
                    </a:prstClr>
                  </a:outerShdw>
                </a:effectLst>
              </a:rPr>
              <a:t>.  Does it contain any experimental reasoning concerning matter of fact and existence?  </a:t>
            </a:r>
            <a:r>
              <a:rPr lang="en-US" sz="3600" b="1" dirty="0">
                <a:effectLst>
                  <a:outerShdw blurRad="63500" sx="102000" sy="102000" algn="ctr" rotWithShape="0">
                    <a:prstClr val="black">
                      <a:alpha val="40000"/>
                    </a:prstClr>
                  </a:outerShdw>
                </a:effectLst>
              </a:rPr>
              <a:t>No.  Commit it then to the flames; For it can contain nothing but sophistry and illusion.”</a:t>
            </a:r>
          </a:p>
        </p:txBody>
      </p:sp>
      <p:pic>
        <p:nvPicPr>
          <p:cNvPr id="5" name="Picture 5" descr="C:\My Documents\My Pictures\DaviD%20HumE 1.jpg"/>
          <p:cNvPicPr>
            <a:picLocks noChangeAspect="1" noChangeArrowheads="1"/>
          </p:cNvPicPr>
          <p:nvPr/>
        </p:nvPicPr>
        <p:blipFill>
          <a:blip r:embed="rId3"/>
          <a:srcRect/>
          <a:stretch>
            <a:fillRect/>
          </a:stretch>
        </p:blipFill>
        <p:spPr bwMode="auto">
          <a:xfrm>
            <a:off x="762000" y="685800"/>
            <a:ext cx="1606550" cy="1981200"/>
          </a:xfrm>
          <a:prstGeom prst="rect">
            <a:avLst/>
          </a:prstGeom>
          <a:noFill/>
        </p:spPr>
      </p:pic>
    </p:spTree>
    <p:extLst>
      <p:ext uri="{BB962C8B-B14F-4D97-AF65-F5344CB8AC3E}">
        <p14:creationId xmlns:p14="http://schemas.microsoft.com/office/powerpoint/2010/main" val="1272317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1905000" cy="2286000"/>
          </a:xfrm>
        </p:spPr>
        <p:txBody>
          <a:bodyPr>
            <a:normAutofit/>
          </a:bodyPr>
          <a:lstStyle/>
          <a:p>
            <a:r>
              <a:rPr lang="en-US" dirty="0" smtClean="0"/>
              <a:t>David Hume</a:t>
            </a:r>
            <a:endParaRPr lang="en-US" dirty="0"/>
          </a:p>
        </p:txBody>
      </p:sp>
      <p:sp>
        <p:nvSpPr>
          <p:cNvPr id="4" name="Rectangle 4"/>
          <p:cNvSpPr>
            <a:spLocks noGrp="1" noChangeArrowheads="1"/>
          </p:cNvSpPr>
          <p:nvPr>
            <p:ph idx="1"/>
          </p:nvPr>
        </p:nvSpPr>
        <p:spPr>
          <a:xfrm>
            <a:off x="2286000" y="533400"/>
            <a:ext cx="6400800" cy="5943600"/>
          </a:xfrm>
        </p:spPr>
        <p:txBody>
          <a:bodyPr>
            <a:noAutofit/>
          </a:bodyPr>
          <a:lstStyle/>
          <a:p>
            <a:pPr>
              <a:lnSpc>
                <a:spcPct val="90000"/>
              </a:lnSpc>
              <a:buFontTx/>
              <a:buNone/>
            </a:pPr>
            <a:r>
              <a:rPr lang="en-US" sz="3600" b="1" dirty="0"/>
              <a:t>His statement contains no mathematical (quantity of number) or scientific basis (experimental reasoning concerning matter of fact and existence) and therefore his own test fails his own test and according to his own statement what he says “contains nothing but sophistry and illusion” and should be burned!</a:t>
            </a:r>
            <a:endParaRPr lang="en-US" sz="3600" b="1" dirty="0">
              <a:effectLst>
                <a:outerShdw blurRad="63500" sx="102000" sy="102000" algn="ctr" rotWithShape="0">
                  <a:prstClr val="black">
                    <a:alpha val="40000"/>
                  </a:prstClr>
                </a:outerShdw>
              </a:effectLst>
            </a:endParaRPr>
          </a:p>
        </p:txBody>
      </p:sp>
      <p:pic>
        <p:nvPicPr>
          <p:cNvPr id="5" name="Picture 5" descr="C:\My Documents\My Pictures\DaviD%20HumE 1.jpg"/>
          <p:cNvPicPr>
            <a:picLocks noChangeAspect="1" noChangeArrowheads="1"/>
          </p:cNvPicPr>
          <p:nvPr/>
        </p:nvPicPr>
        <p:blipFill>
          <a:blip r:embed="rId3"/>
          <a:srcRect/>
          <a:stretch>
            <a:fillRect/>
          </a:stretch>
        </p:blipFill>
        <p:spPr bwMode="auto">
          <a:xfrm>
            <a:off x="762000" y="685800"/>
            <a:ext cx="1606550" cy="1981200"/>
          </a:xfrm>
          <a:prstGeom prst="rect">
            <a:avLst/>
          </a:prstGeom>
          <a:noFill/>
        </p:spPr>
      </p:pic>
    </p:spTree>
    <p:extLst>
      <p:ext uri="{BB962C8B-B14F-4D97-AF65-F5344CB8AC3E}">
        <p14:creationId xmlns:p14="http://schemas.microsoft.com/office/powerpoint/2010/main" val="2865049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762001"/>
            <a:ext cx="8610600" cy="5410200"/>
          </a:xfrm>
        </p:spPr>
        <p:txBody>
          <a:bodyPr>
            <a:noAutofit/>
          </a:bodyPr>
          <a:lstStyle/>
          <a:p>
            <a:pPr marL="0" lvl="0" indent="0" algn="ctr">
              <a:buNone/>
            </a:pPr>
            <a:r>
              <a:rPr lang="en-US" sz="6000" b="1" dirty="0" smtClean="0">
                <a:effectLst>
                  <a:outerShdw blurRad="38100" dist="38100" dir="2700000" algn="tl">
                    <a:srgbClr val="000000">
                      <a:alpha val="43137"/>
                    </a:srgbClr>
                  </a:outerShdw>
                </a:effectLst>
              </a:rPr>
              <a:t>Logical </a:t>
            </a:r>
            <a:r>
              <a:rPr lang="en-US" sz="6000" b="1" dirty="0">
                <a:effectLst>
                  <a:outerShdw blurRad="38100" dist="38100" dir="2700000" algn="tl">
                    <a:srgbClr val="000000">
                      <a:alpha val="43137"/>
                    </a:srgbClr>
                  </a:outerShdw>
                </a:effectLst>
              </a:rPr>
              <a:t>inconsistency of those believing there is no such thing as a being of all knowledge presupposes having </a:t>
            </a:r>
            <a:endParaRPr lang="en-US" sz="6000" b="1" dirty="0" smtClean="0">
              <a:effectLst>
                <a:outerShdw blurRad="38100" dist="38100" dir="2700000" algn="tl">
                  <a:srgbClr val="000000">
                    <a:alpha val="43137"/>
                  </a:srgbClr>
                </a:outerShdw>
              </a:effectLst>
            </a:endParaRPr>
          </a:p>
          <a:p>
            <a:pPr marL="0" lvl="0" indent="0" algn="ctr">
              <a:buNone/>
            </a:pPr>
            <a:r>
              <a:rPr lang="en-US" sz="6000" b="1" dirty="0" smtClean="0">
                <a:effectLst>
                  <a:outerShdw blurRad="38100" dist="38100" dir="2700000" algn="tl">
                    <a:srgbClr val="000000">
                      <a:alpha val="43137"/>
                    </a:srgbClr>
                  </a:outerShdw>
                </a:effectLst>
              </a:rPr>
              <a:t>all </a:t>
            </a:r>
            <a:r>
              <a:rPr lang="en-US" sz="6000" b="1" dirty="0">
                <a:effectLst>
                  <a:outerShdw blurRad="38100" dist="38100" dir="2700000" algn="tl">
                    <a:srgbClr val="000000">
                      <a:alpha val="43137"/>
                    </a:srgbClr>
                  </a:outerShdw>
                </a:effectLst>
              </a:rPr>
              <a:t>knowledge.</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7255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228600" y="762001"/>
            <a:ext cx="8610600" cy="5410200"/>
          </a:xfrm>
        </p:spPr>
        <p:txBody>
          <a:bodyPr>
            <a:noAutofit/>
          </a:bodyPr>
          <a:lstStyle/>
          <a:p>
            <a:pPr marL="0" lvl="0" indent="0">
              <a:buNone/>
            </a:pPr>
            <a:r>
              <a:rPr lang="en-US" sz="3600" b="1" dirty="0">
                <a:effectLst>
                  <a:outerShdw blurRad="38100" dist="38100" dir="2700000" algn="tl">
                    <a:srgbClr val="000000">
                      <a:alpha val="43137"/>
                    </a:srgbClr>
                  </a:outerShdw>
                </a:effectLst>
              </a:rPr>
              <a:t>C.	Failure of proof from atheists demanding proof.</a:t>
            </a:r>
          </a:p>
          <a:p>
            <a:pPr marL="0" lvl="0" indent="0">
              <a:buNone/>
            </a:pPr>
            <a:r>
              <a:rPr lang="en-US" sz="3600" b="1" dirty="0">
                <a:effectLst>
                  <a:outerShdw blurRad="38100" dist="38100" dir="2700000" algn="tl">
                    <a:srgbClr val="000000">
                      <a:alpha val="43137"/>
                    </a:srgbClr>
                  </a:outerShdw>
                </a:effectLst>
              </a:rPr>
              <a:t>D.	They point out seeming contradictions in the Bible… but contextual study obliterates their claims as logically inconsistent. </a:t>
            </a:r>
          </a:p>
          <a:p>
            <a:pPr marL="0" lvl="0" indent="0">
              <a:buNone/>
            </a:pPr>
            <a:r>
              <a:rPr lang="en-US" sz="3600" b="1" dirty="0">
                <a:effectLst>
                  <a:outerShdw blurRad="38100" dist="38100" dir="2700000" algn="tl">
                    <a:srgbClr val="000000">
                      <a:alpha val="43137"/>
                    </a:srgbClr>
                  </a:outerShdw>
                </a:effectLst>
              </a:rPr>
              <a:t>E.	William Lane Craig and Christopher Hitchens </a:t>
            </a:r>
            <a:r>
              <a:rPr lang="en-US" sz="3600" b="1" dirty="0" smtClean="0">
                <a:effectLst>
                  <a:outerShdw blurRad="38100" dist="38100" dir="2700000" algn="tl">
                    <a:srgbClr val="000000">
                      <a:alpha val="43137"/>
                    </a:srgbClr>
                  </a:outerShdw>
                </a:effectLst>
              </a:rPr>
              <a:t>example</a:t>
            </a: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(see link).</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12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9150">
              <a:srgbClr val="DBCFB0"/>
            </a:gs>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1"/>
            <a:ext cx="7772400" cy="6248400"/>
          </a:xfrm>
        </p:spPr>
        <p:txBody>
          <a:bodyPr>
            <a:norm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Learning to be the light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 ~ The Voice Of Culture</a:t>
            </a:r>
            <a:r>
              <a:rPr lang="en-US" sz="8000" dirty="0"/>
              <a:t/>
            </a:r>
            <a:br>
              <a:rPr lang="en-US" sz="8000" dirty="0"/>
            </a:br>
            <a:r>
              <a:rPr lang="en-US" sz="4000" b="1" dirty="0">
                <a:ln>
                  <a:solidFill>
                    <a:schemeClr val="bg1"/>
                  </a:solidFill>
                </a:ln>
                <a:effectLst>
                  <a:outerShdw blurRad="50800" dist="38100" dir="2700000" algn="tl">
                    <a:srgbClr val="000000">
                      <a:alpha val="40000"/>
                    </a:srgbClr>
                  </a:outerShdw>
                </a:effectLst>
              </a:rPr>
              <a:t>Pastor Mark Schwarzbauer PhD</a:t>
            </a:r>
            <a:r>
              <a:rPr lang="en-US" sz="4000" dirty="0">
                <a:ln>
                  <a:solidFill>
                    <a:schemeClr val="bg1"/>
                  </a:solidFill>
                </a:ln>
              </a:rPr>
              <a:t/>
            </a:r>
            <a:br>
              <a:rPr lang="en-US" sz="4000" dirty="0">
                <a:ln>
                  <a:solidFill>
                    <a:schemeClr val="bg1"/>
                  </a:solidFill>
                </a:ln>
              </a:rPr>
            </a:br>
            <a:r>
              <a:rPr lang="en-US" sz="4000" b="1" dirty="0">
                <a:ln>
                  <a:solidFill>
                    <a:schemeClr val="bg1"/>
                  </a:solidFill>
                </a:ln>
                <a:effectLst>
                  <a:outerShdw blurRad="50800" dist="38100" dir="2700000" algn="tl">
                    <a:srgbClr val="000000">
                      <a:alpha val="40000"/>
                    </a:srgbClr>
                  </a:outerShdw>
                </a:effectLst>
              </a:rPr>
              <a:t>Family Worship </a:t>
            </a:r>
            <a:r>
              <a:rPr lang="en-US" sz="4000" b="1" dirty="0" smtClean="0">
                <a:ln>
                  <a:solidFill>
                    <a:schemeClr val="bg1"/>
                  </a:solidFill>
                </a:ln>
                <a:effectLst>
                  <a:outerShdw blurRad="50800" dist="38100" dir="2700000" algn="tl">
                    <a:srgbClr val="000000">
                      <a:alpha val="40000"/>
                    </a:srgbClr>
                  </a:outerShdw>
                </a:effectLst>
              </a:rPr>
              <a:t>Center</a:t>
            </a:r>
            <a:endParaRPr lang="en-US" sz="4000" dirty="0">
              <a:ln>
                <a:solidFill>
                  <a:schemeClr val="bg1"/>
                </a:solidFill>
              </a:ln>
            </a:endParaRPr>
          </a:p>
        </p:txBody>
      </p:sp>
    </p:spTree>
    <p:extLst>
      <p:ext uri="{BB962C8B-B14F-4D97-AF65-F5344CB8AC3E}">
        <p14:creationId xmlns:p14="http://schemas.microsoft.com/office/powerpoint/2010/main" val="3429241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lvl="0"/>
            <a:r>
              <a:rPr lang="en-US" sz="4000" b="1" dirty="0" smtClean="0">
                <a:effectLst>
                  <a:outerShdw blurRad="38100" dist="38100" dir="2700000" algn="tl">
                    <a:srgbClr val="000000">
                      <a:alpha val="43137"/>
                    </a:srgbClr>
                  </a:outerShdw>
                </a:effectLst>
              </a:rPr>
              <a:t>“</a:t>
            </a:r>
            <a:r>
              <a:rPr lang="en-US" sz="4000" b="1" dirty="0">
                <a:effectLst>
                  <a:outerShdw blurRad="38100" dist="38100" dir="2700000" algn="tl">
                    <a:srgbClr val="000000">
                      <a:alpha val="43137"/>
                    </a:srgbClr>
                  </a:outerShdw>
                </a:effectLst>
              </a:rPr>
              <a:t>Russell admitted that he could not live as though ethical values were simply a matter of personal taste, and that he therefore found his own views “incredible.”  “I do not know the solution,” he confessed. “ The point is that if there is no God, then objective right and wrong cannot exist.”</a:t>
            </a:r>
          </a:p>
        </p:txBody>
      </p:sp>
    </p:spTree>
    <p:extLst>
      <p:ext uri="{BB962C8B-B14F-4D97-AF65-F5344CB8AC3E}">
        <p14:creationId xmlns:p14="http://schemas.microsoft.com/office/powerpoint/2010/main" val="23144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lvl="0" algn="ctr"/>
            <a:r>
              <a:rPr lang="en-US" sz="7200" b="1" dirty="0" smtClean="0">
                <a:effectLst>
                  <a:outerShdw blurRad="38100" dist="38100" dir="2700000" algn="tl">
                    <a:srgbClr val="000000">
                      <a:alpha val="43137"/>
                    </a:srgbClr>
                  </a:outerShdw>
                </a:effectLst>
              </a:rPr>
              <a:t>Dostoyevsky </a:t>
            </a:r>
            <a:r>
              <a:rPr lang="en-US" sz="7200" b="1" dirty="0">
                <a:effectLst>
                  <a:outerShdw blurRad="38100" dist="38100" dir="2700000" algn="tl">
                    <a:srgbClr val="000000">
                      <a:alpha val="43137"/>
                    </a:srgbClr>
                  </a:outerShdw>
                </a:effectLst>
              </a:rPr>
              <a:t>said if there is no God </a:t>
            </a:r>
            <a:endParaRPr lang="en-US" sz="7200" b="1" dirty="0" smtClean="0">
              <a:effectLst>
                <a:outerShdw blurRad="38100" dist="38100" dir="2700000" algn="tl">
                  <a:srgbClr val="000000">
                    <a:alpha val="43137"/>
                  </a:srgbClr>
                </a:outerShdw>
              </a:effectLst>
            </a:endParaRPr>
          </a:p>
          <a:p>
            <a:pPr marL="0" lvl="0" indent="0" algn="ctr">
              <a:buNone/>
            </a:pPr>
            <a:r>
              <a:rPr lang="en-US" sz="7200" b="1" dirty="0" smtClean="0">
                <a:effectLst>
                  <a:outerShdw blurRad="38100" dist="38100" dir="2700000" algn="tl">
                    <a:srgbClr val="000000">
                      <a:alpha val="43137"/>
                    </a:srgbClr>
                  </a:outerShdw>
                </a:effectLst>
              </a:rPr>
              <a:t>“</a:t>
            </a:r>
            <a:r>
              <a:rPr lang="en-US" sz="7200" b="1" dirty="0">
                <a:effectLst>
                  <a:outerShdw blurRad="38100" dist="38100" dir="2700000" algn="tl">
                    <a:srgbClr val="000000">
                      <a:alpha val="43137"/>
                    </a:srgbClr>
                  </a:outerShdw>
                </a:effectLst>
              </a:rPr>
              <a:t>All things are permitted.” </a:t>
            </a:r>
          </a:p>
        </p:txBody>
      </p:sp>
    </p:spTree>
    <p:extLst>
      <p:ext uri="{BB962C8B-B14F-4D97-AF65-F5344CB8AC3E}">
        <p14:creationId xmlns:p14="http://schemas.microsoft.com/office/powerpoint/2010/main" val="147317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rm cropped background 2.bmp"/>
          <p:cNvPicPr>
            <a:picLocks noChangeAspect="1"/>
          </p:cNvPicPr>
          <p:nvPr/>
        </p:nvPicPr>
        <p:blipFill>
          <a:blip r:embed="rId3"/>
          <a:stretch>
            <a:fillRect/>
          </a:stretch>
        </p:blipFill>
        <p:spPr>
          <a:xfrm>
            <a:off x="304800" y="381000"/>
            <a:ext cx="8499567" cy="6096000"/>
          </a:xfrm>
          <a:prstGeom prst="rect">
            <a:avLst/>
          </a:prstGeom>
        </p:spPr>
      </p:pic>
      <p:sp>
        <p:nvSpPr>
          <p:cNvPr id="2" name="TextBox 1"/>
          <p:cNvSpPr txBox="1"/>
          <p:nvPr/>
        </p:nvSpPr>
        <p:spPr>
          <a:xfrm>
            <a:off x="304800" y="400050"/>
            <a:ext cx="8499568" cy="6186309"/>
          </a:xfrm>
          <a:prstGeom prst="rect">
            <a:avLst/>
          </a:prstGeom>
          <a:noFill/>
        </p:spPr>
        <p:txBody>
          <a:bodyPr wrap="square" rtlCol="0">
            <a:spAutoFit/>
          </a:bodyPr>
          <a:lstStyle/>
          <a:p>
            <a:pPr lvl="0"/>
            <a:r>
              <a:rPr lang="en-US" sz="3600" b="1" dirty="0" smtClean="0">
                <a:effectLst>
                  <a:outerShdw sx="0" sy="0">
                    <a:srgbClr val="000000"/>
                  </a:outerShdw>
                </a:effectLst>
              </a:rPr>
              <a:t>Nietzsche </a:t>
            </a:r>
            <a:r>
              <a:rPr lang="en-US" sz="3600" b="1" dirty="0">
                <a:effectLst>
                  <a:outerShdw sx="0" sy="0">
                    <a:srgbClr val="000000"/>
                  </a:outerShdw>
                </a:effectLst>
              </a:rPr>
              <a:t>said: "When one gives up the Christian faith, one pulls the right to Christian morality from under one's feet.  This morality is by no means self-evident.  Christianity is a system, a whole view of things thought out together.  By breaking one main concept out of it, the faith in God, one breaks the whole.  It stands or falls with faith in God.” (</a:t>
            </a:r>
            <a:r>
              <a:rPr lang="en-US" sz="3600" b="1" dirty="0" err="1">
                <a:effectLst>
                  <a:outerShdw sx="0" sy="0">
                    <a:srgbClr val="000000"/>
                  </a:outerShdw>
                </a:effectLst>
              </a:rPr>
              <a:t>ie</a:t>
            </a:r>
            <a:r>
              <a:rPr lang="en-US" sz="3600" b="1" dirty="0">
                <a:effectLst>
                  <a:outerShdw sx="0" sy="0">
                    <a:srgbClr val="000000"/>
                  </a:outerShdw>
                </a:effectLst>
              </a:rPr>
              <a:t> If there is no God there  is no morality).</a:t>
            </a:r>
            <a:endParaRPr lang="en-US" sz="2000" dirty="0"/>
          </a:p>
        </p:txBody>
      </p:sp>
    </p:spTree>
    <p:extLst>
      <p:ext uri="{BB962C8B-B14F-4D97-AF65-F5344CB8AC3E}">
        <p14:creationId xmlns:p14="http://schemas.microsoft.com/office/powerpoint/2010/main" val="31054404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marL="0" lvl="0" indent="0">
              <a:buNone/>
            </a:pPr>
            <a:r>
              <a:rPr lang="en-US" sz="3400" b="1" dirty="0" smtClean="0">
                <a:effectLst>
                  <a:outerShdw blurRad="38100" dist="38100" dir="2700000" algn="tl">
                    <a:srgbClr val="000000">
                      <a:alpha val="43137"/>
                    </a:srgbClr>
                  </a:outerShdw>
                </a:effectLst>
              </a:rPr>
              <a:t>True </a:t>
            </a:r>
            <a:r>
              <a:rPr lang="en-US" sz="3400" b="1" dirty="0">
                <a:effectLst>
                  <a:outerShdw blurRad="38100" dist="38100" dir="2700000" algn="tl">
                    <a:srgbClr val="000000">
                      <a:alpha val="43137"/>
                    </a:srgbClr>
                  </a:outerShdw>
                </a:effectLst>
              </a:rPr>
              <a:t>motives – Aldous Huxley – “For myself, as, no doubt, for most of my contemporaries, the philosophy of meaninglessness was essentially an instrument of liberation. The liberation we desired was simultaneously liberation from a certain political and economic system and liberation from a certain system of morality. We objected to the morality because it interfered with our sexual freedom;” </a:t>
            </a:r>
            <a:r>
              <a:rPr lang="en-US" sz="1600" dirty="0"/>
              <a:t>Aldous Huxley, Ends and Means: An Inquiry into the Nature of Ideals and into the Methods Employed for Their Realization (New York: Harper &amp; Bros., 1937), 316.  </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46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Romans </a:t>
            </a:r>
            <a:r>
              <a:rPr lang="en-US" sz="4800" b="1" dirty="0" smtClean="0">
                <a:ln w="1905"/>
                <a:solidFill>
                  <a:srgbClr val="0070C0"/>
                </a:solidFill>
                <a:effectLst>
                  <a:innerShdw blurRad="69850" dist="43180" dir="5400000">
                    <a:srgbClr val="000000">
                      <a:alpha val="65000"/>
                    </a:srgbClr>
                  </a:innerShdw>
                </a:effectLst>
              </a:rPr>
              <a:t>1:18-20 </a:t>
            </a:r>
            <a:endParaRPr lang="en-US" sz="4800" b="1" dirty="0">
              <a:ln w="1905"/>
              <a:solidFill>
                <a:srgbClr val="0070C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228600" y="990600"/>
            <a:ext cx="8686800" cy="5135563"/>
          </a:xfrm>
        </p:spPr>
        <p:txBody>
          <a:bodyPr>
            <a:noAutofit/>
          </a:bodyPr>
          <a:lstStyle/>
          <a:p>
            <a:pPr marL="0" indent="0">
              <a:buNone/>
            </a:pPr>
            <a:r>
              <a:rPr lang="en-US" sz="4000" b="1" dirty="0" smtClean="0">
                <a:effectLst>
                  <a:outerShdw blurRad="38100" dist="38100" dir="2700000" algn="tl">
                    <a:srgbClr val="000000">
                      <a:alpha val="43137"/>
                    </a:srgbClr>
                  </a:outerShdw>
                </a:effectLst>
              </a:rPr>
              <a:t>18 </a:t>
            </a:r>
            <a:r>
              <a:rPr lang="en-US" sz="4000" b="1" dirty="0">
                <a:effectLst>
                  <a:outerShdw blurRad="38100" dist="38100" dir="2700000" algn="tl">
                    <a:srgbClr val="000000">
                      <a:alpha val="43137"/>
                    </a:srgbClr>
                  </a:outerShdw>
                </a:effectLst>
              </a:rPr>
              <a:t>For the wrath of God is revealed from heaven against all ungodliness and unrighteousness of men, who suppress the truth in unrighteousness, 19 because what may be known of God is manifest in them, for God has shown it to them. </a:t>
            </a:r>
          </a:p>
        </p:txBody>
      </p:sp>
    </p:spTree>
    <p:extLst>
      <p:ext uri="{BB962C8B-B14F-4D97-AF65-F5344CB8AC3E}">
        <p14:creationId xmlns:p14="http://schemas.microsoft.com/office/powerpoint/2010/main" val="16902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marL="0" lvl="0" indent="0">
              <a:buNone/>
            </a:pPr>
            <a:r>
              <a:rPr lang="en-US" sz="3400" b="1" dirty="0" smtClean="0">
                <a:effectLst>
                  <a:outerShdw blurRad="38100" dist="38100" dir="2700000" algn="tl">
                    <a:srgbClr val="000000">
                      <a:alpha val="43137"/>
                    </a:srgbClr>
                  </a:outerShdw>
                </a:effectLst>
              </a:rPr>
              <a:t>Often repeated atheist argument…</a:t>
            </a:r>
          </a:p>
          <a:p>
            <a:pPr marL="0" lvl="0" indent="0">
              <a:buNone/>
            </a:pPr>
            <a:endParaRPr lang="en-US" sz="3400" b="1" dirty="0">
              <a:effectLst>
                <a:outerShdw blurRad="38100" dist="38100" dir="2700000" algn="tl">
                  <a:srgbClr val="000000">
                    <a:alpha val="43137"/>
                  </a:srgbClr>
                </a:outerShdw>
              </a:effectLst>
            </a:endParaRPr>
          </a:p>
          <a:p>
            <a:pPr marL="0" indent="0">
              <a:buNone/>
            </a:pPr>
            <a:r>
              <a:rPr lang="en-US" sz="6000" b="1" dirty="0" smtClean="0"/>
              <a:t>“With </a:t>
            </a:r>
            <a:r>
              <a:rPr lang="en-US" sz="6000" b="1" dirty="0"/>
              <a:t>all the evil in the world, how can there be a God</a:t>
            </a:r>
            <a:r>
              <a:rPr lang="en-US" sz="6000" b="1" dirty="0" smtClean="0"/>
              <a:t>?”</a:t>
            </a:r>
            <a:endParaRPr lang="en-US" sz="6000" b="1" dirty="0"/>
          </a:p>
        </p:txBody>
      </p:sp>
    </p:spTree>
    <p:extLst>
      <p:ext uri="{BB962C8B-B14F-4D97-AF65-F5344CB8AC3E}">
        <p14:creationId xmlns:p14="http://schemas.microsoft.com/office/powerpoint/2010/main" val="30628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533400" y="304800"/>
            <a:ext cx="6096000" cy="1143000"/>
          </a:xfrm>
          <a:effectLst>
            <a:outerShdw dist="35921" dir="2700000" algn="ctr" rotWithShape="0">
              <a:srgbClr val="D4A56C"/>
            </a:outerShdw>
          </a:effectLst>
        </p:spPr>
        <p:txBody>
          <a:bodyPr/>
          <a:lstStyle/>
          <a:p>
            <a:pPr algn="l"/>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Forward logic…</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rPr>
              <a:t> </a:t>
            </a:r>
          </a:p>
        </p:txBody>
      </p:sp>
      <p:sp>
        <p:nvSpPr>
          <p:cNvPr id="13316" name="Rectangle 4"/>
          <p:cNvSpPr>
            <a:spLocks noGrp="1" noChangeArrowheads="1"/>
          </p:cNvSpPr>
          <p:nvPr>
            <p:ph type="body" idx="1"/>
          </p:nvPr>
        </p:nvSpPr>
        <p:spPr>
          <a:xfrm>
            <a:off x="685800" y="1447800"/>
            <a:ext cx="7772400" cy="4648200"/>
          </a:xfrm>
          <a:effectLst>
            <a:outerShdw dist="17961" dir="2700000" algn="ctr" rotWithShape="0">
              <a:srgbClr val="D4A56C"/>
            </a:outerShdw>
          </a:effectLst>
        </p:spPr>
        <p:txBody>
          <a:bodyPr>
            <a:normAutofit lnSpcReduction="10000"/>
          </a:bodyPr>
          <a:lstStyle/>
          <a:p>
            <a:pPr>
              <a:lnSpc>
                <a:spcPct val="90000"/>
              </a:lnSpc>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In order to say there is evil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		one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must also believe in good.</a:t>
            </a:r>
          </a:p>
          <a:p>
            <a:pPr>
              <a:lnSpc>
                <a:spcPct val="90000"/>
              </a:lnSpc>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In order to differentiate between good and evil there must be a supreme moral law. </a:t>
            </a:r>
          </a:p>
          <a:p>
            <a:pPr>
              <a:lnSpc>
                <a:spcPct val="90000"/>
              </a:lnSpc>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The existence of a moral law assumes the existence of a supreme moral lawgiver- God!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10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31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31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316">
                                            <p:txEl>
                                              <p:pRg st="1" end="1"/>
                                            </p:txEl>
                                          </p:spTgt>
                                        </p:tgtEl>
                                        <p:attrNameLst>
                                          <p:attrName>style.visibility</p:attrName>
                                        </p:attrNameLst>
                                      </p:cBhvr>
                                      <p:to>
                                        <p:strVal val="visible"/>
                                      </p:to>
                                    </p:set>
                                    <p:anim calcmode="lin" valueType="num">
                                      <p:cBhvr>
                                        <p:cTn id="15" dur="1000" fill="hold"/>
                                        <p:tgtEl>
                                          <p:spTgt spid="1331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31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31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31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316">
                                            <p:txEl>
                                              <p:pRg st="2" end="2"/>
                                            </p:txEl>
                                          </p:spTgt>
                                        </p:tgtEl>
                                        <p:attrNameLst>
                                          <p:attrName>style.visibility</p:attrName>
                                        </p:attrNameLst>
                                      </p:cBhvr>
                                      <p:to>
                                        <p:strVal val="visible"/>
                                      </p:to>
                                    </p:set>
                                    <p:anim calcmode="lin" valueType="num">
                                      <p:cBhvr>
                                        <p:cTn id="23" dur="10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331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331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31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533400" y="304800"/>
            <a:ext cx="6096000" cy="1143000"/>
          </a:xfrm>
          <a:effectLst>
            <a:outerShdw dist="35921" dir="2700000" algn="ctr" rotWithShape="0">
              <a:srgbClr val="D4A56C"/>
            </a:outerShdw>
          </a:effectLst>
        </p:spPr>
        <p:txBody>
          <a:bodyPr/>
          <a:lstStyle/>
          <a:p>
            <a:pPr algn="l"/>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Reverse Logic…</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rPr>
              <a:t> </a:t>
            </a:r>
          </a:p>
        </p:txBody>
      </p:sp>
      <p:sp>
        <p:nvSpPr>
          <p:cNvPr id="14340" name="Rectangle 4"/>
          <p:cNvSpPr>
            <a:spLocks noGrp="1" noChangeArrowheads="1"/>
          </p:cNvSpPr>
          <p:nvPr>
            <p:ph type="body" idx="1"/>
          </p:nvPr>
        </p:nvSpPr>
        <p:spPr>
          <a:xfrm>
            <a:off x="685800" y="1447800"/>
            <a:ext cx="7772400" cy="4648200"/>
          </a:xfrm>
          <a:effectLst>
            <a:outerShdw dist="17961" dir="2700000" algn="ctr" rotWithShape="0">
              <a:srgbClr val="D4A56C"/>
            </a:outerShdw>
          </a:effectLst>
        </p:spPr>
        <p:txBody>
          <a:bodyPr>
            <a:normAutofit lnSpcReduction="10000"/>
          </a:bodyPr>
          <a:lstStyle/>
          <a:p>
            <a:pPr>
              <a:lnSpc>
                <a:spcPct val="90000"/>
              </a:lnSpc>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If there is no God- there is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		no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supreme moral lawgiver.</a:t>
            </a:r>
          </a:p>
          <a:p>
            <a:pPr>
              <a:lnSpc>
                <a:spcPct val="90000"/>
              </a:lnSpc>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If there is no moral lawgiver there can be no supreme moral law and therefore no way to differentiate between good and evil. </a:t>
            </a:r>
          </a:p>
          <a:p>
            <a:pPr>
              <a:lnSpc>
                <a:spcPct val="90000"/>
              </a:lnSpc>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mes New Roman" pitchFamily="18" charset="0"/>
              </a:rPr>
              <a:t>If you cannot differentiate between good and evil you cannot say evil exists to negate the existence of God.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1000" fill="hold"/>
                                        <p:tgtEl>
                                          <p:spTgt spid="1434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4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4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340">
                                            <p:txEl>
                                              <p:pRg st="1" end="1"/>
                                            </p:txEl>
                                          </p:spTgt>
                                        </p:tgtEl>
                                        <p:attrNameLst>
                                          <p:attrName>style.visibility</p:attrName>
                                        </p:attrNameLst>
                                      </p:cBhvr>
                                      <p:to>
                                        <p:strVal val="visible"/>
                                      </p:to>
                                    </p:set>
                                    <p:anim calcmode="lin" valueType="num">
                                      <p:cBhvr>
                                        <p:cTn id="15" dur="1000" fill="hold"/>
                                        <p:tgtEl>
                                          <p:spTgt spid="1434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434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434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4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anim calcmode="lin" valueType="num">
                                      <p:cBhvr>
                                        <p:cTn id="23" dur="1000" fill="hold"/>
                                        <p:tgtEl>
                                          <p:spTgt spid="1434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434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434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4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marL="0" lvl="0" indent="0" algn="ctr">
              <a:buNone/>
            </a:pPr>
            <a:r>
              <a:rPr lang="en-US" sz="4800" b="1" dirty="0" smtClean="0">
                <a:effectLst>
                  <a:outerShdw blurRad="38100" dist="38100" dir="2700000" algn="tl">
                    <a:srgbClr val="000000">
                      <a:alpha val="43137"/>
                    </a:srgbClr>
                  </a:outerShdw>
                </a:effectLst>
              </a:rPr>
              <a:t>New </a:t>
            </a:r>
            <a:r>
              <a:rPr lang="en-US" sz="4800" b="1" dirty="0">
                <a:effectLst>
                  <a:outerShdw blurRad="38100" dist="38100" dir="2700000" algn="tl">
                    <a:srgbClr val="000000">
                      <a:alpha val="43137"/>
                    </a:srgbClr>
                  </a:outerShdw>
                </a:effectLst>
              </a:rPr>
              <a:t>Atheists are now going against the teachings of Nietzsche, Huxley and others and say “We don’t need God to be good” and profess an “objective moral law.”</a:t>
            </a:r>
            <a:endParaRPr lang="en-US" sz="8800" b="1" dirty="0"/>
          </a:p>
        </p:txBody>
      </p:sp>
    </p:spTree>
    <p:extLst>
      <p:ext uri="{BB962C8B-B14F-4D97-AF65-F5344CB8AC3E}">
        <p14:creationId xmlns:p14="http://schemas.microsoft.com/office/powerpoint/2010/main" val="156231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marL="0" lvl="0" indent="0" algn="ctr">
              <a:buNone/>
            </a:pPr>
            <a:r>
              <a:rPr lang="en-US" sz="4800" b="1" dirty="0">
                <a:effectLst>
                  <a:outerShdw blurRad="38100" dist="38100" dir="2700000" algn="tl">
                    <a:srgbClr val="000000">
                      <a:alpha val="43137"/>
                    </a:srgbClr>
                  </a:outerShdw>
                </a:effectLst>
              </a:rPr>
              <a:t>The reason for their change is that they were obliterated in debates by simple moral questions like is it acceptable to torture babies for fun or treat a person as sub-human because of the color of their skin?</a:t>
            </a:r>
            <a:endParaRPr lang="en-US" sz="8800" b="1" dirty="0"/>
          </a:p>
        </p:txBody>
      </p:sp>
    </p:spTree>
    <p:extLst>
      <p:ext uri="{BB962C8B-B14F-4D97-AF65-F5344CB8AC3E}">
        <p14:creationId xmlns:p14="http://schemas.microsoft.com/office/powerpoint/2010/main" val="28895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marL="0" lvl="0" indent="0">
              <a:buNone/>
            </a:pPr>
            <a:r>
              <a:rPr lang="en-US" sz="3600" b="1" dirty="0" smtClean="0">
                <a:effectLst>
                  <a:outerShdw blurRad="38100" dist="38100" dir="2700000" algn="tl">
                    <a:srgbClr val="000000">
                      <a:alpha val="43137"/>
                    </a:srgbClr>
                  </a:outerShdw>
                </a:effectLst>
              </a:rPr>
              <a:t>Craig </a:t>
            </a:r>
            <a:r>
              <a:rPr lang="en-US" sz="3600" b="1" dirty="0">
                <a:effectLst>
                  <a:outerShdw blurRad="38100" dist="38100" dir="2700000" algn="tl">
                    <a:srgbClr val="000000">
                      <a:alpha val="43137"/>
                    </a:srgbClr>
                  </a:outerShdw>
                </a:effectLst>
              </a:rPr>
              <a:t>Hazen  replies… “The primary technique the new atheists have adopted for dealing with the issue of the origin or grounding of the moral law is obfuscation. The new atheists are very fond of saying, “We don’t need God to be good.” Indeed, they often say that atheists, agnostics and skeptics often lead more wholesome lives than lifelong professing Christians. </a:t>
            </a:r>
            <a:endParaRPr lang="en-US" sz="6600" b="1" dirty="0"/>
          </a:p>
        </p:txBody>
      </p:sp>
    </p:spTree>
    <p:extLst>
      <p:ext uri="{BB962C8B-B14F-4D97-AF65-F5344CB8AC3E}">
        <p14:creationId xmlns:p14="http://schemas.microsoft.com/office/powerpoint/2010/main" val="16712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pPr marL="0" lvl="0" indent="0">
              <a:buNone/>
            </a:pPr>
            <a:r>
              <a:rPr lang="en-US" sz="3600" b="1" dirty="0" smtClean="0">
                <a:effectLst>
                  <a:outerShdw blurRad="38100" dist="38100" dir="2700000" algn="tl">
                    <a:srgbClr val="000000">
                      <a:alpha val="43137"/>
                    </a:srgbClr>
                  </a:outerShdw>
                </a:effectLst>
              </a:rPr>
              <a:t>Now</a:t>
            </a:r>
            <a:r>
              <a:rPr lang="en-US" sz="3600" b="1" dirty="0">
                <a:effectLst>
                  <a:outerShdw blurRad="38100" dist="38100" dir="2700000" algn="tl">
                    <a:srgbClr val="000000">
                      <a:alpha val="43137"/>
                    </a:srgbClr>
                  </a:outerShdw>
                </a:effectLst>
              </a:rPr>
              <a:t>, theists should not be fooled by this. Our response should be, “Of course you don’t need God to be good — we’ve never claimed that you do.” You see, it is not knowledge (epistemology) of the moral law that is a problem — after all, the Bible teaches that this law is written on every human heart. Rather, the daunting problem for the new atheist is the nature and source (ontology) of the moral law.” </a:t>
            </a:r>
            <a:endParaRPr lang="en-US" sz="6600" b="1" dirty="0"/>
          </a:p>
        </p:txBody>
      </p:sp>
    </p:spTree>
    <p:extLst>
      <p:ext uri="{BB962C8B-B14F-4D97-AF65-F5344CB8AC3E}">
        <p14:creationId xmlns:p14="http://schemas.microsoft.com/office/powerpoint/2010/main" val="3885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r>
              <a:rPr lang="en-US" sz="3600" b="1" dirty="0" smtClean="0">
                <a:effectLst>
                  <a:outerShdw blurRad="38100" dist="38100" dir="2700000" algn="tl">
                    <a:srgbClr val="000000">
                      <a:alpha val="43137"/>
                    </a:srgbClr>
                  </a:outerShdw>
                </a:effectLst>
              </a:rPr>
              <a:t>Where </a:t>
            </a:r>
            <a:r>
              <a:rPr lang="en-US" sz="3600" b="1" dirty="0">
                <a:effectLst>
                  <a:outerShdw blurRad="38100" dist="38100" dir="2700000" algn="tl">
                    <a:srgbClr val="000000">
                      <a:alpha val="43137"/>
                    </a:srgbClr>
                  </a:outerShdw>
                </a:effectLst>
              </a:rPr>
              <a:t>did the moral law come from if there is no moral law giver? </a:t>
            </a:r>
            <a:endParaRPr lang="en-US" sz="3600" b="1" dirty="0" smtClean="0">
              <a:effectLst>
                <a:outerShdw blurRad="38100" dist="38100" dir="2700000" algn="tl">
                  <a:srgbClr val="000000">
                    <a:alpha val="43137"/>
                  </a:srgbClr>
                </a:outerShdw>
              </a:effectLst>
            </a:endParaRPr>
          </a:p>
          <a:p>
            <a:r>
              <a:rPr lang="en-US" sz="3600" b="1" dirty="0" smtClean="0"/>
              <a:t>If </a:t>
            </a:r>
            <a:r>
              <a:rPr lang="en-US" sz="3600" b="1" dirty="0"/>
              <a:t>everything ultimately must be explained by the laws of physics and chemistry, help me understand what a moral value is (does it have mass, occupy space, hold a charge, have wavelength</a:t>
            </a:r>
            <a:r>
              <a:rPr lang="en-US" sz="3600" b="1" dirty="0" smtClean="0"/>
              <a:t>)?</a:t>
            </a:r>
            <a:endParaRPr lang="en-US" sz="3600" b="1" dirty="0"/>
          </a:p>
        </p:txBody>
      </p:sp>
    </p:spTree>
    <p:extLst>
      <p:ext uri="{BB962C8B-B14F-4D97-AF65-F5344CB8AC3E}">
        <p14:creationId xmlns:p14="http://schemas.microsoft.com/office/powerpoint/2010/main" val="15667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914400"/>
            <a:ext cx="8610600" cy="5135563"/>
          </a:xfrm>
        </p:spPr>
        <p:txBody>
          <a:bodyPr>
            <a:noAutofit/>
          </a:bodyPr>
          <a:lstStyle/>
          <a:p>
            <a:r>
              <a:rPr lang="en-US" sz="3600" b="1" dirty="0" smtClean="0"/>
              <a:t>How </a:t>
            </a:r>
            <a:r>
              <a:rPr lang="en-US" sz="3600" b="1" dirty="0"/>
              <a:t>did matter, energy, time and chance result in a set of objective moral values? Did the big bang really spew forth “love your enemy?” If so, you have to help me understand that. </a:t>
            </a:r>
          </a:p>
          <a:p>
            <a:r>
              <a:rPr lang="en-US" sz="3600" b="1" dirty="0" smtClean="0"/>
              <a:t>Watch </a:t>
            </a:r>
            <a:r>
              <a:rPr lang="en-US" sz="3600" b="1" dirty="0"/>
              <a:t>them obfuscate and quickly deflect the argument as they can’t answer it in a logically consistent or rational manner</a:t>
            </a:r>
            <a:r>
              <a:rPr lang="en-US" sz="3600" b="1" dirty="0" smtClean="0"/>
              <a:t>.</a:t>
            </a:r>
            <a:endParaRPr lang="en-US" sz="3600" b="1" dirty="0"/>
          </a:p>
        </p:txBody>
      </p:sp>
    </p:spTree>
    <p:extLst>
      <p:ext uri="{BB962C8B-B14F-4D97-AF65-F5344CB8AC3E}">
        <p14:creationId xmlns:p14="http://schemas.microsoft.com/office/powerpoint/2010/main" val="208372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Additional Reasons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1219200"/>
            <a:ext cx="8610600" cy="4830763"/>
          </a:xfrm>
        </p:spPr>
        <p:txBody>
          <a:bodyPr>
            <a:noAutofit/>
          </a:bodyPr>
          <a:lstStyle/>
          <a:p>
            <a:pPr marL="0" indent="0">
              <a:buNone/>
            </a:pPr>
            <a:r>
              <a:rPr lang="en-US" sz="4000" b="1" dirty="0" smtClean="0"/>
              <a:t>4</a:t>
            </a:r>
            <a:r>
              <a:rPr lang="en-US" sz="4000" b="1" dirty="0"/>
              <a:t>.  The logical inconsistencies prevalent in atheism are glaring; such as Hume’s statement which fails its own tests, and to declare you have all knowledge that there is no being of all knowledge.  Because I insist on logical consistency I cannot be an atheist. </a:t>
            </a:r>
          </a:p>
        </p:txBody>
      </p:sp>
    </p:spTree>
    <p:extLst>
      <p:ext uri="{BB962C8B-B14F-4D97-AF65-F5344CB8AC3E}">
        <p14:creationId xmlns:p14="http://schemas.microsoft.com/office/powerpoint/2010/main" val="23369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Romans </a:t>
            </a:r>
            <a:r>
              <a:rPr lang="en-US" sz="4800" b="1" dirty="0" smtClean="0">
                <a:ln w="1905"/>
                <a:solidFill>
                  <a:srgbClr val="0070C0"/>
                </a:solidFill>
                <a:effectLst>
                  <a:innerShdw blurRad="69850" dist="43180" dir="5400000">
                    <a:srgbClr val="000000">
                      <a:alpha val="65000"/>
                    </a:srgbClr>
                  </a:innerShdw>
                </a:effectLst>
              </a:rPr>
              <a:t>1:18-20 </a:t>
            </a:r>
            <a:endParaRPr lang="en-US" sz="4800" b="1" dirty="0">
              <a:ln w="1905"/>
              <a:solidFill>
                <a:srgbClr val="0070C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228600" y="990600"/>
            <a:ext cx="8686800" cy="5135563"/>
          </a:xfrm>
        </p:spPr>
        <p:txBody>
          <a:bodyPr>
            <a:noAutofit/>
          </a:bodyPr>
          <a:lstStyle/>
          <a:p>
            <a:pPr marL="0" indent="0">
              <a:buNone/>
            </a:pPr>
            <a:r>
              <a:rPr lang="en-US" sz="4000" b="1" dirty="0" smtClean="0">
                <a:effectLst>
                  <a:outerShdw blurRad="38100" dist="38100" dir="2700000" algn="tl">
                    <a:srgbClr val="000000">
                      <a:alpha val="43137"/>
                    </a:srgbClr>
                  </a:outerShdw>
                </a:effectLst>
              </a:rPr>
              <a:t>20 </a:t>
            </a:r>
            <a:r>
              <a:rPr lang="en-US" sz="4000" b="1" dirty="0">
                <a:effectLst>
                  <a:outerShdw blurRad="38100" dist="38100" dir="2700000" algn="tl">
                    <a:srgbClr val="000000">
                      <a:alpha val="43137"/>
                    </a:srgbClr>
                  </a:outerShdw>
                </a:effectLst>
              </a:rPr>
              <a:t>For since the creation of the world His invisible attributes are clearly seen, being understood by the things that are made, even His eternal power and Godhead, so that they are without excuse,” </a:t>
            </a:r>
          </a:p>
        </p:txBody>
      </p:sp>
    </p:spTree>
    <p:extLst>
      <p:ext uri="{BB962C8B-B14F-4D97-AF65-F5344CB8AC3E}">
        <p14:creationId xmlns:p14="http://schemas.microsoft.com/office/powerpoint/2010/main" val="2998256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Additional Reasons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1295400"/>
            <a:ext cx="8610600" cy="4754563"/>
          </a:xfrm>
        </p:spPr>
        <p:txBody>
          <a:bodyPr>
            <a:noAutofit/>
          </a:bodyPr>
          <a:lstStyle/>
          <a:p>
            <a:pPr marL="0" indent="0">
              <a:buNone/>
            </a:pPr>
            <a:r>
              <a:rPr lang="en-US" sz="3600" b="1" dirty="0" smtClean="0"/>
              <a:t>5</a:t>
            </a:r>
            <a:r>
              <a:rPr lang="en-US" sz="3600" b="1" dirty="0"/>
              <a:t>. </a:t>
            </a:r>
            <a:r>
              <a:rPr lang="en-US" sz="3600" b="1" dirty="0" smtClean="0"/>
              <a:t>Classic </a:t>
            </a:r>
            <a:r>
              <a:rPr lang="en-US" sz="3600" b="1" dirty="0"/>
              <a:t>atheists denied objective Moral Law because they knew it logically leads to a Moral Law Giver.  The new atheists after losing this point in debates now claim there is objective moral law but can’t answer where it comes from.  Because I believe in objective moral law and honest logical consistency I cannot be an atheist.</a:t>
            </a:r>
          </a:p>
        </p:txBody>
      </p:sp>
    </p:spTree>
    <p:extLst>
      <p:ext uri="{BB962C8B-B14F-4D97-AF65-F5344CB8AC3E}">
        <p14:creationId xmlns:p14="http://schemas.microsoft.com/office/powerpoint/2010/main" val="24237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Romans </a:t>
            </a:r>
            <a:r>
              <a:rPr lang="en-US" sz="4800" b="1" dirty="0" smtClean="0">
                <a:ln w="1905"/>
                <a:solidFill>
                  <a:srgbClr val="0070C0"/>
                </a:solidFill>
                <a:effectLst>
                  <a:innerShdw blurRad="69850" dist="43180" dir="5400000">
                    <a:srgbClr val="000000">
                      <a:alpha val="65000"/>
                    </a:srgbClr>
                  </a:innerShdw>
                </a:effectLst>
              </a:rPr>
              <a:t>1:18-20 </a:t>
            </a:r>
            <a:endParaRPr lang="en-US" sz="4800" b="1" dirty="0">
              <a:ln w="1905"/>
              <a:solidFill>
                <a:srgbClr val="0070C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228600" y="990600"/>
            <a:ext cx="8686800" cy="5135563"/>
          </a:xfrm>
        </p:spPr>
        <p:txBody>
          <a:bodyPr>
            <a:noAutofit/>
          </a:bodyPr>
          <a:lstStyle/>
          <a:p>
            <a:pPr marL="0" indent="0">
              <a:buNone/>
            </a:pPr>
            <a:r>
              <a:rPr lang="en-US" sz="4000" b="1" dirty="0" smtClean="0">
                <a:effectLst>
                  <a:outerShdw blurRad="38100" dist="38100" dir="2700000" algn="tl">
                    <a:srgbClr val="000000">
                      <a:alpha val="43137"/>
                    </a:srgbClr>
                  </a:outerShdw>
                </a:effectLst>
              </a:rPr>
              <a:t>18 </a:t>
            </a:r>
            <a:r>
              <a:rPr lang="en-US" sz="4000" b="1" dirty="0">
                <a:effectLst>
                  <a:outerShdw blurRad="38100" dist="38100" dir="2700000" algn="tl">
                    <a:srgbClr val="000000">
                      <a:alpha val="43137"/>
                    </a:srgbClr>
                  </a:outerShdw>
                </a:effectLst>
              </a:rPr>
              <a:t>For the wrath of God is revealed from heaven against all ungodliness and unrighteousness of men, who suppress the truth in unrighteousness, 19 because what may be known of God is manifest in them, for God has shown it to them. </a:t>
            </a:r>
          </a:p>
        </p:txBody>
      </p:sp>
    </p:spTree>
    <p:extLst>
      <p:ext uri="{BB962C8B-B14F-4D97-AF65-F5344CB8AC3E}">
        <p14:creationId xmlns:p14="http://schemas.microsoft.com/office/powerpoint/2010/main" val="2997439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Romans </a:t>
            </a:r>
            <a:r>
              <a:rPr lang="en-US" sz="4800" b="1" dirty="0" smtClean="0">
                <a:ln w="1905"/>
                <a:solidFill>
                  <a:srgbClr val="0070C0"/>
                </a:solidFill>
                <a:effectLst>
                  <a:innerShdw blurRad="69850" dist="43180" dir="5400000">
                    <a:srgbClr val="000000">
                      <a:alpha val="65000"/>
                    </a:srgbClr>
                  </a:innerShdw>
                </a:effectLst>
              </a:rPr>
              <a:t>1:18-20 </a:t>
            </a:r>
            <a:endParaRPr lang="en-US" sz="4800" b="1" dirty="0">
              <a:ln w="1905"/>
              <a:solidFill>
                <a:srgbClr val="0070C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228600" y="990600"/>
            <a:ext cx="8686800" cy="5135563"/>
          </a:xfrm>
        </p:spPr>
        <p:txBody>
          <a:bodyPr>
            <a:noAutofit/>
          </a:bodyPr>
          <a:lstStyle/>
          <a:p>
            <a:pPr marL="0" indent="0">
              <a:buNone/>
            </a:pPr>
            <a:r>
              <a:rPr lang="en-US" sz="4000" b="1" dirty="0" smtClean="0">
                <a:effectLst>
                  <a:outerShdw blurRad="38100" dist="38100" dir="2700000" algn="tl">
                    <a:srgbClr val="000000">
                      <a:alpha val="43137"/>
                    </a:srgbClr>
                  </a:outerShdw>
                </a:effectLst>
              </a:rPr>
              <a:t>20 </a:t>
            </a:r>
            <a:r>
              <a:rPr lang="en-US" sz="4000" b="1" dirty="0">
                <a:effectLst>
                  <a:outerShdw blurRad="38100" dist="38100" dir="2700000" algn="tl">
                    <a:srgbClr val="000000">
                      <a:alpha val="43137"/>
                    </a:srgbClr>
                  </a:outerShdw>
                </a:effectLst>
              </a:rPr>
              <a:t>For since the creation of the world His invisible attributes are clearly seen, being understood by the things that are made, even His eternal power and Godhead, so that they are without excuse,” </a:t>
            </a:r>
          </a:p>
        </p:txBody>
      </p:sp>
    </p:spTree>
    <p:extLst>
      <p:ext uri="{BB962C8B-B14F-4D97-AF65-F5344CB8AC3E}">
        <p14:creationId xmlns:p14="http://schemas.microsoft.com/office/powerpoint/2010/main" val="135521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I am not an atheist-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Romans 1:18-20</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idx="1"/>
          </p:nvPr>
        </p:nvSpPr>
        <p:spPr>
          <a:xfrm>
            <a:off x="304800" y="1219200"/>
            <a:ext cx="8610600" cy="4830763"/>
          </a:xfrm>
        </p:spPr>
        <p:txBody>
          <a:bodyPr>
            <a:noAutofit/>
          </a:bodyPr>
          <a:lstStyle/>
          <a:p>
            <a:r>
              <a:rPr lang="en-US" sz="3600" b="1" dirty="0"/>
              <a:t>1.	The wrath of God is not against the men themselves, but against their unrighteousness and suppression of truth.</a:t>
            </a:r>
          </a:p>
          <a:p>
            <a:r>
              <a:rPr lang="en-US" sz="3600" b="1" dirty="0"/>
              <a:t>2.	Their very claim to objective moral law is evidence of God… because what may be known of God is manifest in them, for God has shown it to them.  </a:t>
            </a:r>
          </a:p>
        </p:txBody>
      </p:sp>
    </p:spTree>
    <p:extLst>
      <p:ext uri="{BB962C8B-B14F-4D97-AF65-F5344CB8AC3E}">
        <p14:creationId xmlns:p14="http://schemas.microsoft.com/office/powerpoint/2010/main" val="14535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Romans </a:t>
            </a:r>
            <a:r>
              <a:rPr lang="en-US" sz="4800" b="1" dirty="0" smtClean="0">
                <a:ln w="1905"/>
                <a:solidFill>
                  <a:srgbClr val="0070C0"/>
                </a:solidFill>
                <a:effectLst>
                  <a:innerShdw blurRad="69850" dist="43180" dir="5400000">
                    <a:srgbClr val="000000">
                      <a:alpha val="65000"/>
                    </a:srgbClr>
                  </a:innerShdw>
                </a:effectLst>
              </a:rPr>
              <a:t>1:18-20 </a:t>
            </a:r>
            <a:endParaRPr lang="en-US" sz="4800" b="1" dirty="0">
              <a:ln w="1905"/>
              <a:solidFill>
                <a:srgbClr val="0070C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228600" y="990600"/>
            <a:ext cx="8686800" cy="5135563"/>
          </a:xfrm>
        </p:spPr>
        <p:txBody>
          <a:bodyPr>
            <a:noAutofit/>
          </a:bodyPr>
          <a:lstStyle/>
          <a:p>
            <a:pPr marL="0" indent="0">
              <a:buNone/>
            </a:pPr>
            <a:r>
              <a:rPr lang="en-US" sz="4000" b="1" dirty="0" smtClean="0">
                <a:effectLst>
                  <a:outerShdw blurRad="38100" dist="38100" dir="2700000" algn="tl">
                    <a:srgbClr val="000000">
                      <a:alpha val="43137"/>
                    </a:srgbClr>
                  </a:outerShdw>
                </a:effectLst>
              </a:rPr>
              <a:t>20 </a:t>
            </a:r>
            <a:r>
              <a:rPr lang="en-US" sz="4000" b="1" dirty="0">
                <a:effectLst>
                  <a:outerShdw blurRad="38100" dist="38100" dir="2700000" algn="tl">
                    <a:srgbClr val="000000">
                      <a:alpha val="43137"/>
                    </a:srgbClr>
                  </a:outerShdw>
                </a:effectLst>
              </a:rPr>
              <a:t>For since the creation of the world His invisible attributes are clearly seen, being understood by the things that are made, even His eternal power and Godhead, so that they are without excuse,” </a:t>
            </a:r>
          </a:p>
        </p:txBody>
      </p:sp>
    </p:spTree>
    <p:extLst>
      <p:ext uri="{BB962C8B-B14F-4D97-AF65-F5344CB8AC3E}">
        <p14:creationId xmlns:p14="http://schemas.microsoft.com/office/powerpoint/2010/main" val="3964324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5105400" cy="792162"/>
          </a:xfrm>
        </p:spPr>
        <p:txBody>
          <a:bodyPr>
            <a:noAutofit/>
          </a:bodyPr>
          <a:lstStyle/>
          <a:p>
            <a:r>
              <a:rPr lang="en-US" sz="4800" b="1" dirty="0">
                <a:ln w="1905"/>
                <a:solidFill>
                  <a:srgbClr val="0070C0"/>
                </a:solidFill>
                <a:effectLst>
                  <a:innerShdw blurRad="69850" dist="43180" dir="5400000">
                    <a:srgbClr val="000000">
                      <a:alpha val="65000"/>
                    </a:srgbClr>
                  </a:innerShdw>
                </a:effectLst>
              </a:rPr>
              <a:t>Romans </a:t>
            </a:r>
            <a:r>
              <a:rPr lang="en-US" sz="4800" b="1" dirty="0" smtClean="0">
                <a:ln w="1905"/>
                <a:solidFill>
                  <a:srgbClr val="0070C0"/>
                </a:solidFill>
                <a:effectLst>
                  <a:innerShdw blurRad="69850" dist="43180" dir="5400000">
                    <a:srgbClr val="000000">
                      <a:alpha val="65000"/>
                    </a:srgbClr>
                  </a:innerShdw>
                </a:effectLst>
              </a:rPr>
              <a:t>1:18-20 </a:t>
            </a:r>
            <a:endParaRPr lang="en-US" sz="4800" b="1" dirty="0">
              <a:ln w="1905"/>
              <a:solidFill>
                <a:srgbClr val="0070C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304800" y="762000"/>
            <a:ext cx="8686800" cy="5638800"/>
          </a:xfrm>
        </p:spPr>
        <p:txBody>
          <a:bodyPr>
            <a:noAutofit/>
          </a:bodyPr>
          <a:lstStyle/>
          <a:p>
            <a:pPr marL="0" indent="0">
              <a:buNone/>
            </a:pPr>
            <a:r>
              <a:rPr lang="en-US" sz="4000" b="1" dirty="0" smtClean="0">
                <a:effectLst>
                  <a:outerShdw blurRad="38100" dist="38100" dir="2700000" algn="tl">
                    <a:srgbClr val="000000">
                      <a:alpha val="43137"/>
                    </a:srgbClr>
                  </a:outerShdw>
                </a:effectLst>
              </a:rPr>
              <a:t>20 </a:t>
            </a:r>
            <a:r>
              <a:rPr lang="en-US" sz="4000" b="1" dirty="0">
                <a:effectLst>
                  <a:outerShdw blurRad="38100" dist="38100" dir="2700000" algn="tl">
                    <a:srgbClr val="000000">
                      <a:alpha val="43137"/>
                    </a:srgbClr>
                  </a:outerShdw>
                </a:effectLst>
              </a:rPr>
              <a:t>For since the creation of the world His invisible attributes are clearly seen, </a:t>
            </a:r>
            <a:endParaRPr lang="en-US" sz="4000" b="1" dirty="0" smtClean="0">
              <a:effectLst>
                <a:outerShdw blurRad="38100" dist="38100" dir="2700000" algn="tl">
                  <a:srgbClr val="000000">
                    <a:alpha val="43137"/>
                  </a:srgbClr>
                </a:outerShdw>
              </a:effectLst>
            </a:endParaRPr>
          </a:p>
          <a:p>
            <a:pPr marL="0" indent="0">
              <a:buNone/>
            </a:pPr>
            <a:endParaRPr lang="en-US" sz="4000" b="1" dirty="0">
              <a:effectLst>
                <a:outerShdw blurRad="38100" dist="38100" dir="2700000" algn="tl">
                  <a:srgbClr val="000000">
                    <a:alpha val="43137"/>
                  </a:srgbClr>
                </a:outerShdw>
              </a:effectLst>
            </a:endParaRPr>
          </a:p>
          <a:p>
            <a:pPr marL="0" indent="0">
              <a:buNone/>
            </a:pPr>
            <a:endParaRPr lang="en-US" sz="4000" b="1" dirty="0" smtClean="0">
              <a:effectLst>
                <a:outerShdw blurRad="38100" dist="38100" dir="2700000" algn="tl">
                  <a:srgbClr val="000000">
                    <a:alpha val="43137"/>
                  </a:srgbClr>
                </a:outerShdw>
              </a:effectLst>
            </a:endParaRPr>
          </a:p>
          <a:p>
            <a:pPr marL="0" indent="0">
              <a:buNone/>
            </a:pPr>
            <a:r>
              <a:rPr lang="en-US" sz="4000" b="1" dirty="0" smtClean="0">
                <a:effectLst>
                  <a:outerShdw blurRad="38100" dist="38100" dir="2700000" algn="tl">
                    <a:srgbClr val="000000">
                      <a:alpha val="43137"/>
                    </a:srgbClr>
                  </a:outerShdw>
                </a:effectLst>
              </a:rPr>
              <a:t>being </a:t>
            </a:r>
            <a:r>
              <a:rPr lang="en-US" sz="4000" b="1" dirty="0">
                <a:effectLst>
                  <a:outerShdw blurRad="38100" dist="38100" dir="2700000" algn="tl">
                    <a:srgbClr val="000000">
                      <a:alpha val="43137"/>
                    </a:srgbClr>
                  </a:outerShdw>
                </a:effectLst>
              </a:rPr>
              <a:t>understood by the things that are made, even His eternal power and Godhead, so that they are without excuse,” </a:t>
            </a:r>
          </a:p>
        </p:txBody>
      </p:sp>
      <p:sp>
        <p:nvSpPr>
          <p:cNvPr id="5" name="TextBox 4"/>
          <p:cNvSpPr txBox="1"/>
          <p:nvPr/>
        </p:nvSpPr>
        <p:spPr>
          <a:xfrm>
            <a:off x="1676400" y="2011740"/>
            <a:ext cx="6781800" cy="2308324"/>
          </a:xfrm>
          <a:prstGeom prst="rect">
            <a:avLst/>
          </a:prstGeom>
          <a:solidFill>
            <a:schemeClr val="bg1"/>
          </a:solidFill>
        </p:spPr>
        <p:txBody>
          <a:bodyPr wrap="square" rtlCol="0">
            <a:spAutoFit/>
          </a:bodyPr>
          <a:lstStyle/>
          <a:p>
            <a:r>
              <a:rPr lang="en-US" sz="3600" b="1" dirty="0" smtClean="0"/>
              <a:t>The Invisible is clearly seen </a:t>
            </a:r>
          </a:p>
          <a:p>
            <a:r>
              <a:rPr lang="en-US" sz="3600" b="1" dirty="0" smtClean="0"/>
              <a:t>when we look at it  without psychological distortions </a:t>
            </a:r>
          </a:p>
          <a:p>
            <a:r>
              <a:rPr lang="en-US" sz="3600" b="1" dirty="0" smtClean="0"/>
              <a:t>and deficiencies.   </a:t>
            </a:r>
            <a:endParaRPr lang="en-US" sz="3600" b="1" dirty="0"/>
          </a:p>
        </p:txBody>
      </p:sp>
    </p:spTree>
    <p:extLst>
      <p:ext uri="{BB962C8B-B14F-4D97-AF65-F5344CB8AC3E}">
        <p14:creationId xmlns:p14="http://schemas.microsoft.com/office/powerpoint/2010/main" val="41705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533400" y="381001"/>
            <a:ext cx="8153400" cy="6248400"/>
          </a:xfrm>
        </p:spPr>
        <p:txBody>
          <a:bodyPr>
            <a:normAutofit/>
          </a:bodyPr>
          <a:lstStyle/>
          <a:p>
            <a:pPr marL="0" marR="0">
              <a:spcBef>
                <a:spcPts val="0"/>
              </a:spcBef>
              <a:spcAft>
                <a:spcPts val="0"/>
              </a:spcAft>
            </a:pP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Part One: </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
            </a:r>
            <a:b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To </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believe or not to believe… </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
            </a:r>
            <a:b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that </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is the question.</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cs typeface="Times New Roman"/>
            </a:endParaRPr>
          </a:p>
        </p:txBody>
      </p:sp>
    </p:spTree>
    <p:extLst>
      <p:ext uri="{BB962C8B-B14F-4D97-AF65-F5344CB8AC3E}">
        <p14:creationId xmlns:p14="http://schemas.microsoft.com/office/powerpoint/2010/main" val="2089196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Autofit/>
          </a:bodyPr>
          <a:lstStyle/>
          <a:p>
            <a:r>
              <a:rPr lang="en-US" sz="3600" b="1" dirty="0"/>
              <a:t>PAUL C. VITZ, a professor of psychology at New York University, was an atheist until his late 30s. He earned his bachelor's degree at the University of Michigan and his Ph.D. at Stanford.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200400"/>
            <a:ext cx="2438400" cy="320971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1" y="3200400"/>
            <a:ext cx="2129790" cy="327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200400"/>
            <a:ext cx="3228975" cy="2418614"/>
          </a:xfrm>
          <a:prstGeom prst="rect">
            <a:avLst/>
          </a:prstGeom>
        </p:spPr>
      </p:pic>
      <p:sp>
        <p:nvSpPr>
          <p:cNvPr id="7" name="TextBox 6"/>
          <p:cNvSpPr txBox="1"/>
          <p:nvPr/>
        </p:nvSpPr>
        <p:spPr>
          <a:xfrm>
            <a:off x="5715000" y="5619014"/>
            <a:ext cx="3228975" cy="1077218"/>
          </a:xfrm>
          <a:prstGeom prst="rect">
            <a:avLst/>
          </a:prstGeom>
          <a:noFill/>
        </p:spPr>
        <p:txBody>
          <a:bodyPr wrap="square" rtlCol="0">
            <a:spAutoFit/>
          </a:bodyPr>
          <a:lstStyle/>
          <a:p>
            <a:r>
              <a:rPr lang="en-US" sz="3200" b="1" dirty="0" smtClean="0"/>
              <a:t>Search: </a:t>
            </a:r>
          </a:p>
          <a:p>
            <a:r>
              <a:rPr lang="en-US" sz="3200" b="1" dirty="0" err="1" smtClean="0"/>
              <a:t>youtube</a:t>
            </a:r>
            <a:r>
              <a:rPr lang="en-US" sz="3200" b="1" dirty="0" smtClean="0"/>
              <a:t> </a:t>
            </a:r>
            <a:r>
              <a:rPr lang="en-US" sz="3200" b="1" dirty="0" err="1"/>
              <a:t>paul</a:t>
            </a:r>
            <a:r>
              <a:rPr lang="en-US" sz="3200" b="1" dirty="0"/>
              <a:t> </a:t>
            </a:r>
            <a:r>
              <a:rPr lang="en-US" sz="3200" b="1" dirty="0" err="1"/>
              <a:t>vitz</a:t>
            </a:r>
            <a:endParaRPr lang="en-US" sz="3200" b="1" dirty="0"/>
          </a:p>
        </p:txBody>
      </p:sp>
    </p:spTree>
    <p:extLst>
      <p:ext uri="{BB962C8B-B14F-4D97-AF65-F5344CB8AC3E}">
        <p14:creationId xmlns:p14="http://schemas.microsoft.com/office/powerpoint/2010/main" val="306026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533400" y="381001"/>
            <a:ext cx="8153400" cy="6248400"/>
          </a:xfrm>
        </p:spPr>
        <p:txBody>
          <a:bodyPr>
            <a:normAutofit/>
          </a:bodyPr>
          <a:lstStyle/>
          <a:p>
            <a:pPr marL="0" marR="0">
              <a:spcBef>
                <a:spcPts val="0"/>
              </a:spcBef>
              <a:spcAft>
                <a:spcPts val="0"/>
              </a:spcAft>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Part </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Two:</a:t>
            </a:r>
            <a:b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Why I am not</a:t>
            </a:r>
            <a:b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an atheist</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cs typeface="Times New Roman"/>
            </a:endParaRPr>
          </a:p>
        </p:txBody>
      </p:sp>
    </p:spTree>
    <p:extLst>
      <p:ext uri="{BB962C8B-B14F-4D97-AF65-F5344CB8AC3E}">
        <p14:creationId xmlns:p14="http://schemas.microsoft.com/office/powerpoint/2010/main" val="3904672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533400" y="381001"/>
            <a:ext cx="8153400" cy="6248400"/>
          </a:xfrm>
        </p:spPr>
        <p:txBody>
          <a:bodyPr>
            <a:normAutofit/>
          </a:bodyPr>
          <a:lstStyle/>
          <a:p>
            <a:pPr marL="0" marR="0">
              <a:spcBef>
                <a:spcPts val="0"/>
              </a:spcBef>
              <a:spcAft>
                <a:spcPts val="0"/>
              </a:spcAft>
            </a:pP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Part </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Three:</a:t>
            </a:r>
            <a:b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Why I am not</a:t>
            </a:r>
            <a:b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b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cs typeface="Times New Roman"/>
              </a:rPr>
              <a:t>an atheist</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cs typeface="Times New Roman"/>
            </a:endParaRPr>
          </a:p>
        </p:txBody>
      </p:sp>
    </p:spTree>
    <p:extLst>
      <p:ext uri="{BB962C8B-B14F-4D97-AF65-F5344CB8AC3E}">
        <p14:creationId xmlns:p14="http://schemas.microsoft.com/office/powerpoint/2010/main" val="319475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David Hume</a:t>
            </a:r>
            <a:endParaRPr lang="en-US" b="1" dirty="0">
              <a:effectLst>
                <a:outerShdw blurRad="38100" dist="38100" dir="2700000" algn="tl">
                  <a:srgbClr val="000000">
                    <a:alpha val="43137"/>
                  </a:srgbClr>
                </a:outerShdw>
              </a:effectLst>
            </a:endParaRPr>
          </a:p>
        </p:txBody>
      </p:sp>
      <p:sp>
        <p:nvSpPr>
          <p:cNvPr id="4" name="Rectangle 4"/>
          <p:cNvSpPr>
            <a:spLocks noGrp="1" noChangeArrowheads="1"/>
          </p:cNvSpPr>
          <p:nvPr>
            <p:ph idx="1"/>
          </p:nvPr>
        </p:nvSpPr>
        <p:spPr>
          <a:xfrm>
            <a:off x="1828800" y="1371600"/>
            <a:ext cx="6858000" cy="4754563"/>
          </a:xfrm>
        </p:spPr>
        <p:txBody>
          <a:bodyPr>
            <a:noAutofit/>
          </a:bodyPr>
          <a:lstStyle/>
          <a:p>
            <a:pPr marL="0" lvl="0" indent="0">
              <a:buNone/>
            </a:pPr>
            <a:r>
              <a:rPr lang="en-US" sz="3600" b="1" dirty="0"/>
              <a:t>David Hume – “The most important philosopher ever to write in English, David Hume (1711-1776) — the last of the great triumvirate of “British empiricists”</a:t>
            </a:r>
          </a:p>
          <a:p>
            <a:r>
              <a:rPr lang="en-US" u="sng" dirty="0">
                <a:hlinkClick r:id="rId3"/>
              </a:rPr>
              <a:t>http://plato.stanford.edu/entries/hume/</a:t>
            </a:r>
            <a:r>
              <a:rPr lang="en-US" dirty="0"/>
              <a:t> </a:t>
            </a:r>
          </a:p>
        </p:txBody>
      </p:sp>
      <p:pic>
        <p:nvPicPr>
          <p:cNvPr id="5" name="Picture 5" descr="C:\My Documents\My Pictures\DaviD%20HumE 1.jpg"/>
          <p:cNvPicPr>
            <a:picLocks noChangeAspect="1" noChangeArrowheads="1"/>
          </p:cNvPicPr>
          <p:nvPr/>
        </p:nvPicPr>
        <p:blipFill>
          <a:blip r:embed="rId4"/>
          <a:srcRect/>
          <a:stretch>
            <a:fillRect/>
          </a:stretch>
        </p:blipFill>
        <p:spPr bwMode="auto">
          <a:xfrm>
            <a:off x="457200" y="304799"/>
            <a:ext cx="1371600" cy="1691459"/>
          </a:xfrm>
          <a:prstGeom prst="rect">
            <a:avLst/>
          </a:prstGeom>
          <a:noFill/>
        </p:spPr>
      </p:pic>
    </p:spTree>
    <p:extLst>
      <p:ext uri="{BB962C8B-B14F-4D97-AF65-F5344CB8AC3E}">
        <p14:creationId xmlns:p14="http://schemas.microsoft.com/office/powerpoint/2010/main" val="196418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David Hume</a:t>
            </a:r>
            <a:endParaRPr lang="en-US" sz="4800" b="1" dirty="0">
              <a:effectLst>
                <a:outerShdw blurRad="38100" dist="38100" dir="2700000" algn="tl">
                  <a:srgbClr val="000000">
                    <a:alpha val="43137"/>
                  </a:srgbClr>
                </a:outerShdw>
              </a:effectLst>
            </a:endParaRPr>
          </a:p>
        </p:txBody>
      </p:sp>
      <p:sp>
        <p:nvSpPr>
          <p:cNvPr id="4" name="Rectangle 4"/>
          <p:cNvSpPr>
            <a:spLocks noGrp="1" noChangeArrowheads="1"/>
          </p:cNvSpPr>
          <p:nvPr>
            <p:ph idx="1"/>
          </p:nvPr>
        </p:nvSpPr>
        <p:spPr>
          <a:xfrm>
            <a:off x="1828800" y="1371600"/>
            <a:ext cx="6858000" cy="4754563"/>
          </a:xfrm>
        </p:spPr>
        <p:txBody>
          <a:bodyPr>
            <a:noAutofit/>
          </a:bodyPr>
          <a:lstStyle/>
          <a:p>
            <a:pPr lvl="0"/>
            <a:r>
              <a:rPr lang="en-US" sz="4400" b="1" dirty="0"/>
              <a:t>Charles Darwin counted Hume as a central influence, as did “Darwin's bulldog,” Thomas Henry Huxley.”</a:t>
            </a:r>
          </a:p>
          <a:p>
            <a:r>
              <a:rPr lang="en-US" sz="2400" u="sng" dirty="0">
                <a:hlinkClick r:id="rId3"/>
              </a:rPr>
              <a:t>http://plato.stanford.edu/entries/hume/</a:t>
            </a:r>
            <a:r>
              <a:rPr lang="en-US" sz="2400" dirty="0"/>
              <a:t> </a:t>
            </a:r>
          </a:p>
        </p:txBody>
      </p:sp>
      <p:pic>
        <p:nvPicPr>
          <p:cNvPr id="5" name="Picture 5" descr="C:\My Documents\My Pictures\DaviD%20HumE 1.jpg"/>
          <p:cNvPicPr>
            <a:picLocks noChangeAspect="1" noChangeArrowheads="1"/>
          </p:cNvPicPr>
          <p:nvPr/>
        </p:nvPicPr>
        <p:blipFill>
          <a:blip r:embed="rId4"/>
          <a:srcRect/>
          <a:stretch>
            <a:fillRect/>
          </a:stretch>
        </p:blipFill>
        <p:spPr bwMode="auto">
          <a:xfrm>
            <a:off x="457200" y="304799"/>
            <a:ext cx="1371600" cy="1691459"/>
          </a:xfrm>
          <a:prstGeom prst="rect">
            <a:avLst/>
          </a:prstGeom>
          <a:noFill/>
        </p:spPr>
      </p:pic>
    </p:spTree>
    <p:extLst>
      <p:ext uri="{BB962C8B-B14F-4D97-AF65-F5344CB8AC3E}">
        <p14:creationId xmlns:p14="http://schemas.microsoft.com/office/powerpoint/2010/main" val="53556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1441</Words>
  <Application>Microsoft Office PowerPoint</Application>
  <PresentationFormat>On-screen Show (4:3)</PresentationFormat>
  <Paragraphs>95</Paragraphs>
  <Slides>35</Slides>
  <Notes>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35</vt:i4>
      </vt:variant>
    </vt:vector>
  </HeadingPairs>
  <TitlesOfParts>
    <vt:vector size="46" baseType="lpstr">
      <vt:lpstr>Arial</vt:lpstr>
      <vt:lpstr>Times New Roman</vt:lpstr>
      <vt:lpstr>BlackChancery</vt:lpstr>
      <vt:lpstr>Constantia</vt:lpstr>
      <vt:lpstr>Calibri</vt:lpstr>
      <vt:lpstr>Wingdings 2</vt:lpstr>
      <vt:lpstr>Office Theme</vt:lpstr>
      <vt:lpstr>Flow</vt:lpstr>
      <vt:lpstr>1_Office Theme</vt:lpstr>
      <vt:lpstr>2_Office Theme</vt:lpstr>
      <vt:lpstr>3_Office Theme</vt:lpstr>
      <vt:lpstr>Why I am not an atheist Part two Logical consistency and morality  Pastor Mark Schwarzbauer PhD Family Worship Center</vt:lpstr>
      <vt:lpstr>Romans 1:18-20 </vt:lpstr>
      <vt:lpstr>Romans 1:18-20 </vt:lpstr>
      <vt:lpstr>Part One:  To believe or not to believe…  that is the question.</vt:lpstr>
      <vt:lpstr>PAUL C. VITZ, a professor of psychology at New York University, was an atheist until his late 30s. He earned his bachelor's degree at the University of Michigan and his Ph.D. at Stanford.</vt:lpstr>
      <vt:lpstr>Part Two: Why I am not an atheist</vt:lpstr>
      <vt:lpstr>Part Three: Why I am not an atheist</vt:lpstr>
      <vt:lpstr>David Hume</vt:lpstr>
      <vt:lpstr>David Hume</vt:lpstr>
      <vt:lpstr>David Hume</vt:lpstr>
      <vt:lpstr>David Hume</vt:lpstr>
      <vt:lpstr>David Hume</vt:lpstr>
      <vt:lpstr>Why I am not an atheist</vt:lpstr>
      <vt:lpstr>Why I am not an atheist</vt:lpstr>
      <vt:lpstr>Learning to be the light or ~ The Voice Of Culture Pastor Mark Schwarzbauer PhD Family Worship Center</vt:lpstr>
      <vt:lpstr>Why I am not an atheist</vt:lpstr>
      <vt:lpstr>Why I am not an atheist</vt:lpstr>
      <vt:lpstr>PowerPoint Presentation</vt:lpstr>
      <vt:lpstr>Why I am not an atheist</vt:lpstr>
      <vt:lpstr>Why I am not an atheist</vt:lpstr>
      <vt:lpstr>Forward logic… </vt:lpstr>
      <vt:lpstr>Reverse Logic… </vt:lpstr>
      <vt:lpstr>Why I am not an atheist</vt:lpstr>
      <vt:lpstr>Why I am not an atheist</vt:lpstr>
      <vt:lpstr>Why I am not an atheist</vt:lpstr>
      <vt:lpstr>Why I am not an atheist</vt:lpstr>
      <vt:lpstr>Why I am not an atheist</vt:lpstr>
      <vt:lpstr>Why I am not an atheist</vt:lpstr>
      <vt:lpstr>Additional Reasons  Why I am not an atheist</vt:lpstr>
      <vt:lpstr>Additional Reasons  Why I am not an atheist</vt:lpstr>
      <vt:lpstr>Romans 1:18-20 </vt:lpstr>
      <vt:lpstr>Romans 1:18-20 </vt:lpstr>
      <vt:lpstr>Why I am not an atheist-  Romans 1:18-20</vt:lpstr>
      <vt:lpstr>Romans 1:18-20 </vt:lpstr>
      <vt:lpstr>Romans 1:18-20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49</cp:revision>
  <dcterms:created xsi:type="dcterms:W3CDTF">2012-10-06T13:47:35Z</dcterms:created>
  <dcterms:modified xsi:type="dcterms:W3CDTF">2013-06-29T18:36:28Z</dcterms:modified>
</cp:coreProperties>
</file>