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665" r:id="rId4"/>
    <p:sldMasterId id="2147483667" r:id="rId5"/>
    <p:sldMasterId id="2147483669" r:id="rId6"/>
    <p:sldMasterId id="2147483671" r:id="rId7"/>
    <p:sldMasterId id="2147483673" r:id="rId8"/>
    <p:sldMasterId id="2147483675" r:id="rId9"/>
    <p:sldMasterId id="2147483677" r:id="rId10"/>
  </p:sldMasterIdLst>
  <p:notesMasterIdLst>
    <p:notesMasterId r:id="rId45"/>
  </p:notesMasterIdLst>
  <p:sldIdLst>
    <p:sldId id="260" r:id="rId11"/>
    <p:sldId id="257" r:id="rId12"/>
    <p:sldId id="256" r:id="rId13"/>
    <p:sldId id="290" r:id="rId14"/>
    <p:sldId id="291" r:id="rId15"/>
    <p:sldId id="292" r:id="rId16"/>
    <p:sldId id="297" r:id="rId17"/>
    <p:sldId id="296" r:id="rId18"/>
    <p:sldId id="298" r:id="rId19"/>
    <p:sldId id="299" r:id="rId20"/>
    <p:sldId id="294" r:id="rId21"/>
    <p:sldId id="295" r:id="rId22"/>
    <p:sldId id="300" r:id="rId23"/>
    <p:sldId id="301" r:id="rId24"/>
    <p:sldId id="302" r:id="rId25"/>
    <p:sldId id="303" r:id="rId26"/>
    <p:sldId id="304" r:id="rId27"/>
    <p:sldId id="305" r:id="rId28"/>
    <p:sldId id="293" r:id="rId29"/>
    <p:sldId id="306" r:id="rId30"/>
    <p:sldId id="307" r:id="rId31"/>
    <p:sldId id="308" r:id="rId32"/>
    <p:sldId id="310" r:id="rId33"/>
    <p:sldId id="311" r:id="rId34"/>
    <p:sldId id="312" r:id="rId35"/>
    <p:sldId id="313" r:id="rId36"/>
    <p:sldId id="309" r:id="rId37"/>
    <p:sldId id="314" r:id="rId38"/>
    <p:sldId id="317" r:id="rId39"/>
    <p:sldId id="315" r:id="rId40"/>
    <p:sldId id="318" r:id="rId41"/>
    <p:sldId id="319" r:id="rId42"/>
    <p:sldId id="320" r:id="rId43"/>
    <p:sldId id="32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31" autoAdjust="0"/>
    <p:restoredTop sz="94660"/>
  </p:normalViewPr>
  <p:slideViewPr>
    <p:cSldViewPr>
      <p:cViewPr>
        <p:scale>
          <a:sx n="50" d="100"/>
          <a:sy n="50" d="100"/>
        </p:scale>
        <p:origin x="-72" y="-4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E0974-0B2A-44B4-9F7D-8E76D09C3A02}" type="datetimeFigureOut">
              <a:rPr lang="en-US" smtClean="0"/>
              <a:t>6/21/2013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EF601-582A-4AAB-975A-E660D05D2375}" type="slidenum">
              <a:rPr lang="en-US" smtClean="0"/>
              <a:t>‹#›</a:t>
            </a:fld>
            <a:endParaRPr lang="en-US"/>
          </a:p>
        </p:txBody>
      </p:sp>
    </p:spTree>
    <p:extLst>
      <p:ext uri="{BB962C8B-B14F-4D97-AF65-F5344CB8AC3E}">
        <p14:creationId xmlns:p14="http://schemas.microsoft.com/office/powerpoint/2010/main" val="50726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ADC71-24EE-4901-8582-0A3FE1B1AD25}"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ADC71-24EE-4901-8582-0A3FE1B1AD25}"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ADC71-24EE-4901-8582-0A3FE1B1AD25}"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ADC71-24EE-4901-8582-0A3FE1B1AD25}" type="slidenum">
              <a:rPr lang="en-US" smtClean="0">
                <a:solidFill>
                  <a:prstClr val="black"/>
                </a:solidFill>
              </a:rPr>
              <a:pPr/>
              <a:t>31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3D27F-E82E-4DC9-8D1E-356BA666D537}"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F4190-DD85-4E57-896E-DB1558272BE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6451B4-F97D-4C34-B18D-AC74282B6895}" type="datetimeFigureOut">
              <a:rPr lang="en-US" smtClean="0">
                <a:solidFill>
                  <a:prstClr val="black">
                    <a:tint val="75000"/>
                  </a:prstClr>
                </a:solidFill>
              </a:rPr>
              <a:pPr/>
              <a:t>6/21/2013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3E27F3-74B8-441B-BE05-3BBDCF87D33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87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875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875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87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C99A0FC-B2D1-4985-8DFF-E60C74552CE7}" type="datetimeFigureOut">
              <a:rPr lang="en-US" smtClean="0">
                <a:solidFill>
                  <a:srgbClr val="DBF5F9">
                    <a:shade val="90000"/>
                  </a:srgbClr>
                </a:solidFill>
              </a:rPr>
              <a:pPr/>
              <a:t>6/21/2013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3BA9AD1-B44F-4472-A47B-BF317A3FBD7F}"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C99A0FC-B2D1-4985-8DFF-E60C74552CE7}" type="datetimeFigureOut">
              <a:rPr lang="en-US" smtClean="0">
                <a:solidFill>
                  <a:srgbClr val="DBF5F9">
                    <a:shade val="90000"/>
                  </a:srgbClr>
                </a:solidFill>
              </a:rPr>
              <a:pPr/>
              <a:t>6/21/2013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3BA9AD1-B44F-4472-A47B-BF317A3FBD7F}"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6/21/2013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6/21/2013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6/21/2013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6/21/2013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99A0FC-B2D1-4985-8DFF-E60C74552CE7}" type="datetimeFigureOut">
              <a:rPr lang="en-US" smtClean="0">
                <a:solidFill>
                  <a:srgbClr val="04617B">
                    <a:shade val="90000"/>
                  </a:srgbClr>
                </a:solidFill>
              </a:rPr>
              <a:pPr/>
              <a:t>6/21/2013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BA9AD1-B44F-4472-A47B-BF317A3FBD7F}"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78"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451B4-F97D-4C34-B18D-AC74282B6895}" type="datetimeFigureOut">
              <a:rPr lang="en-US" smtClean="0">
                <a:solidFill>
                  <a:prstClr val="black">
                    <a:tint val="75000"/>
                  </a:prstClr>
                </a:solidFill>
              </a:rPr>
              <a:pPr/>
              <a:t>6/21/2013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E27F3-74B8-441B-BE05-3BBDCF87D33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6/21/2013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99A0FC-B2D1-4985-8DFF-E60C74552CE7}" type="datetimeFigureOut">
              <a:rPr lang="en-US" smtClean="0">
                <a:solidFill>
                  <a:srgbClr val="04617B">
                    <a:shade val="90000"/>
                  </a:srgbClr>
                </a:solidFill>
              </a:rPr>
              <a:pPr/>
              <a:t>6/21/2013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BA9AD1-B44F-4472-A47B-BF317A3FBD7F}"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76"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1"/>
            <a:ext cx="7772400" cy="6248400"/>
          </a:xfrm>
        </p:spPr>
        <p:txBody>
          <a:bodyPr>
            <a:normAutofit/>
          </a:bodyPr>
          <a:lstStyle/>
          <a:p>
            <a:pPr>
              <a:spcBef>
                <a:spcPts val="0"/>
              </a:spcBef>
            </a:pPr>
            <a:r>
              <a:rPr lang="en-US" sz="80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Times New Roman"/>
                <a:ea typeface="Calibri"/>
                <a:cs typeface="Times New Roman"/>
              </a:rPr>
              <a:t>Why I am not an atheist</a:t>
            </a:r>
            <a:r>
              <a:rPr lang="en-US" sz="4800" dirty="0">
                <a:latin typeface="Times New Roman"/>
                <a:ea typeface="Calibri"/>
                <a:cs typeface="Times New Roman"/>
              </a:rPr>
              <a:t/>
            </a:r>
            <a:br>
              <a:rPr lang="en-US" sz="4800" dirty="0">
                <a:latin typeface="Times New Roman"/>
                <a:ea typeface="Calibri"/>
                <a:cs typeface="Times New Roman"/>
              </a:rPr>
            </a:br>
            <a:r>
              <a:rPr lang="en-US"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Times New Roman"/>
                <a:ea typeface="Calibri"/>
              </a:rPr>
              <a:t>Part One </a:t>
            </a:r>
            <a: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Pastor Mark Schwarzbauer PhD</a:t>
            </a:r>
            <a:b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Family Worship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Center</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29241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believe or not to believe</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228600" y="1036637"/>
            <a:ext cx="8610600" cy="5135563"/>
          </a:xfrm>
        </p:spPr>
        <p:txBody>
          <a:bodyPr>
            <a:noAutofit/>
          </a:bodyPr>
          <a:lstStyle/>
          <a:p>
            <a:pPr marL="0" lvl="0" indent="0" algn="ctr">
              <a:buNone/>
            </a:pPr>
            <a:r>
              <a:rPr lang="en-US" sz="6000" b="1" dirty="0" smtClean="0">
                <a:effectLst>
                  <a:outerShdw blurRad="38100" dist="38100" dir="2700000" algn="tl">
                    <a:srgbClr val="000000">
                      <a:alpha val="43137"/>
                    </a:srgbClr>
                  </a:outerShdw>
                </a:effectLst>
              </a:rPr>
              <a:t>Professor </a:t>
            </a:r>
            <a:r>
              <a:rPr lang="en-US" sz="6000" b="1" dirty="0" err="1">
                <a:effectLst>
                  <a:outerShdw blurRad="38100" dist="38100" dir="2700000" algn="tl">
                    <a:srgbClr val="000000">
                      <a:alpha val="43137"/>
                    </a:srgbClr>
                  </a:outerShdw>
                </a:effectLst>
              </a:rPr>
              <a:t>Vitz</a:t>
            </a:r>
            <a:r>
              <a:rPr lang="en-US" sz="6000" b="1" dirty="0">
                <a:effectLst>
                  <a:outerShdw blurRad="38100" dist="38100" dir="2700000" algn="tl">
                    <a:srgbClr val="000000">
                      <a:alpha val="43137"/>
                    </a:srgbClr>
                  </a:outerShdw>
                </a:effectLst>
              </a:rPr>
              <a:t> goes on to examine deeper psychological needs that predispose atheists.</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6161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382000" cy="5668962"/>
          </a:xfrm>
        </p:spPr>
        <p:txBody>
          <a:bodyPr>
            <a:noAutofit/>
          </a:bodyPr>
          <a:lstStyle/>
          <a:p>
            <a:r>
              <a:rPr lang="en-US" sz="3200" b="1" cap="none" dirty="0" smtClean="0">
                <a:latin typeface="Times New Roman" pitchFamily="18" charset="0"/>
                <a:cs typeface="Times New Roman" pitchFamily="18" charset="0"/>
              </a:rPr>
              <a:t>“The single most important social influence on the spiritual live of teens is their parents.  Fathers in particular have a vital role to play in the spiritual development of their children.  In his fascinating books “Faith of the Fatherless” social scientist Paul </a:t>
            </a:r>
            <a:r>
              <a:rPr lang="en-US" sz="3200" b="1" cap="none" dirty="0" err="1" smtClean="0">
                <a:latin typeface="Times New Roman" pitchFamily="18" charset="0"/>
                <a:cs typeface="Times New Roman" pitchFamily="18" charset="0"/>
              </a:rPr>
              <a:t>Vitz</a:t>
            </a:r>
            <a:r>
              <a:rPr lang="en-US" sz="3200" b="1" cap="none" dirty="0" smtClean="0">
                <a:latin typeface="Times New Roman" pitchFamily="18" charset="0"/>
                <a:cs typeface="Times New Roman" pitchFamily="18" charset="0"/>
              </a:rPr>
              <a:t> writes that in his study of the world’s most influential atheists (including Friedrich Nietzsche, David Hume, Bertrand Russell, John Paul Sartre, Albert Camus and H. G. Wells), all had one thing in common: defective relationships with their fathers.”</a:t>
            </a: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382000" cy="5668962"/>
          </a:xfrm>
        </p:spPr>
        <p:txBody>
          <a:bodyPr>
            <a:noAutofit/>
          </a:bodyPr>
          <a:lstStyle/>
          <a:p>
            <a:pPr lvl="0"/>
            <a:r>
              <a:rPr lang="en-US" sz="3200" b="1" cap="none" dirty="0" smtClean="0">
                <a:latin typeface="Times New Roman" pitchFamily="18" charset="0"/>
                <a:cs typeface="Times New Roman" pitchFamily="18" charset="0"/>
              </a:rPr>
              <a:t>“Moreover, when </a:t>
            </a:r>
            <a:r>
              <a:rPr lang="en-US" sz="3200" b="1" cap="none" dirty="0" err="1" smtClean="0">
                <a:latin typeface="Times New Roman" pitchFamily="18" charset="0"/>
                <a:cs typeface="Times New Roman" pitchFamily="18" charset="0"/>
              </a:rPr>
              <a:t>Vitz</a:t>
            </a:r>
            <a:r>
              <a:rPr lang="en-US" sz="3200" b="1" cap="none" dirty="0" smtClean="0">
                <a:latin typeface="Times New Roman" pitchFamily="18" charset="0"/>
                <a:cs typeface="Times New Roman" pitchFamily="18" charset="0"/>
              </a:rPr>
              <a:t> studied the lives of influential theists (such as </a:t>
            </a:r>
            <a:r>
              <a:rPr lang="en-US" sz="3200" b="1" cap="none" dirty="0" err="1" smtClean="0">
                <a:latin typeface="Times New Roman" pitchFamily="18" charset="0"/>
                <a:cs typeface="Times New Roman" pitchFamily="18" charset="0"/>
              </a:rPr>
              <a:t>Blaise</a:t>
            </a:r>
            <a:r>
              <a:rPr lang="en-US" sz="3200" b="1" cap="none" dirty="0" smtClean="0">
                <a:latin typeface="Times New Roman" pitchFamily="18" charset="0"/>
                <a:cs typeface="Times New Roman" pitchFamily="18" charset="0"/>
              </a:rPr>
              <a:t> Pascal, Edmund Burke, Moses Mendelssohn, </a:t>
            </a:r>
            <a:r>
              <a:rPr lang="en-US" sz="3200" b="1" cap="none" dirty="0" err="1" smtClean="0">
                <a:latin typeface="Times New Roman" pitchFamily="18" charset="0"/>
                <a:cs typeface="Times New Roman" pitchFamily="18" charset="0"/>
              </a:rPr>
              <a:t>Soren</a:t>
            </a:r>
            <a:r>
              <a:rPr lang="en-US" sz="3200" b="1" cap="none" dirty="0" smtClean="0">
                <a:latin typeface="Times New Roman" pitchFamily="18" charset="0"/>
                <a:cs typeface="Times New Roman" pitchFamily="18" charset="0"/>
              </a:rPr>
              <a:t> Kierkegaard, G.K. Chesterton, and Dietrich </a:t>
            </a:r>
            <a:r>
              <a:rPr lang="en-US" sz="3200" b="1" cap="none" dirty="0" err="1" smtClean="0">
                <a:latin typeface="Times New Roman" pitchFamily="18" charset="0"/>
                <a:cs typeface="Times New Roman" pitchFamily="18" charset="0"/>
              </a:rPr>
              <a:t>Bonhoeffer</a:t>
            </a:r>
            <a:r>
              <a:rPr lang="en-US" sz="3200" b="1" cap="none" dirty="0" smtClean="0">
                <a:latin typeface="Times New Roman" pitchFamily="18" charset="0"/>
                <a:cs typeface="Times New Roman" pitchFamily="18" charset="0"/>
              </a:rPr>
              <a:t>) during those same historical time periods, he found they enjoyed a strong, loving relationship with a father figure.”</a:t>
            </a:r>
            <a:r>
              <a:rPr lang="en-US" sz="3200" cap="none" dirty="0" smtClean="0"/>
              <a:t/>
            </a:r>
            <a:br>
              <a:rPr lang="en-US" sz="3200" cap="none" dirty="0" smtClean="0"/>
            </a:br>
            <a:r>
              <a:rPr lang="en-US" sz="3200" cap="none" dirty="0" smtClean="0"/>
              <a:t/>
            </a:r>
            <a:br>
              <a:rPr lang="en-US" sz="3200" cap="none" dirty="0" smtClean="0"/>
            </a:br>
            <a:r>
              <a:rPr lang="en-US" sz="3200" cap="none" dirty="0" smtClean="0"/>
              <a:t>Beyond Opinion by Ravi Zacharias, c2007 Thomas Nelson Publishers.</a:t>
            </a: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1"/>
            <a:ext cx="7696200" cy="6248399"/>
          </a:xfrm>
        </p:spPr>
        <p:txBody>
          <a:bodyPr>
            <a:normAutofit/>
          </a:bodyPr>
          <a:lstStyle/>
          <a:p>
            <a:pPr marL="0" marR="0" algn="l">
              <a:spcBef>
                <a:spcPts val="0"/>
              </a:spcBef>
              <a:spcAft>
                <a:spcPts val="0"/>
              </a:spcAft>
            </a:pPr>
            <a:r>
              <a:rPr lang="en-US" sz="8800" b="1" dirty="0">
                <a:solidFill>
                  <a:srgbClr val="0070C0"/>
                </a:solidFill>
                <a:effectLst>
                  <a:outerShdw blurRad="69850" dist="43180" dir="5400000" sx="0" sy="0">
                    <a:srgbClr val="000000">
                      <a:alpha val="65000"/>
                    </a:srgbClr>
                  </a:outerShdw>
                </a:effectLst>
                <a:latin typeface="Times New Roman"/>
                <a:ea typeface="Calibri"/>
                <a:cs typeface="Times New Roman"/>
              </a:rPr>
              <a:t>Father </a:t>
            </a:r>
            <a:r>
              <a:rPr lang="en-US" sz="8800" b="1" dirty="0" smtClean="0">
                <a:solidFill>
                  <a:srgbClr val="0070C0"/>
                </a:solidFill>
                <a:effectLst>
                  <a:outerShdw blurRad="69850" dist="43180" dir="5400000" sx="0" sy="0">
                    <a:srgbClr val="000000">
                      <a:alpha val="65000"/>
                    </a:srgbClr>
                  </a:outerShdw>
                </a:effectLst>
                <a:latin typeface="Times New Roman"/>
                <a:ea typeface="Calibri"/>
                <a:cs typeface="Times New Roman"/>
              </a:rPr>
              <a:t/>
            </a:r>
            <a:br>
              <a:rPr lang="en-US" sz="8800" b="1" dirty="0" smtClean="0">
                <a:solidFill>
                  <a:srgbClr val="0070C0"/>
                </a:solidFill>
                <a:effectLst>
                  <a:outerShdw blurRad="69850" dist="43180" dir="5400000" sx="0" sy="0">
                    <a:srgbClr val="000000">
                      <a:alpha val="65000"/>
                    </a:srgbClr>
                  </a:outerShdw>
                </a:effectLst>
                <a:latin typeface="Times New Roman"/>
                <a:ea typeface="Calibri"/>
                <a:cs typeface="Times New Roman"/>
              </a:rPr>
            </a:br>
            <a:r>
              <a:rPr lang="en-US" sz="8800" b="1" dirty="0" smtClean="0">
                <a:solidFill>
                  <a:srgbClr val="0070C0"/>
                </a:solidFill>
                <a:effectLst>
                  <a:outerShdw blurRad="69850" dist="43180" dir="5400000" sx="0" sy="0">
                    <a:srgbClr val="000000">
                      <a:alpha val="65000"/>
                    </a:srgbClr>
                  </a:outerShdw>
                </a:effectLst>
                <a:latin typeface="Times New Roman"/>
                <a:ea typeface="Calibri"/>
                <a:cs typeface="Times New Roman"/>
              </a:rPr>
              <a:t>to </a:t>
            </a:r>
            <a:r>
              <a:rPr lang="en-US" sz="8800" b="1" dirty="0">
                <a:solidFill>
                  <a:srgbClr val="0070C0"/>
                </a:solidFill>
                <a:effectLst>
                  <a:outerShdw blurRad="69850" dist="43180" dir="5400000" sx="0" sy="0">
                    <a:srgbClr val="000000">
                      <a:alpha val="65000"/>
                    </a:srgbClr>
                  </a:outerShdw>
                </a:effectLst>
                <a:latin typeface="Times New Roman"/>
                <a:ea typeface="Calibri"/>
                <a:cs typeface="Times New Roman"/>
              </a:rPr>
              <a:t>the </a:t>
            </a:r>
            <a:r>
              <a:rPr lang="en-US" sz="8800" b="1" dirty="0" smtClean="0">
                <a:solidFill>
                  <a:srgbClr val="0070C0"/>
                </a:solidFill>
                <a:effectLst>
                  <a:outerShdw blurRad="69850" dist="43180" dir="5400000" sx="0" sy="0">
                    <a:srgbClr val="000000">
                      <a:alpha val="65000"/>
                    </a:srgbClr>
                  </a:outerShdw>
                </a:effectLst>
                <a:latin typeface="Times New Roman"/>
                <a:ea typeface="Calibri"/>
                <a:cs typeface="Times New Roman"/>
              </a:rPr>
              <a:t/>
            </a:r>
            <a:br>
              <a:rPr lang="en-US" sz="8800" b="1" dirty="0" smtClean="0">
                <a:solidFill>
                  <a:srgbClr val="0070C0"/>
                </a:solidFill>
                <a:effectLst>
                  <a:outerShdw blurRad="69850" dist="43180" dir="5400000" sx="0" sy="0">
                    <a:srgbClr val="000000">
                      <a:alpha val="65000"/>
                    </a:srgbClr>
                  </a:outerShdw>
                </a:effectLst>
                <a:latin typeface="Times New Roman"/>
                <a:ea typeface="Calibri"/>
                <a:cs typeface="Times New Roman"/>
              </a:rPr>
            </a:br>
            <a:r>
              <a:rPr lang="en-US" sz="8800" b="1" dirty="0" smtClean="0">
                <a:solidFill>
                  <a:srgbClr val="0070C0"/>
                </a:solidFill>
                <a:effectLst>
                  <a:outerShdw blurRad="69850" dist="43180" dir="5400000" sx="0" sy="0">
                    <a:srgbClr val="000000">
                      <a:alpha val="65000"/>
                    </a:srgbClr>
                  </a:outerShdw>
                </a:effectLst>
                <a:latin typeface="Times New Roman"/>
                <a:ea typeface="Calibri"/>
                <a:cs typeface="Times New Roman"/>
              </a:rPr>
              <a:t>Fatherless </a:t>
            </a:r>
            <a:r>
              <a:rPr lang="en-US" sz="4000" dirty="0">
                <a:latin typeface="Times New Roman"/>
                <a:ea typeface="Calibri"/>
                <a:cs typeface="Times New Roman"/>
              </a:rPr>
              <a:t/>
            </a:r>
            <a:br>
              <a:rPr lang="en-US" sz="4000" dirty="0">
                <a:latin typeface="Times New Roman"/>
                <a:ea typeface="Calibri"/>
                <a:cs typeface="Times New Roman"/>
              </a:rPr>
            </a:b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Pastor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Mark Schwarzbauer PhD</a:t>
            </a:r>
            <a:b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Family Worship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Center</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4273867" y="685800"/>
            <a:ext cx="4031933" cy="2971800"/>
          </a:xfrm>
          <a:prstGeom prst="rect">
            <a:avLst/>
          </a:prstGeom>
        </p:spPr>
      </p:pic>
    </p:spTree>
    <p:extLst>
      <p:ext uri="{BB962C8B-B14F-4D97-AF65-F5344CB8AC3E}">
        <p14:creationId xmlns:p14="http://schemas.microsoft.com/office/powerpoint/2010/main" val="3429241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believe or not to believe</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228600" y="762001"/>
            <a:ext cx="8610600" cy="5410200"/>
          </a:xfrm>
        </p:spPr>
        <p:txBody>
          <a:bodyPr>
            <a:noAutofit/>
          </a:bodyPr>
          <a:lstStyle/>
          <a:p>
            <a:pPr marL="0" lvl="0" indent="0" algn="ctr">
              <a:buNone/>
            </a:pPr>
            <a:r>
              <a:rPr lang="en-US" sz="3600" b="1" dirty="0" smtClean="0">
                <a:effectLst>
                  <a:outerShdw blurRad="38100" dist="38100" dir="2700000" algn="tl">
                    <a:srgbClr val="000000">
                      <a:alpha val="43137"/>
                    </a:srgbClr>
                  </a:outerShdw>
                </a:effectLst>
              </a:rPr>
              <a:t>The </a:t>
            </a:r>
            <a:r>
              <a:rPr lang="en-US" sz="3600" b="1" dirty="0">
                <a:effectLst>
                  <a:outerShdw blurRad="38100" dist="38100" dir="2700000" algn="tl">
                    <a:srgbClr val="000000">
                      <a:alpha val="43137"/>
                    </a:srgbClr>
                  </a:outerShdw>
                </a:effectLst>
              </a:rPr>
              <a:t>sarcastic vitriol of the new atheist’s leaders like </a:t>
            </a:r>
            <a:r>
              <a:rPr lang="en-US" sz="3600" b="1" dirty="0" smtClean="0">
                <a:effectLst>
                  <a:outerShdw blurRad="38100" dist="38100" dir="2700000" algn="tl">
                    <a:srgbClr val="000000">
                      <a:alpha val="43137"/>
                    </a:srgbClr>
                  </a:outerShdw>
                </a:effectLst>
              </a:rPr>
              <a:t>Dawkins, </a:t>
            </a:r>
            <a:r>
              <a:rPr lang="en-US" sz="3600" b="1" dirty="0">
                <a:effectLst>
                  <a:outerShdw blurRad="38100" dist="38100" dir="2700000" algn="tl">
                    <a:srgbClr val="000000">
                      <a:alpha val="43137"/>
                    </a:srgbClr>
                  </a:outerShdw>
                </a:effectLst>
              </a:rPr>
              <a:t>Hitchens and </a:t>
            </a:r>
            <a:r>
              <a:rPr lang="en-US" sz="3600" b="1" dirty="0" smtClean="0">
                <a:effectLst>
                  <a:outerShdw blurRad="38100" dist="38100" dir="2700000" algn="tl">
                    <a:srgbClr val="000000">
                      <a:alpha val="43137"/>
                    </a:srgbClr>
                  </a:outerShdw>
                </a:effectLst>
              </a:rPr>
              <a:t>Harris</a:t>
            </a:r>
            <a:r>
              <a:rPr lang="en-US" sz="3600" b="1" dirty="0">
                <a:effectLst>
                  <a:outerShdw blurRad="38100" dist="38100" dir="2700000" algn="tl">
                    <a:srgbClr val="000000">
                      <a:alpha val="43137"/>
                    </a:srgbClr>
                  </a:outerShdw>
                </a:effectLst>
              </a:rPr>
              <a:t>, forces me to question why are they acting like Junior High School bullies?  I’m a behavioral scientist and their mean spirited attacks tell me much more than their supposedly arguments.  When someone has to use their level of vitriol and intimidation it suggests inherent weakness in their arguments.   – </a:t>
            </a:r>
            <a:r>
              <a:rPr lang="en-US" sz="2400" b="1" dirty="0" err="1">
                <a:effectLst>
                  <a:outerShdw blurRad="38100" dist="38100" dir="2700000" algn="tl">
                    <a:srgbClr val="000000">
                      <a:alpha val="43137"/>
                    </a:srgbClr>
                  </a:outerShdw>
                </a:effectLst>
              </a:rPr>
              <a:t>Dr</a:t>
            </a:r>
            <a:r>
              <a:rPr lang="en-US" sz="2400" b="1" dirty="0">
                <a:effectLst>
                  <a:outerShdw blurRad="38100" dist="38100" dir="2700000" algn="tl">
                    <a:srgbClr val="000000">
                      <a:alpha val="43137"/>
                    </a:srgbClr>
                  </a:outerShdw>
                </a:effectLst>
              </a:rPr>
              <a:t> Mark Schwarzbauer.</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9599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believe or not to believe</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228600" y="762001"/>
            <a:ext cx="8610600" cy="5410200"/>
          </a:xfrm>
        </p:spPr>
        <p:txBody>
          <a:bodyPr>
            <a:noAutofit/>
          </a:bodyPr>
          <a:lstStyle/>
          <a:p>
            <a:pPr marL="0" lvl="0" indent="0" algn="ctr">
              <a:buNone/>
            </a:pPr>
            <a:r>
              <a:rPr lang="en-US" sz="8000" b="1" dirty="0" smtClean="0">
                <a:effectLst>
                  <a:outerShdw blurRad="38100" dist="38100" dir="2700000" algn="tl">
                    <a:srgbClr val="000000">
                      <a:alpha val="43137"/>
                    </a:srgbClr>
                  </a:outerShdw>
                </a:effectLst>
              </a:rPr>
              <a:t>In </a:t>
            </a:r>
            <a:r>
              <a:rPr lang="en-US" sz="8000" b="1" dirty="0">
                <a:effectLst>
                  <a:outerShdw blurRad="38100" dist="38100" dir="2700000" algn="tl">
                    <a:srgbClr val="000000">
                      <a:alpha val="43137"/>
                    </a:srgbClr>
                  </a:outerShdw>
                </a:effectLst>
              </a:rPr>
              <a:t>the end everyone must choose… but choose honestly.</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819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533400" y="381001"/>
            <a:ext cx="8153400" cy="6248400"/>
          </a:xfrm>
        </p:spPr>
        <p:txBody>
          <a:bodyPr>
            <a:normAutofit/>
          </a:bodyPr>
          <a:lstStyle/>
          <a:p>
            <a:pPr marL="0" marR="0">
              <a:spcBef>
                <a:spcPts val="0"/>
              </a:spcBef>
              <a:spcAft>
                <a:spcPts val="0"/>
              </a:spcAft>
            </a:pP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Part </a:t>
            </a: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Two:</a:t>
            </a:r>
            <a:b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b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Why I am not</a:t>
            </a:r>
            <a:b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b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an atheist</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cs typeface="Times New Roman"/>
            </a:endParaRPr>
          </a:p>
        </p:txBody>
      </p:sp>
    </p:spTree>
    <p:extLst>
      <p:ext uri="{BB962C8B-B14F-4D97-AF65-F5344CB8AC3E}">
        <p14:creationId xmlns:p14="http://schemas.microsoft.com/office/powerpoint/2010/main" val="3904672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228600" y="762001"/>
            <a:ext cx="8610600" cy="5410200"/>
          </a:xfrm>
        </p:spPr>
        <p:txBody>
          <a:bodyPr>
            <a:noAutofit/>
          </a:bodyPr>
          <a:lstStyle/>
          <a:p>
            <a:pPr marL="0" lvl="0" indent="0" algn="ctr">
              <a:buNone/>
            </a:pPr>
            <a:r>
              <a:rPr lang="en-US" sz="5400" b="1" dirty="0" smtClean="0">
                <a:effectLst>
                  <a:outerShdw blurRad="38100" dist="38100" dir="2700000" algn="tl">
                    <a:srgbClr val="000000">
                      <a:alpha val="43137"/>
                    </a:srgbClr>
                  </a:outerShdw>
                </a:effectLst>
              </a:rPr>
              <a:t>Most </a:t>
            </a:r>
            <a:r>
              <a:rPr lang="en-US" sz="5400" b="1" dirty="0">
                <a:effectLst>
                  <a:outerShdw blurRad="38100" dist="38100" dir="2700000" algn="tl">
                    <a:srgbClr val="000000">
                      <a:alpha val="43137"/>
                    </a:srgbClr>
                  </a:outerShdw>
                </a:effectLst>
              </a:rPr>
              <a:t>atheists say they base their arguments </a:t>
            </a:r>
            <a:r>
              <a:rPr lang="en-US" sz="5400" b="1" dirty="0" smtClean="0">
                <a:effectLst>
                  <a:outerShdw blurRad="38100" dist="38100" dir="2700000" algn="tl">
                    <a:srgbClr val="000000">
                      <a:alpha val="43137"/>
                    </a:srgbClr>
                  </a:outerShdw>
                </a:effectLst>
              </a:rPr>
              <a:t>on intellectual </a:t>
            </a:r>
            <a:r>
              <a:rPr lang="en-US" sz="5400" b="1" dirty="0">
                <a:effectLst>
                  <a:outerShdw blurRad="38100" dist="38100" dir="2700000" algn="tl">
                    <a:srgbClr val="000000">
                      <a:alpha val="43137"/>
                    </a:srgbClr>
                  </a:outerShdw>
                </a:effectLst>
              </a:rPr>
              <a:t>claims but quickly move to their psychological needs and philosophical issues.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7255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228600" y="762001"/>
            <a:ext cx="8610600" cy="5410200"/>
          </a:xfrm>
        </p:spPr>
        <p:txBody>
          <a:bodyPr>
            <a:noAutofit/>
          </a:bodyPr>
          <a:lstStyle/>
          <a:p>
            <a:pPr lvl="0"/>
            <a:r>
              <a:rPr lang="en-US" sz="4400" b="1" dirty="0" smtClean="0"/>
              <a:t>Martin </a:t>
            </a:r>
            <a:r>
              <a:rPr lang="en-US" sz="4400" b="1" dirty="0"/>
              <a:t>Bashir, Dateline NBC  - “Which of these is true? Either god, is all powerful but doesn’t care about the people of Japan and they’re suffering or he does care about the people of Japan </a:t>
            </a:r>
            <a:r>
              <a:rPr lang="en-US" sz="4400" b="1" dirty="0" smtClean="0"/>
              <a:t>but </a:t>
            </a:r>
            <a:r>
              <a:rPr lang="en-US" sz="4400" b="1" dirty="0"/>
              <a:t>he’s not all powerful? Which is it?”</a:t>
            </a:r>
          </a:p>
        </p:txBody>
      </p:sp>
    </p:spTree>
    <p:extLst>
      <p:ext uri="{BB962C8B-B14F-4D97-AF65-F5344CB8AC3E}">
        <p14:creationId xmlns:p14="http://schemas.microsoft.com/office/powerpoint/2010/main" val="3747251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lvl="0"/>
            <a:r>
              <a:rPr lang="en-US" sz="5400" b="1" dirty="0" smtClean="0">
                <a:effectLst>
                  <a:outerShdw blurRad="38100" dist="38100" dir="2700000" algn="tl">
                    <a:srgbClr val="000000">
                      <a:alpha val="43137"/>
                    </a:srgbClr>
                  </a:outerShdw>
                </a:effectLst>
              </a:rPr>
              <a:t>Starts out by trying to box in with “straw man” faulty logic.</a:t>
            </a:r>
          </a:p>
          <a:p>
            <a:r>
              <a:rPr lang="en-US" sz="5400" b="1" dirty="0" smtClean="0">
                <a:effectLst>
                  <a:outerShdw blurRad="38100" dist="38100" dir="2700000" algn="tl">
                    <a:srgbClr val="000000">
                      <a:alpha val="43137"/>
                    </a:srgbClr>
                  </a:outerShdw>
                </a:effectLst>
              </a:rPr>
              <a:t>The problem of suffering and evil is philosophical.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448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792162"/>
          </a:xfrm>
        </p:spPr>
        <p:txBody>
          <a:bodyPr>
            <a:noAutofit/>
          </a:bodyPr>
          <a:lstStyle/>
          <a:p>
            <a:r>
              <a:rPr lang="en-US" sz="4800" b="1" dirty="0">
                <a:ln w="1905"/>
                <a:solidFill>
                  <a:srgbClr val="0070C0"/>
                </a:solidFill>
                <a:effectLst>
                  <a:innerShdw blurRad="69850" dist="43180" dir="5400000">
                    <a:srgbClr val="000000">
                      <a:alpha val="65000"/>
                    </a:srgbClr>
                  </a:innerShdw>
                </a:effectLst>
              </a:rPr>
              <a:t>Romans 1:20 </a:t>
            </a:r>
            <a:endParaRPr lang="en-US" sz="4800" b="1" dirty="0">
              <a:ln w="1905"/>
              <a:solidFill>
                <a:srgbClr val="0070C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4400" b="1" dirty="0" smtClean="0">
                <a:effectLst>
                  <a:outerShdw blurRad="38100" dist="38100" dir="2700000" algn="tl">
                    <a:srgbClr val="000000">
                      <a:alpha val="43137"/>
                    </a:srgbClr>
                  </a:outerShdw>
                </a:effectLst>
              </a:rPr>
              <a:t>For </a:t>
            </a:r>
            <a:r>
              <a:rPr lang="en-US" sz="4400" b="1" dirty="0">
                <a:effectLst>
                  <a:outerShdw blurRad="38100" dist="38100" dir="2700000" algn="tl">
                    <a:srgbClr val="000000">
                      <a:alpha val="43137"/>
                    </a:srgbClr>
                  </a:outerShdw>
                </a:effectLst>
              </a:rPr>
              <a:t>the invisible things of him from the creation of the world are clearly seen, being understood by the things that are made, even his eternal power and Godhead; so that they are without excuse.</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24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marL="0" indent="0">
              <a:buNone/>
            </a:pPr>
            <a:r>
              <a:rPr lang="en-US" sz="3600" b="1" dirty="0" smtClean="0"/>
              <a:t>The </a:t>
            </a:r>
            <a:r>
              <a:rPr lang="en-US" sz="3600" b="1" dirty="0"/>
              <a:t>third aspect – The all-powerful God indeed love us and cares deeply for all our suffering.  And because He indeed loves us He has given us a free will and respects that allowing us to reap the consequences of our choices.  Sometimes we also reap the consequences of other people’s choices as they also reap ours. God sent His Son to deliver us from sin and its consequences.  He is the answer, not the cause.</a:t>
            </a:r>
          </a:p>
          <a:p>
            <a:pPr lvl="0"/>
            <a:endParaRPr lang="en-US" sz="4000" b="1" dirty="0"/>
          </a:p>
        </p:txBody>
      </p:sp>
    </p:spTree>
    <p:extLst>
      <p:ext uri="{BB962C8B-B14F-4D97-AF65-F5344CB8AC3E}">
        <p14:creationId xmlns:p14="http://schemas.microsoft.com/office/powerpoint/2010/main" val="123964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Problem of suffering and evil</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r>
              <a:rPr lang="en-US" sz="3600" b="1" dirty="0"/>
              <a:t>God created the world and man without suffering and death… Genesis 1-3.</a:t>
            </a:r>
          </a:p>
          <a:p>
            <a:r>
              <a:rPr lang="en-US" sz="3600" b="1" dirty="0" smtClean="0"/>
              <a:t>Suffering </a:t>
            </a:r>
            <a:r>
              <a:rPr lang="en-US" sz="3600" b="1" dirty="0"/>
              <a:t>and death came about because of sin. Genesis 3, Romans 6:23. </a:t>
            </a:r>
          </a:p>
          <a:p>
            <a:r>
              <a:rPr lang="en-US" sz="3600" b="1" dirty="0" smtClean="0"/>
              <a:t>God </a:t>
            </a:r>
            <a:r>
              <a:rPr lang="en-US" sz="3600" b="1" dirty="0"/>
              <a:t>sent His one and only Son to pay for our sin.  Jesus suffered for us.  John 3:16.  Isaiah 53.</a:t>
            </a:r>
          </a:p>
          <a:p>
            <a:r>
              <a:rPr lang="en-US" sz="3600" b="1" dirty="0" smtClean="0"/>
              <a:t>God </a:t>
            </a:r>
            <a:r>
              <a:rPr lang="en-US" sz="3600" b="1" dirty="0"/>
              <a:t>will ultimately destroy suffering and death. Revelation 21:3-5. </a:t>
            </a:r>
            <a:endParaRPr lang="en-US" sz="4000" b="1" dirty="0"/>
          </a:p>
        </p:txBody>
      </p:sp>
    </p:spTree>
    <p:extLst>
      <p:ext uri="{BB962C8B-B14F-4D97-AF65-F5344CB8AC3E}">
        <p14:creationId xmlns:p14="http://schemas.microsoft.com/office/powerpoint/2010/main" val="374705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Autofit/>
          </a:bodyPr>
          <a:lstStyle/>
          <a:p>
            <a:r>
              <a:rPr lang="en-US" sz="7200" dirty="0">
                <a:solidFill>
                  <a:schemeClr val="bg1"/>
                </a:solidFill>
                <a:latin typeface="Stencil" pitchFamily="82" charset="0"/>
              </a:rPr>
              <a:t>The Evidence &amp;</a:t>
            </a:r>
            <a:br>
              <a:rPr lang="en-US" sz="7200" dirty="0">
                <a:solidFill>
                  <a:schemeClr val="bg1"/>
                </a:solidFill>
                <a:latin typeface="Stencil" pitchFamily="82" charset="0"/>
              </a:rPr>
            </a:br>
            <a:r>
              <a:rPr lang="en-US" sz="7200" dirty="0">
                <a:solidFill>
                  <a:schemeClr val="bg1"/>
                </a:solidFill>
                <a:latin typeface="Stencil" pitchFamily="82" charset="0"/>
              </a:rPr>
              <a:t>Empowerment </a:t>
            </a:r>
            <a:br>
              <a:rPr lang="en-US" sz="7200" dirty="0">
                <a:solidFill>
                  <a:schemeClr val="bg1"/>
                </a:solidFill>
                <a:latin typeface="Stencil" pitchFamily="82" charset="0"/>
              </a:rPr>
            </a:br>
            <a:r>
              <a:rPr lang="en-US" sz="7200" dirty="0">
                <a:solidFill>
                  <a:schemeClr val="bg1"/>
                </a:solidFill>
                <a:latin typeface="Stencil" pitchFamily="82" charset="0"/>
              </a:rPr>
              <a:t>of </a:t>
            </a:r>
            <a:r>
              <a:rPr lang="en-US" sz="7200" dirty="0" smtClean="0">
                <a:solidFill>
                  <a:schemeClr val="bg1"/>
                </a:solidFill>
                <a:latin typeface="Stencil" pitchFamily="82" charset="0"/>
              </a:rPr>
              <a:t>God</a:t>
            </a:r>
            <a:endParaRPr lang="en-US" sz="7200" dirty="0">
              <a:solidFill>
                <a:schemeClr val="bg1"/>
              </a:solidFill>
              <a:latin typeface="Stencil" pitchFamily="82" charset="0"/>
            </a:endParaRPr>
          </a:p>
        </p:txBody>
      </p:sp>
      <p:sp>
        <p:nvSpPr>
          <p:cNvPr id="3" name="Subtitle 2"/>
          <p:cNvSpPr>
            <a:spLocks noGrp="1"/>
          </p:cNvSpPr>
          <p:nvPr>
            <p:ph type="subTitle" idx="1"/>
          </p:nvPr>
        </p:nvSpPr>
        <p:spPr>
          <a:xfrm>
            <a:off x="914400" y="4572000"/>
            <a:ext cx="7315200" cy="1752600"/>
          </a:xfrm>
        </p:spPr>
        <p:txBody>
          <a:bodyPr>
            <a:noAutofit/>
          </a:bodyPr>
          <a:lstStyle/>
          <a:p>
            <a:r>
              <a:rPr lang="en-US" sz="4000" b="1" dirty="0">
                <a:solidFill>
                  <a:schemeClr val="bg1"/>
                </a:solidFill>
                <a:effectLst>
                  <a:outerShdw blurRad="50800" dist="38100" algn="tr" rotWithShape="0">
                    <a:prstClr val="black">
                      <a:alpha val="40000"/>
                    </a:prstClr>
                  </a:outerShdw>
                </a:effectLst>
                <a:latin typeface="BlackChancery" pitchFamily="2" charset="0"/>
              </a:rPr>
              <a:t>Family Worship Center     </a:t>
            </a:r>
            <a:endParaRPr lang="en-US" sz="4000" b="1" dirty="0" smtClean="0">
              <a:solidFill>
                <a:schemeClr val="bg1"/>
              </a:solidFill>
              <a:effectLst>
                <a:outerShdw blurRad="50800" dist="38100" algn="tr" rotWithShape="0">
                  <a:prstClr val="black">
                    <a:alpha val="40000"/>
                  </a:prstClr>
                </a:outerShdw>
              </a:effectLst>
              <a:latin typeface="BlackChancery" pitchFamily="2" charset="0"/>
            </a:endParaRPr>
          </a:p>
          <a:p>
            <a:r>
              <a:rPr lang="en-US" sz="4000" b="1" dirty="0" smtClean="0">
                <a:solidFill>
                  <a:schemeClr val="bg1"/>
                </a:solidFill>
                <a:effectLst>
                  <a:outerShdw blurRad="50800" dist="38100" algn="tr" rotWithShape="0">
                    <a:prstClr val="black">
                      <a:alpha val="40000"/>
                    </a:prstClr>
                  </a:outerShdw>
                </a:effectLst>
                <a:latin typeface="BlackChancery" pitchFamily="2" charset="0"/>
              </a:rPr>
              <a:t>Pastor </a:t>
            </a:r>
            <a:r>
              <a:rPr lang="en-US" sz="4000" b="1" dirty="0">
                <a:solidFill>
                  <a:schemeClr val="bg1"/>
                </a:solidFill>
                <a:effectLst>
                  <a:outerShdw blurRad="50800" dist="38100" algn="tr" rotWithShape="0">
                    <a:prstClr val="black">
                      <a:alpha val="40000"/>
                    </a:prstClr>
                  </a:outerShdw>
                </a:effectLst>
                <a:latin typeface="BlackChancery" pitchFamily="2" charset="0"/>
              </a:rPr>
              <a:t>Mark Schwarzbauer </a:t>
            </a:r>
            <a:r>
              <a:rPr lang="en-US" sz="4000" b="1" dirty="0" smtClean="0">
                <a:solidFill>
                  <a:schemeClr val="bg1"/>
                </a:solidFill>
                <a:effectLst>
                  <a:outerShdw blurRad="50800" dist="38100" algn="tr" rotWithShape="0">
                    <a:prstClr val="black">
                      <a:alpha val="40000"/>
                    </a:prstClr>
                  </a:outerShdw>
                </a:effectLst>
                <a:latin typeface="BlackChancery" pitchFamily="2" charset="0"/>
              </a:rPr>
              <a:t>PhD</a:t>
            </a:r>
            <a:endParaRPr lang="en-US" sz="4000" dirty="0">
              <a:solidFill>
                <a:schemeClr val="bg1"/>
              </a:solidFill>
              <a:latin typeface="BlackChancery" pitchFamily="2" charset="0"/>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5486400"/>
          </a:xfrm>
        </p:spPr>
        <p:txBody>
          <a:bodyPr>
            <a:noAutofit/>
          </a:bodyPr>
          <a:lstStyle/>
          <a:p>
            <a:pPr lvl="0" algn="l"/>
            <a:r>
              <a:rPr lang="en-US" sz="3600" b="1" dirty="0" smtClean="0"/>
              <a:t>“Almost </a:t>
            </a:r>
            <a:r>
              <a:rPr lang="en-US" sz="3600" b="1" dirty="0"/>
              <a:t>all religious groups infringe on those liberties and equalities. Whether it be subjugating women, enslaving other races, child abuse, incest, rape and all other forms of atrocities. Yes, by all means practice your faith but that does not allow people the right to shove it in others faces or try to make them live by rules that were made up by an imaginary sky man</a:t>
            </a:r>
            <a:r>
              <a:rPr lang="en-US" sz="3600" b="1" dirty="0" smtClean="0"/>
              <a:t>.”</a:t>
            </a:r>
            <a:endParaRPr lang="en-US" sz="36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046"/>
            <a:ext cx="1828800" cy="605167"/>
          </a:xfrm>
          <a:prstGeom prst="rect">
            <a:avLst/>
          </a:prstGeom>
        </p:spPr>
      </p:pic>
    </p:spTree>
    <p:extLst>
      <p:ext uri="{BB962C8B-B14F-4D97-AF65-F5344CB8AC3E}">
        <p14:creationId xmlns:p14="http://schemas.microsoft.com/office/powerpoint/2010/main" val="1205162043"/>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5486400"/>
          </a:xfrm>
        </p:spPr>
        <p:txBody>
          <a:bodyPr>
            <a:noAutofit/>
          </a:bodyPr>
          <a:lstStyle/>
          <a:p>
            <a:pPr lvl="0" algn="l"/>
            <a:r>
              <a:rPr lang="en-US" sz="3200" dirty="0"/>
              <a:t>My answer… “Dear Sara: I was away working but felt your sincere concerns warranted a </a:t>
            </a:r>
            <a:r>
              <a:rPr lang="en-US" sz="3200" dirty="0" err="1"/>
              <a:t>followup</a:t>
            </a:r>
            <a:r>
              <a:rPr lang="en-US" sz="3200" dirty="0"/>
              <a:t> and sincere response. Just as the phrase “separation of church and state” is not in the constitution, your aforementioned crimes are not inherent in Christianity. Christianity has built hospitals, schools, fed and clothed the poor around the world and honored women wherever it has gone. </a:t>
            </a:r>
            <a:r>
              <a:rPr lang="en-US" sz="3200" dirty="0" smtClean="0"/>
              <a:t>   Sara</a:t>
            </a:r>
            <a:r>
              <a:rPr lang="en-US" sz="3200" dirty="0"/>
              <a:t>, I am not trying to attack you in this apology. I hope I can actually clarify some thought and leave you with encouragement</a:t>
            </a:r>
            <a:r>
              <a:rPr lang="en-US" sz="3200" dirty="0" smtClean="0"/>
              <a:t>.</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046"/>
            <a:ext cx="1828800" cy="605167"/>
          </a:xfrm>
          <a:prstGeom prst="rect">
            <a:avLst/>
          </a:prstGeom>
        </p:spPr>
      </p:pic>
    </p:spTree>
    <p:extLst>
      <p:ext uri="{BB962C8B-B14F-4D97-AF65-F5344CB8AC3E}">
        <p14:creationId xmlns:p14="http://schemas.microsoft.com/office/powerpoint/2010/main" val="1295967835"/>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5486400"/>
          </a:xfrm>
        </p:spPr>
        <p:txBody>
          <a:bodyPr>
            <a:noAutofit/>
          </a:bodyPr>
          <a:lstStyle/>
          <a:p>
            <a:pPr lvl="0" algn="l"/>
            <a:r>
              <a:rPr lang="en-US" sz="3200" dirty="0" smtClean="0"/>
              <a:t>If </a:t>
            </a:r>
            <a:r>
              <a:rPr lang="en-US" sz="3200" dirty="0"/>
              <a:t>we wish to entertain the citing of atrocities we must also contrast atheism; the three main atheistic regimes of the twentieth century; Hitler in Nazi Germany, Stalin in Russia, and Mao in China are responsible for more than 100 million deaths not to mention the most violent abuse of women, horrible racism and more crimes against humanity than can be spoken. In one century they have outdone all the religions in all previous history.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046"/>
            <a:ext cx="1828800" cy="605167"/>
          </a:xfrm>
          <a:prstGeom prst="rect">
            <a:avLst/>
          </a:prstGeom>
        </p:spPr>
      </p:pic>
    </p:spTree>
    <p:extLst>
      <p:ext uri="{BB962C8B-B14F-4D97-AF65-F5344CB8AC3E}">
        <p14:creationId xmlns:p14="http://schemas.microsoft.com/office/powerpoint/2010/main" val="1670145266"/>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5486400"/>
          </a:xfrm>
        </p:spPr>
        <p:txBody>
          <a:bodyPr>
            <a:noAutofit/>
          </a:bodyPr>
          <a:lstStyle/>
          <a:p>
            <a:pPr lvl="0" algn="l"/>
            <a:r>
              <a:rPr lang="en-US" sz="3200" dirty="0" smtClean="0"/>
              <a:t>No </a:t>
            </a:r>
            <a:r>
              <a:rPr lang="en-US" sz="3200" dirty="0"/>
              <a:t>doubt anyone can cite a number of atrocities and lay them at the feet of Christianity. However, Sara there is a very significant difference; Those who would perpetrate such crimes hiding behind “faith” do so antithetically to the teachings of Jesus; Those who commit them under the auspices of atheism do so as a natural extension of atheism.</a:t>
            </a:r>
            <a:br>
              <a:rPr lang="en-US" sz="3200" dirty="0"/>
            </a:br>
            <a:r>
              <a:rPr lang="en-US" sz="3200" dirty="0"/>
              <a:t>In </a:t>
            </a:r>
            <a:r>
              <a:rPr lang="en-US" sz="3200" dirty="0" smtClean="0"/>
              <a:t>kindness    Mark</a:t>
            </a:r>
            <a:r>
              <a:rPr lang="en-US" sz="3200" dirty="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046"/>
            <a:ext cx="1828800" cy="605167"/>
          </a:xfrm>
          <a:prstGeom prst="rect">
            <a:avLst/>
          </a:prstGeom>
        </p:spPr>
      </p:pic>
    </p:spTree>
    <p:extLst>
      <p:ext uri="{BB962C8B-B14F-4D97-AF65-F5344CB8AC3E}">
        <p14:creationId xmlns:p14="http://schemas.microsoft.com/office/powerpoint/2010/main" val="1600101422"/>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590801"/>
            <a:ext cx="7772400" cy="4038599"/>
          </a:xfrm>
        </p:spPr>
        <p:txBody>
          <a:bodyPr>
            <a:normAutofit/>
          </a:bodyPr>
          <a:lstStyle/>
          <a:p>
            <a:r>
              <a:rPr lang="en-US" sz="8000" b="1" dirty="0">
                <a:effectLst>
                  <a:outerShdw blurRad="55004" dist="50800" dir="5400000" algn="tl">
                    <a:srgbClr val="000000">
                      <a:alpha val="33000"/>
                    </a:srgbClr>
                  </a:outerShdw>
                </a:effectLst>
              </a:rPr>
              <a:t>Foundations that Really Matter</a:t>
            </a:r>
            <a:r>
              <a:rPr lang="en-US" dirty="0"/>
              <a:t/>
            </a:r>
            <a:br>
              <a:rPr lang="en-US" dirty="0"/>
            </a:br>
            <a:r>
              <a:rPr lang="en-US" sz="4000" b="1" dirty="0">
                <a:effectLst>
                  <a:outerShdw blurRad="55004" dist="50800" dir="5400000" algn="tl">
                    <a:srgbClr val="000000">
                      <a:alpha val="33000"/>
                    </a:srgbClr>
                  </a:outerShdw>
                </a:effectLst>
              </a:rPr>
              <a:t>Family Worship </a:t>
            </a:r>
            <a:r>
              <a:rPr lang="en-US" sz="4000" b="1" dirty="0" smtClean="0">
                <a:effectLst>
                  <a:outerShdw blurRad="55004" dist="50800" dir="5400000" algn="tl">
                    <a:srgbClr val="000000">
                      <a:alpha val="33000"/>
                    </a:srgbClr>
                  </a:outerShdw>
                </a:effectLst>
              </a:rPr>
              <a:t>Center</a:t>
            </a:r>
            <a:r>
              <a:rPr lang="en-US" sz="4000" dirty="0"/>
              <a:t/>
            </a:r>
            <a:br>
              <a:rPr lang="en-US" sz="4000" dirty="0"/>
            </a:br>
            <a:r>
              <a:rPr lang="en-US" sz="4000" b="1" dirty="0">
                <a:effectLst>
                  <a:outerShdw blurRad="55004" dist="50800" dir="5400000" algn="tl">
                    <a:srgbClr val="000000">
                      <a:alpha val="33000"/>
                    </a:srgbClr>
                  </a:outerShdw>
                </a:effectLst>
              </a:rPr>
              <a:t>Pastor Mark Schwarzbauer PhD</a:t>
            </a:r>
            <a:endParaRPr lang="en-US" sz="4000" dirty="0"/>
          </a:p>
        </p:txBody>
      </p:sp>
    </p:spTree>
    <p:extLst>
      <p:ext uri="{BB962C8B-B14F-4D97-AF65-F5344CB8AC3E}">
        <p14:creationId xmlns:p14="http://schemas.microsoft.com/office/powerpoint/2010/main" val="2089196680"/>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orm cropped background 2.bmp"/>
          <p:cNvPicPr>
            <a:picLocks noChangeAspect="1"/>
          </p:cNvPicPr>
          <p:nvPr/>
        </p:nvPicPr>
        <p:blipFill>
          <a:blip r:embed="rId3"/>
          <a:stretch>
            <a:fillRect/>
          </a:stretch>
        </p:blipFill>
        <p:spPr>
          <a:xfrm>
            <a:off x="304800" y="381000"/>
            <a:ext cx="8499567" cy="6096000"/>
          </a:xfrm>
          <a:prstGeom prst="rect">
            <a:avLst/>
          </a:prstGeom>
        </p:spPr>
      </p:pic>
      <p:pic>
        <p:nvPicPr>
          <p:cNvPr id="4" name="Picture 3" descr="Nietzsche_1882.jpg"/>
          <p:cNvPicPr>
            <a:picLocks noChangeAspect="1"/>
          </p:cNvPicPr>
          <p:nvPr/>
        </p:nvPicPr>
        <p:blipFill>
          <a:blip r:embed="rId4"/>
          <a:stretch>
            <a:fillRect/>
          </a:stretch>
        </p:blipFill>
        <p:spPr>
          <a:xfrm>
            <a:off x="342900" y="400050"/>
            <a:ext cx="1871663" cy="1428750"/>
          </a:xfrm>
          <a:prstGeom prst="rect">
            <a:avLst/>
          </a:prstGeom>
        </p:spPr>
      </p:pic>
      <p:sp>
        <p:nvSpPr>
          <p:cNvPr id="2" name="TextBox 1"/>
          <p:cNvSpPr txBox="1"/>
          <p:nvPr/>
        </p:nvSpPr>
        <p:spPr>
          <a:xfrm>
            <a:off x="2214564" y="400050"/>
            <a:ext cx="6589804" cy="6278642"/>
          </a:xfrm>
          <a:prstGeom prst="rect">
            <a:avLst/>
          </a:prstGeom>
          <a:noFill/>
        </p:spPr>
        <p:txBody>
          <a:bodyPr wrap="square" rtlCol="0">
            <a:spAutoFit/>
          </a:bodyPr>
          <a:lstStyle/>
          <a:p>
            <a:pPr lvl="0"/>
            <a:r>
              <a:rPr lang="en-US" sz="3200" b="1" dirty="0">
                <a:effectLst>
                  <a:outerShdw sx="0" sy="0">
                    <a:srgbClr val="000000"/>
                  </a:outerShdw>
                </a:effectLst>
              </a:rPr>
              <a:t>Nietzsche, son of a pastor and grandson of two pastors, God has died philosophically in the nineteenth century. Therefore all Christian morals must be considered dead too.  Nietzsche predicted that God being dead would bring 2 things in the 20</a:t>
            </a:r>
            <a:r>
              <a:rPr lang="en-US" sz="3200" b="1" baseline="30000" dirty="0">
                <a:effectLst>
                  <a:outerShdw sx="0" sy="0">
                    <a:srgbClr val="000000"/>
                  </a:outerShdw>
                </a:effectLst>
              </a:rPr>
              <a:t>th</a:t>
            </a:r>
            <a:r>
              <a:rPr lang="en-US" sz="3200" b="1" dirty="0">
                <a:effectLst>
                  <a:outerShdw sx="0" sy="0">
                    <a:srgbClr val="000000"/>
                  </a:outerShdw>
                </a:effectLst>
              </a:rPr>
              <a:t> century… 1. The </a:t>
            </a:r>
            <a:r>
              <a:rPr lang="en-US" sz="3200" b="1" dirty="0" smtClean="0">
                <a:effectLst>
                  <a:outerShdw sx="0" sy="0">
                    <a:srgbClr val="000000"/>
                  </a:outerShdw>
                </a:effectLst>
              </a:rPr>
              <a:t>20th </a:t>
            </a:r>
            <a:r>
              <a:rPr lang="en-US" sz="3200" b="1" dirty="0">
                <a:effectLst>
                  <a:outerShdw sx="0" sy="0">
                    <a:srgbClr val="000000"/>
                  </a:outerShdw>
                </a:effectLst>
              </a:rPr>
              <a:t>century will become the bloodiest century in history 2. A universal madness would break out.</a:t>
            </a:r>
          </a:p>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orm cropped background 2.bmp"/>
          <p:cNvPicPr>
            <a:picLocks noChangeAspect="1"/>
          </p:cNvPicPr>
          <p:nvPr/>
        </p:nvPicPr>
        <p:blipFill>
          <a:blip r:embed="rId3"/>
          <a:stretch>
            <a:fillRect/>
          </a:stretch>
        </p:blipFill>
        <p:spPr>
          <a:xfrm>
            <a:off x="304800" y="381000"/>
            <a:ext cx="8499567" cy="6096000"/>
          </a:xfrm>
          <a:prstGeom prst="rect">
            <a:avLst/>
          </a:prstGeom>
        </p:spPr>
      </p:pic>
      <p:sp>
        <p:nvSpPr>
          <p:cNvPr id="2" name="TextBox 1"/>
          <p:cNvSpPr txBox="1"/>
          <p:nvPr/>
        </p:nvSpPr>
        <p:spPr>
          <a:xfrm>
            <a:off x="304800" y="400050"/>
            <a:ext cx="8499568" cy="6186309"/>
          </a:xfrm>
          <a:prstGeom prst="rect">
            <a:avLst/>
          </a:prstGeom>
          <a:noFill/>
        </p:spPr>
        <p:txBody>
          <a:bodyPr wrap="square" rtlCol="0">
            <a:spAutoFit/>
          </a:bodyPr>
          <a:lstStyle/>
          <a:p>
            <a:pPr lvl="0"/>
            <a:r>
              <a:rPr lang="en-US" sz="3600" b="1" dirty="0" smtClean="0">
                <a:effectLst>
                  <a:outerShdw sx="0" sy="0">
                    <a:srgbClr val="000000"/>
                  </a:outerShdw>
                </a:effectLst>
              </a:rPr>
              <a:t>Nietzsche </a:t>
            </a:r>
            <a:r>
              <a:rPr lang="en-US" sz="3600" b="1" dirty="0">
                <a:effectLst>
                  <a:outerShdw sx="0" sy="0">
                    <a:srgbClr val="000000"/>
                  </a:outerShdw>
                </a:effectLst>
              </a:rPr>
              <a:t>said: "When one gives up the Christian faith, one pulls the right to Christian morality from under one's feet.  This morality is by no means self-evident.  Christianity is a system, a whole view of things thought out together.  By breaking one main concept out of it, the faith in God, one breaks the whole.  It stands or falls with faith in God.” (</a:t>
            </a:r>
            <a:r>
              <a:rPr lang="en-US" sz="3600" b="1" dirty="0" err="1">
                <a:effectLst>
                  <a:outerShdw sx="0" sy="0">
                    <a:srgbClr val="000000"/>
                  </a:outerShdw>
                </a:effectLst>
              </a:rPr>
              <a:t>ie</a:t>
            </a:r>
            <a:r>
              <a:rPr lang="en-US" sz="3600" b="1" dirty="0">
                <a:effectLst>
                  <a:outerShdw sx="0" sy="0">
                    <a:srgbClr val="000000"/>
                  </a:outerShdw>
                </a:effectLst>
              </a:rPr>
              <a:t> If there is no God there  is no morality).</a:t>
            </a:r>
            <a:endParaRPr lang="en-US" sz="2000" dirty="0"/>
          </a:p>
        </p:txBody>
      </p:sp>
    </p:spTree>
    <p:extLst>
      <p:ext uri="{BB962C8B-B14F-4D97-AF65-F5344CB8AC3E}">
        <p14:creationId xmlns:p14="http://schemas.microsoft.com/office/powerpoint/2010/main" val="31054404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533400" y="381001"/>
            <a:ext cx="8153400" cy="6248400"/>
          </a:xfrm>
        </p:spPr>
        <p:txBody>
          <a:bodyPr>
            <a:normAutofit/>
          </a:bodyPr>
          <a:lstStyle/>
          <a:p>
            <a:pPr marL="0" marR="0">
              <a:spcBef>
                <a:spcPts val="0"/>
              </a:spcBef>
              <a:spcAft>
                <a:spcPts val="0"/>
              </a:spcAft>
            </a:pP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Part One: </a:t>
            </a: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
            </a:r>
            <a:b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b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To </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believe or not to believe… </a:t>
            </a: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
            </a:r>
            <a:b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b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that </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is the question.</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cs typeface="Times New Roman"/>
            </a:endParaRPr>
          </a:p>
        </p:txBody>
      </p:sp>
    </p:spTree>
    <p:extLst>
      <p:ext uri="{BB962C8B-B14F-4D97-AF65-F5344CB8AC3E}">
        <p14:creationId xmlns:p14="http://schemas.microsoft.com/office/powerpoint/2010/main" val="2089196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orm cropped background 2.bmp"/>
          <p:cNvPicPr>
            <a:picLocks noChangeAspect="1"/>
          </p:cNvPicPr>
          <p:nvPr/>
        </p:nvPicPr>
        <p:blipFill>
          <a:blip r:embed="rId3"/>
          <a:stretch>
            <a:fillRect/>
          </a:stretch>
        </p:blipFill>
        <p:spPr>
          <a:xfrm>
            <a:off x="304800" y="381000"/>
            <a:ext cx="8499567" cy="6096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09574"/>
            <a:ext cx="3352800" cy="1990725"/>
          </a:xfrm>
          <a:prstGeom prst="rect">
            <a:avLst/>
          </a:prstGeom>
        </p:spPr>
      </p:pic>
      <p:sp>
        <p:nvSpPr>
          <p:cNvPr id="3" name="TextBox 2"/>
          <p:cNvSpPr txBox="1"/>
          <p:nvPr/>
        </p:nvSpPr>
        <p:spPr>
          <a:xfrm>
            <a:off x="3810000" y="409574"/>
            <a:ext cx="4800600" cy="5909310"/>
          </a:xfrm>
          <a:prstGeom prst="rect">
            <a:avLst/>
          </a:prstGeom>
          <a:noFill/>
        </p:spPr>
        <p:txBody>
          <a:bodyPr wrap="square" rtlCol="0">
            <a:spAutoFit/>
          </a:bodyPr>
          <a:lstStyle/>
          <a:p>
            <a:r>
              <a:rPr lang="en-US" sz="5400" dirty="0"/>
              <a:t>Hitler promoted Nietzsche – Gave </a:t>
            </a:r>
            <a:r>
              <a:rPr lang="en-US" sz="5400" dirty="0" smtClean="0"/>
              <a:t>his writings </a:t>
            </a:r>
            <a:r>
              <a:rPr lang="en-US" sz="5400" dirty="0"/>
              <a:t>to Mussolini &amp; </a:t>
            </a:r>
            <a:r>
              <a:rPr lang="en-US" sz="5400" dirty="0" err="1"/>
              <a:t>Stahlin</a:t>
            </a:r>
            <a:endParaRPr lang="en-US" sz="54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orm cropped background 2.bmp"/>
          <p:cNvPicPr>
            <a:picLocks noChangeAspect="1"/>
          </p:cNvPicPr>
          <p:nvPr/>
        </p:nvPicPr>
        <p:blipFill>
          <a:blip r:embed="rId3"/>
          <a:stretch>
            <a:fillRect/>
          </a:stretch>
        </p:blipFill>
        <p:spPr>
          <a:xfrm>
            <a:off x="304800" y="381000"/>
            <a:ext cx="8499567" cy="6096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09574"/>
            <a:ext cx="3352800" cy="1990725"/>
          </a:xfrm>
          <a:prstGeom prst="rect">
            <a:avLst/>
          </a:prstGeom>
        </p:spPr>
      </p:pic>
      <p:sp>
        <p:nvSpPr>
          <p:cNvPr id="3" name="TextBox 2"/>
          <p:cNvSpPr txBox="1"/>
          <p:nvPr/>
        </p:nvSpPr>
        <p:spPr>
          <a:xfrm>
            <a:off x="3810000" y="409574"/>
            <a:ext cx="4800600" cy="5078313"/>
          </a:xfrm>
          <a:prstGeom prst="rect">
            <a:avLst/>
          </a:prstGeom>
          <a:noFill/>
        </p:spPr>
        <p:txBody>
          <a:bodyPr wrap="square" rtlCol="0">
            <a:spAutoFit/>
          </a:bodyPr>
          <a:lstStyle/>
          <a:p>
            <a:r>
              <a:rPr lang="en-US" sz="5400" dirty="0" smtClean="0"/>
              <a:t>Hitler</a:t>
            </a:r>
            <a:r>
              <a:rPr lang="en-US" sz="5400" dirty="0"/>
              <a:t>, Stalin and Mao just fulfilled the natural outworking of true atheism. </a:t>
            </a:r>
          </a:p>
        </p:txBody>
      </p:sp>
    </p:spTree>
    <p:extLst>
      <p:ext uri="{BB962C8B-B14F-4D97-AF65-F5344CB8AC3E}">
        <p14:creationId xmlns:p14="http://schemas.microsoft.com/office/powerpoint/2010/main" val="91525862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Summary of Part One</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228600" y="762001"/>
            <a:ext cx="8610600" cy="5410200"/>
          </a:xfrm>
        </p:spPr>
        <p:txBody>
          <a:bodyPr>
            <a:noAutofit/>
          </a:bodyPr>
          <a:lstStyle/>
          <a:p>
            <a:pPr marL="0" lvl="0" indent="0" algn="ctr">
              <a:buNone/>
            </a:pPr>
            <a:r>
              <a:rPr lang="en-US" sz="4800" b="1" dirty="0">
                <a:effectLst>
                  <a:outerShdw blurRad="38100" dist="38100" dir="2700000" algn="tl">
                    <a:srgbClr val="000000">
                      <a:alpha val="43137"/>
                    </a:srgbClr>
                  </a:outerShdw>
                </a:effectLst>
              </a:rPr>
              <a:t>Former atheist Professor Paul </a:t>
            </a:r>
            <a:r>
              <a:rPr lang="en-US" sz="4800" b="1" dirty="0" err="1">
                <a:effectLst>
                  <a:outerShdw blurRad="38100" dist="38100" dir="2700000" algn="tl">
                    <a:srgbClr val="000000">
                      <a:alpha val="43137"/>
                    </a:srgbClr>
                  </a:outerShdw>
                </a:effectLst>
              </a:rPr>
              <a:t>Vitz</a:t>
            </a:r>
            <a:r>
              <a:rPr lang="en-US" sz="4800" b="1" dirty="0">
                <a:effectLst>
                  <a:outerShdw blurRad="38100" dist="38100" dir="2700000" algn="tl">
                    <a:srgbClr val="000000">
                      <a:alpha val="43137"/>
                    </a:srgbClr>
                  </a:outerShdw>
                </a:effectLst>
              </a:rPr>
              <a:t> unmasked atheism showing it is actually based in psychological needs and deficiency and not in rational intellectualism.  As a social scientist myself, this is one reason I am not atheist. </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0684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Summary of Part One</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228600" y="914399"/>
            <a:ext cx="8610600" cy="5257801"/>
          </a:xfrm>
        </p:spPr>
        <p:txBody>
          <a:bodyPr>
            <a:noAutofit/>
          </a:bodyPr>
          <a:lstStyle/>
          <a:p>
            <a:pPr marL="0" lvl="0" indent="0" algn="ctr">
              <a:buNone/>
            </a:pPr>
            <a:r>
              <a:rPr lang="en-US" sz="4400" b="1" dirty="0" smtClean="0">
                <a:effectLst>
                  <a:outerShdw blurRad="38100" dist="38100" dir="2700000" algn="tl">
                    <a:srgbClr val="000000">
                      <a:alpha val="43137"/>
                    </a:srgbClr>
                  </a:outerShdw>
                </a:effectLst>
              </a:rPr>
              <a:t>People </a:t>
            </a:r>
            <a:r>
              <a:rPr lang="en-US" sz="4400" b="1" dirty="0">
                <a:effectLst>
                  <a:outerShdw blurRad="38100" dist="38100" dir="2700000" algn="tl">
                    <a:srgbClr val="000000">
                      <a:alpha val="43137"/>
                    </a:srgbClr>
                  </a:outerShdw>
                </a:effectLst>
              </a:rPr>
              <a:t>like Martin Bashir who grossly distort the arguments make me skeptical of their skepticism.  If it is rational truth the atheist purports why do they depend upon faulty forms of logic to defend it?  This is the second reason I am not an atheist.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9884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Summary of Part One</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228600" y="914399"/>
            <a:ext cx="8610600" cy="5257801"/>
          </a:xfrm>
        </p:spPr>
        <p:txBody>
          <a:bodyPr>
            <a:noAutofit/>
          </a:bodyPr>
          <a:lstStyle/>
          <a:p>
            <a:pPr marL="0" lvl="0" indent="0" algn="ctr">
              <a:buNone/>
            </a:pPr>
            <a:r>
              <a:rPr lang="en-US" sz="3600" b="1" dirty="0" smtClean="0">
                <a:effectLst>
                  <a:outerShdw blurRad="38100" dist="38100" dir="2700000" algn="tl">
                    <a:srgbClr val="000000">
                      <a:alpha val="43137"/>
                    </a:srgbClr>
                  </a:outerShdw>
                </a:effectLst>
              </a:rPr>
              <a:t>Atheists </a:t>
            </a:r>
            <a:r>
              <a:rPr lang="en-US" sz="3600" b="1" dirty="0">
                <a:effectLst>
                  <a:outerShdw blurRad="38100" dist="38100" dir="2700000" algn="tl">
                    <a:srgbClr val="000000">
                      <a:alpha val="43137"/>
                    </a:srgbClr>
                  </a:outerShdw>
                </a:effectLst>
              </a:rPr>
              <a:t>point to the atrocities of religion </a:t>
            </a:r>
            <a:r>
              <a:rPr lang="en-US" sz="3600" b="1" dirty="0" smtClean="0">
                <a:effectLst>
                  <a:outerShdw blurRad="38100" dist="38100" dir="2700000" algn="tl">
                    <a:srgbClr val="000000">
                      <a:alpha val="43137"/>
                    </a:srgbClr>
                  </a:outerShdw>
                </a:effectLst>
              </a:rPr>
              <a:t>as a </a:t>
            </a:r>
            <a:r>
              <a:rPr lang="en-US" sz="3600" b="1" dirty="0">
                <a:effectLst>
                  <a:outerShdw blurRad="38100" dist="38100" dir="2700000" algn="tl">
                    <a:srgbClr val="000000">
                      <a:alpha val="43137"/>
                    </a:srgbClr>
                  </a:outerShdw>
                </a:effectLst>
              </a:rPr>
              <a:t>major reason to not believe in God.  Yet, in one century atheist regimes have killed more than all religions in all of </a:t>
            </a:r>
            <a:r>
              <a:rPr lang="en-US" sz="3600" b="1" dirty="0" smtClean="0">
                <a:effectLst>
                  <a:outerShdw blurRad="38100" dist="38100" dir="2700000" algn="tl">
                    <a:srgbClr val="000000">
                      <a:alpha val="43137"/>
                    </a:srgbClr>
                  </a:outerShdw>
                </a:effectLst>
              </a:rPr>
              <a:t>history combined.  </a:t>
            </a:r>
            <a:r>
              <a:rPr lang="en-US" sz="3600" b="1" dirty="0">
                <a:effectLst>
                  <a:outerShdw blurRad="38100" dist="38100" dir="2700000" algn="tl">
                    <a:srgbClr val="000000">
                      <a:alpha val="43137"/>
                    </a:srgbClr>
                  </a:outerShdw>
                </a:effectLst>
              </a:rPr>
              <a:t>Such crimes are antithetical to Christianity and the teachings of Jesus.  However, as the leader in atheism Nietzsche has pointed out these atrocities are inherent to atheism.  </a:t>
            </a:r>
            <a:r>
              <a:rPr lang="en-US" sz="3600" b="1" dirty="0" smtClean="0">
                <a:effectLst>
                  <a:outerShdw blurRad="38100" dist="38100" dir="2700000" algn="tl">
                    <a:srgbClr val="000000">
                      <a:alpha val="43137"/>
                    </a:srgbClr>
                  </a:outerShdw>
                </a:effectLst>
              </a:rPr>
              <a:t>This is another reason </a:t>
            </a:r>
            <a:r>
              <a:rPr lang="en-US" sz="3600" b="1" dirty="0">
                <a:effectLst>
                  <a:outerShdw blurRad="38100" dist="38100" dir="2700000" algn="tl">
                    <a:srgbClr val="000000">
                      <a:alpha val="43137"/>
                    </a:srgbClr>
                  </a:outerShdw>
                </a:effectLst>
              </a:rPr>
              <a:t>I am not an atheist. </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959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believe or not to believe</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lvl="0"/>
            <a:r>
              <a:rPr lang="en-US" sz="4000" b="1" dirty="0"/>
              <a:t>From the moment of birth, everyone is trying to make sense of the world.  </a:t>
            </a:r>
          </a:p>
          <a:p>
            <a:pPr lvl="0"/>
            <a:r>
              <a:rPr lang="en-US" sz="4000" b="1" dirty="0"/>
              <a:t>Who is important and how do I get my needs met?</a:t>
            </a:r>
          </a:p>
          <a:p>
            <a:pPr lvl="0"/>
            <a:r>
              <a:rPr lang="en-US" sz="4000" b="1" dirty="0"/>
              <a:t>Once physical and psychological needs are met we move from self-centered questions to those of meaning</a:t>
            </a:r>
            <a:r>
              <a:rPr lang="en-US" sz="4000" b="1" dirty="0" smtClean="0"/>
              <a:t>.</a:t>
            </a:r>
            <a:endParaRPr lang="en-US" sz="4000" b="1" dirty="0"/>
          </a:p>
        </p:txBody>
      </p:sp>
    </p:spTree>
    <p:extLst>
      <p:ext uri="{BB962C8B-B14F-4D97-AF65-F5344CB8AC3E}">
        <p14:creationId xmlns:p14="http://schemas.microsoft.com/office/powerpoint/2010/main" val="30147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Questions of Meaning</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lvl="0"/>
            <a:r>
              <a:rPr lang="en-US" sz="4000" b="1" dirty="0" smtClean="0"/>
              <a:t>Why </a:t>
            </a:r>
            <a:r>
              <a:rPr lang="en-US" sz="4000" b="1" dirty="0"/>
              <a:t>am I here?  (The Meaning of Life).</a:t>
            </a:r>
          </a:p>
          <a:p>
            <a:pPr lvl="0"/>
            <a:r>
              <a:rPr lang="en-US" sz="4000" b="1" dirty="0"/>
              <a:t>Where did all this come from? (The Origen of Life).</a:t>
            </a:r>
          </a:p>
          <a:p>
            <a:pPr lvl="0"/>
            <a:r>
              <a:rPr lang="en-US" sz="4000" b="1" dirty="0"/>
              <a:t>What happens after I die?  (The Question of Eternity). </a:t>
            </a:r>
          </a:p>
          <a:p>
            <a:pPr lvl="0"/>
            <a:r>
              <a:rPr lang="en-US" sz="4000" b="1" dirty="0"/>
              <a:t>What is real? (The Question of Coherency).</a:t>
            </a:r>
          </a:p>
        </p:txBody>
      </p:sp>
    </p:spTree>
    <p:extLst>
      <p:ext uri="{BB962C8B-B14F-4D97-AF65-F5344CB8AC3E}">
        <p14:creationId xmlns:p14="http://schemas.microsoft.com/office/powerpoint/2010/main" val="22975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believe or not to believe</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228600" y="1036637"/>
            <a:ext cx="8610600" cy="5135563"/>
          </a:xfrm>
        </p:spPr>
        <p:txBody>
          <a:bodyPr>
            <a:noAutofit/>
          </a:bodyPr>
          <a:lstStyle/>
          <a:p>
            <a:pPr marL="0" lvl="0" indent="0" algn="ctr">
              <a:buNone/>
            </a:pPr>
            <a:r>
              <a:rPr lang="en-US" sz="6000" b="1" dirty="0">
                <a:effectLst>
                  <a:outerShdw blurRad="38100" dist="38100" dir="2700000" algn="tl">
                    <a:srgbClr val="000000">
                      <a:alpha val="43137"/>
                    </a:srgbClr>
                  </a:outerShdw>
                </a:effectLst>
              </a:rPr>
              <a:t>Some people fail to move beyond psychological needs and build their belief system to meet them.</a:t>
            </a:r>
          </a:p>
        </p:txBody>
      </p:sp>
    </p:spTree>
    <p:extLst>
      <p:ext uri="{BB962C8B-B14F-4D97-AF65-F5344CB8AC3E}">
        <p14:creationId xmlns:p14="http://schemas.microsoft.com/office/powerpoint/2010/main" val="3575240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Autofit/>
          </a:bodyPr>
          <a:lstStyle/>
          <a:p>
            <a:r>
              <a:rPr lang="en-US" sz="3600" b="1" dirty="0"/>
              <a:t>PAUL C. VITZ, a professor of psychology at New York University, was an atheist until his late 30s. He earned his bachelor's degree at the University of Michigan and his Ph.D. at Stanford.</a:t>
            </a:r>
            <a:endParaRPr lang="en-US" sz="36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200400"/>
            <a:ext cx="2438400" cy="320971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1" y="3200400"/>
            <a:ext cx="2129790" cy="3276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200400"/>
            <a:ext cx="3228975" cy="2418614"/>
          </a:xfrm>
          <a:prstGeom prst="rect">
            <a:avLst/>
          </a:prstGeom>
        </p:spPr>
      </p:pic>
      <p:sp>
        <p:nvSpPr>
          <p:cNvPr id="7" name="TextBox 6"/>
          <p:cNvSpPr txBox="1"/>
          <p:nvPr/>
        </p:nvSpPr>
        <p:spPr>
          <a:xfrm>
            <a:off x="5715000" y="5619014"/>
            <a:ext cx="3228975" cy="1077218"/>
          </a:xfrm>
          <a:prstGeom prst="rect">
            <a:avLst/>
          </a:prstGeom>
          <a:noFill/>
        </p:spPr>
        <p:txBody>
          <a:bodyPr wrap="square" rtlCol="0">
            <a:spAutoFit/>
          </a:bodyPr>
          <a:lstStyle/>
          <a:p>
            <a:r>
              <a:rPr lang="en-US" sz="3200" b="1" dirty="0" smtClean="0"/>
              <a:t>Search: </a:t>
            </a:r>
          </a:p>
          <a:p>
            <a:r>
              <a:rPr lang="en-US" sz="3200" b="1" dirty="0" err="1" smtClean="0"/>
              <a:t>youtube</a:t>
            </a:r>
            <a:r>
              <a:rPr lang="en-US" sz="3200" b="1" dirty="0" smtClean="0"/>
              <a:t> </a:t>
            </a:r>
            <a:r>
              <a:rPr lang="en-US" sz="3200" b="1" dirty="0" err="1"/>
              <a:t>paul</a:t>
            </a:r>
            <a:r>
              <a:rPr lang="en-US" sz="3200" b="1" dirty="0"/>
              <a:t> </a:t>
            </a:r>
            <a:r>
              <a:rPr lang="en-US" sz="3200" b="1" dirty="0" err="1"/>
              <a:t>vitz</a:t>
            </a:r>
            <a:endParaRPr lang="en-US" sz="3200" b="1" dirty="0"/>
          </a:p>
        </p:txBody>
      </p:sp>
    </p:spTree>
    <p:extLst>
      <p:ext uri="{BB962C8B-B14F-4D97-AF65-F5344CB8AC3E}">
        <p14:creationId xmlns:p14="http://schemas.microsoft.com/office/powerpoint/2010/main" val="3060265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382000" cy="5668962"/>
          </a:xfrm>
        </p:spPr>
        <p:txBody>
          <a:bodyPr>
            <a:noAutofit/>
          </a:bodyPr>
          <a:lstStyle/>
          <a:p>
            <a:pPr lvl="0"/>
            <a:r>
              <a:rPr lang="en-US" sz="3200" b="1" cap="none" dirty="0" smtClean="0">
                <a:latin typeface="Times New Roman" pitchFamily="18" charset="0"/>
                <a:cs typeface="Times New Roman" pitchFamily="18" charset="0"/>
              </a:rPr>
              <a:t>“Vitz’s study challenges the widespread assumption throughout much of the intellectual community that belief in God is based on irrational, immature needs and wishful thinking, whereas skepticism is derived from a rational, no-nonsense appraisal of the way things really are.   Since psychology is a weapon that skeptics have chosen to wield against God, it is not unfair for us to ask the same questions of them.” </a:t>
            </a:r>
            <a:br>
              <a:rPr lang="en-US" sz="3200" b="1" cap="none" dirty="0" smtClean="0">
                <a:latin typeface="Times New Roman" pitchFamily="18" charset="0"/>
                <a:cs typeface="Times New Roman" pitchFamily="18" charset="0"/>
              </a:rPr>
            </a:br>
            <a:r>
              <a:rPr lang="en-US" sz="3200" cap="none" dirty="0" smtClean="0"/>
              <a:t> </a:t>
            </a:r>
            <a:r>
              <a:rPr lang="en-US" sz="1800" cap="none" dirty="0" smtClean="0"/>
              <a:t>Beyond Opinion by Ravi Zacharias, c2007 Thomas Nelson Publishers.</a:t>
            </a: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382000" cy="5668962"/>
          </a:xfrm>
        </p:spPr>
        <p:txBody>
          <a:bodyPr>
            <a:noAutofit/>
          </a:bodyPr>
          <a:lstStyle/>
          <a:p>
            <a:pPr lvl="0" algn="l"/>
            <a:r>
              <a:rPr lang="en-US" sz="4000" b="1" dirty="0" err="1" smtClean="0"/>
              <a:t>Vitz</a:t>
            </a:r>
            <a:r>
              <a:rPr lang="en-US" sz="4000" b="1" dirty="0" smtClean="0"/>
              <a:t> </a:t>
            </a:r>
            <a:r>
              <a:rPr lang="en-US" sz="4000" b="1" dirty="0"/>
              <a:t>says “In summary because of my social needs to assimilate, because of my professional needs to be accepted as an academic psychologist, and because of my personal need for a convenient lifestyle; for all of these needs atheism was simply the best policy… I think these reasons may be the most common by far.” </a:t>
            </a:r>
            <a:r>
              <a:rPr lang="en-US" sz="3200" b="1" cap="none" dirty="0" smtClean="0">
                <a:latin typeface="Times New Roman" pitchFamily="18" charset="0"/>
                <a:cs typeface="Times New Roman" pitchFamily="18" charset="0"/>
              </a:rPr>
              <a:t/>
            </a:r>
            <a:br>
              <a:rPr lang="en-US" sz="3200" b="1" cap="none" dirty="0" smtClean="0">
                <a:latin typeface="Times New Roman" pitchFamily="18" charset="0"/>
                <a:cs typeface="Times New Roman" pitchFamily="18" charset="0"/>
              </a:rPr>
            </a:br>
            <a:r>
              <a:rPr lang="en-US" sz="3200" cap="none" dirty="0" smtClean="0"/>
              <a:t> </a:t>
            </a:r>
            <a:r>
              <a:rPr lang="en-US" sz="1800" cap="none" dirty="0" smtClean="0"/>
              <a:t>The Psychology of Atheists – Available on </a:t>
            </a:r>
            <a:r>
              <a:rPr lang="en-US" sz="1800" cap="none" dirty="0" err="1" smtClean="0"/>
              <a:t>Youtube</a:t>
            </a:r>
            <a:r>
              <a:rPr lang="en-US" sz="1800" cap="none" dirty="0" smtClean="0"/>
              <a:t> – search </a:t>
            </a:r>
            <a:r>
              <a:rPr lang="en-US" sz="1800" cap="none" dirty="0" err="1" smtClean="0"/>
              <a:t>youtube</a:t>
            </a:r>
            <a:r>
              <a:rPr lang="en-US" sz="1800" cap="none" dirty="0" smtClean="0"/>
              <a:t> Paul </a:t>
            </a:r>
            <a:r>
              <a:rPr lang="en-US" sz="1800" cap="none" dirty="0" err="1" smtClean="0"/>
              <a:t>Vitz</a:t>
            </a: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8397464"/>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TotalTime>
  <Words>1591</Words>
  <Application>Microsoft Office PowerPoint</Application>
  <PresentationFormat>On-screen Show (4:3)</PresentationFormat>
  <Paragraphs>66</Paragraphs>
  <Slides>34</Slides>
  <Notes>4</Notes>
  <HiddenSlides>0</HiddenSlides>
  <MMClips>0</MMClips>
  <ScaleCrop>false</ScaleCrop>
  <HeadingPairs>
    <vt:vector size="4" baseType="variant">
      <vt:variant>
        <vt:lpstr>Theme</vt:lpstr>
      </vt:variant>
      <vt:variant>
        <vt:i4>10</vt:i4>
      </vt:variant>
      <vt:variant>
        <vt:lpstr>Slide Titles</vt:lpstr>
      </vt:variant>
      <vt:variant>
        <vt:i4>34</vt:i4>
      </vt:variant>
    </vt:vector>
  </HeadingPairs>
  <TitlesOfParts>
    <vt:vector size="44" baseType="lpstr">
      <vt:lpstr>Office Theme</vt:lpstr>
      <vt:lpstr>1_Office Theme</vt:lpstr>
      <vt:lpstr>2_Office Theme</vt:lpstr>
      <vt:lpstr>3_Office Theme</vt:lpstr>
      <vt:lpstr>4_Office Theme</vt:lpstr>
      <vt:lpstr>5_Office Theme</vt:lpstr>
      <vt:lpstr>6_Office Theme</vt:lpstr>
      <vt:lpstr>7_Office Theme</vt:lpstr>
      <vt:lpstr>Flow</vt:lpstr>
      <vt:lpstr>1_Flow</vt:lpstr>
      <vt:lpstr>Why I am not an atheist Part One  Pastor Mark Schwarzbauer PhD Family Worship Center</vt:lpstr>
      <vt:lpstr>Romans 1:20 </vt:lpstr>
      <vt:lpstr>Part One:  To believe or not to believe…  that is the question.</vt:lpstr>
      <vt:lpstr>To believe or not to believe…</vt:lpstr>
      <vt:lpstr>Questions of Meaning</vt:lpstr>
      <vt:lpstr>To believe or not to believe…</vt:lpstr>
      <vt:lpstr>PAUL C. VITZ, a professor of psychology at New York University, was an atheist until his late 30s. He earned his bachelor's degree at the University of Michigan and his Ph.D. at Stanford.</vt:lpstr>
      <vt:lpstr>“Vitz’s study challenges the widespread assumption throughout much of the intellectual community that belief in God is based on irrational, immature needs and wishful thinking, whereas skepticism is derived from a rational, no-nonsense appraisal of the way things really are.   Since psychology is a weapon that skeptics have chosen to wield against God, it is not unfair for us to ask the same questions of them.”   Beyond Opinion by Ravi Zacharias, c2007 Thomas Nelson Publishers.</vt:lpstr>
      <vt:lpstr>Vitz says “In summary because of my social needs to assimilate, because of my professional needs to be accepted as an academic psychologist, and because of my personal need for a convenient lifestyle; for all of these needs atheism was simply the best policy… I think these reasons may be the most common by far.”   The Psychology of Atheists – Available on Youtube – search youtube Paul Vitz</vt:lpstr>
      <vt:lpstr>To believe or not to believe…</vt:lpstr>
      <vt:lpstr>“The single most important social influence on the spiritual live of teens is their parents.  Fathers in particular have a vital role to play in the spiritual development of their children.  In his fascinating books “Faith of the Fatherless” social scientist Paul Vitz writes that in his study of the world’s most influential atheists (including Friedrich Nietzsche, David Hume, Bertrand Russell, John Paul Sartre, Albert Camus and H. G. Wells), all had one thing in common: defective relationships with their fathers.”</vt:lpstr>
      <vt:lpstr>“Moreover, when Vitz studied the lives of influential theists (such as Blaise Pascal, Edmund Burke, Moses Mendelssohn, Soren Kierkegaard, G.K. Chesterton, and Dietrich Bonhoeffer) during those same historical time periods, he found they enjoyed a strong, loving relationship with a father figure.”  Beyond Opinion by Ravi Zacharias, c2007 Thomas Nelson Publishers.</vt:lpstr>
      <vt:lpstr>Father  to the  Fatherless  Pastor Mark Schwarzbauer PhD Family Worship Center</vt:lpstr>
      <vt:lpstr>To believe or not to believe…</vt:lpstr>
      <vt:lpstr>To believe or not to believe…</vt:lpstr>
      <vt:lpstr>Part Two: Why I am not an atheist</vt:lpstr>
      <vt:lpstr>Why I am not an atheist</vt:lpstr>
      <vt:lpstr>Why I am not an atheist</vt:lpstr>
      <vt:lpstr>Why I am not an atheist</vt:lpstr>
      <vt:lpstr>Why I am not an atheist</vt:lpstr>
      <vt:lpstr>Problem of suffering and evil</vt:lpstr>
      <vt:lpstr>The Evidence &amp; Empowerment  of God</vt:lpstr>
      <vt:lpstr>“Almost all religious groups infringe on those liberties and equalities. Whether it be subjugating women, enslaving other races, child abuse, incest, rape and all other forms of atrocities. Yes, by all means practice your faith but that does not allow people the right to shove it in others faces or try to make them live by rules that were made up by an imaginary sky man.”</vt:lpstr>
      <vt:lpstr>My answer… “Dear Sara: I was away working but felt your sincere concerns warranted a followup and sincere response. Just as the phrase “separation of church and state” is not in the constitution, your aforementioned crimes are not inherent in Christianity. Christianity has built hospitals, schools, fed and clothed the poor around the world and honored women wherever it has gone.    Sara, I am not trying to attack you in this apology. I hope I can actually clarify some thought and leave you with encouragement.</vt:lpstr>
      <vt:lpstr>If we wish to entertain the citing of atrocities we must also contrast atheism; the three main atheistic regimes of the twentieth century; Hitler in Nazi Germany, Stalin in Russia, and Mao in China are responsible for more than 100 million deaths not to mention the most violent abuse of women, horrible racism and more crimes against humanity than can be spoken. In one century they have outdone all the religions in all previous history. </vt:lpstr>
      <vt:lpstr>No doubt anyone can cite a number of atrocities and lay them at the feet of Christianity. However, Sara there is a very significant difference; Those who would perpetrate such crimes hiding behind “faith” do so antithetically to the teachings of Jesus; Those who commit them under the auspices of atheism do so as a natural extension of atheism. In kindness    Mark”</vt:lpstr>
      <vt:lpstr>Foundations that Really Matter Family Worship Center Pastor Mark Schwarzbauer PhD</vt:lpstr>
      <vt:lpstr>PowerPoint Presentation</vt:lpstr>
      <vt:lpstr>PowerPoint Presentation</vt:lpstr>
      <vt:lpstr>PowerPoint Presentation</vt:lpstr>
      <vt:lpstr>PowerPoint Presentation</vt:lpstr>
      <vt:lpstr>Why I am not an atheist-  Summary of Part One</vt:lpstr>
      <vt:lpstr>Why I am not an atheist-  Summary of Part One</vt:lpstr>
      <vt:lpstr>Why I am not an atheist-  Summary of Part One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38</cp:revision>
  <dcterms:created xsi:type="dcterms:W3CDTF">2012-10-06T13:47:35Z</dcterms:created>
  <dcterms:modified xsi:type="dcterms:W3CDTF">2013-06-21T18:55:58Z</dcterms:modified>
</cp:coreProperties>
</file>