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 id="2147483662" r:id="rId2"/>
    <p:sldMasterId id="2147483664" r:id="rId3"/>
    <p:sldMasterId id="2147483682" r:id="rId4"/>
  </p:sldMasterIdLst>
  <p:sldIdLst>
    <p:sldId id="329" r:id="rId5"/>
    <p:sldId id="257" r:id="rId6"/>
    <p:sldId id="365" r:id="rId7"/>
    <p:sldId id="366" r:id="rId8"/>
    <p:sldId id="367" r:id="rId9"/>
    <p:sldId id="368" r:id="rId10"/>
    <p:sldId id="369" r:id="rId11"/>
    <p:sldId id="371" r:id="rId12"/>
    <p:sldId id="380" r:id="rId13"/>
    <p:sldId id="373" r:id="rId14"/>
    <p:sldId id="372" r:id="rId15"/>
    <p:sldId id="370" r:id="rId16"/>
    <p:sldId id="381" r:id="rId17"/>
    <p:sldId id="382" r:id="rId18"/>
    <p:sldId id="375" r:id="rId19"/>
    <p:sldId id="383" r:id="rId20"/>
    <p:sldId id="374" r:id="rId21"/>
    <p:sldId id="384" r:id="rId22"/>
    <p:sldId id="386" r:id="rId23"/>
    <p:sldId id="399" r:id="rId24"/>
  </p:sldIdLst>
  <p:sldSz cx="9144000" cy="6858000" type="screen4x3"/>
  <p:notesSz cx="6858000" cy="9144000"/>
  <p:embeddedFontLst>
    <p:embeddedFont>
      <p:font typeface="BlackChancery" panose="020B0604020202020204"/>
      <p:regular r:id="rId25"/>
    </p:embeddedFont>
    <p:embeddedFont>
      <p:font typeface="Calibri" panose="020F0502020204030204" pitchFamily="34" charset="0"/>
      <p:regular r:id="rId26"/>
      <p:bold r:id="rId27"/>
      <p:italic r:id="rId28"/>
      <p:boldItalic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8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667" autoAdjust="0"/>
    <p:restoredTop sz="94660"/>
  </p:normalViewPr>
  <p:slideViewPr>
    <p:cSldViewPr>
      <p:cViewPr varScale="1">
        <p:scale>
          <a:sx n="94" d="100"/>
          <a:sy n="94" d="100"/>
        </p:scale>
        <p:origin x="574" y="3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2.fntdata"/><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1.fntdata"/><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4.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3.fntdata"/><Relationship Id="rId30" Type="http://schemas.openxmlformats.org/officeDocument/2006/relationships/presProps" Target="presProps.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Times New Roman" pitchFamily="18" charset="0"/>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99CF0EA-DE9D-42AC-8640-A705413683F2}"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17965584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CF0EA-DE9D-42AC-8640-A705413683F2}"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2688501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CF0EA-DE9D-42AC-8640-A705413683F2}"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912039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B875FAA-6FFE-4AFF-99E1-4B95FEC4022B}"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6/12/2017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7706268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6/12/2017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013685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99CF0EA-DE9D-42AC-8640-A705413683F2}"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15743595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9CF0EA-DE9D-42AC-8640-A705413683F2}"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31575818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9CF0EA-DE9D-42AC-8640-A705413683F2}"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2439838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9CF0EA-DE9D-42AC-8640-A705413683F2}" type="datetimeFigureOut">
              <a:rPr lang="en-US" smtClean="0"/>
              <a:t>6/12/2017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70821100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9CF0EA-DE9D-42AC-8640-A705413683F2}" type="datetimeFigureOut">
              <a:rPr lang="en-US" smtClean="0"/>
              <a:t>6/12/2017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962875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CF0EA-DE9D-42AC-8640-A705413683F2}" type="datetimeFigureOut">
              <a:rPr lang="en-US" smtClean="0"/>
              <a:t>6/12/2017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4026534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CF0EA-DE9D-42AC-8640-A705413683F2}"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361418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CF0EA-DE9D-42AC-8640-A705413683F2}"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415012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CF0EA-DE9D-42AC-8640-A705413683F2}" type="datetimeFigureOut">
              <a:rPr lang="en-US" smtClean="0"/>
              <a:t>6/12/2017</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53E3C7-F959-4ED4-B538-06951ACDAE39}" type="slidenum">
              <a:rPr lang="en-US" smtClean="0"/>
              <a:t>‹#›</a:t>
            </a:fld>
            <a:endParaRPr lang="en-US"/>
          </a:p>
        </p:txBody>
      </p:sp>
    </p:spTree>
    <p:extLst>
      <p:ext uri="{BB962C8B-B14F-4D97-AF65-F5344CB8AC3E}">
        <p14:creationId xmlns:p14="http://schemas.microsoft.com/office/powerpoint/2010/main" val="3731923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13000">
              <a:srgbClr val="85C2FF">
                <a:lumMod val="26000"/>
                <a:lumOff val="74000"/>
                <a:alpha val="25000"/>
              </a:srgbClr>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7FC477CC-7AE8-4D12-8BAB-7E30B5F56608}" type="slidenum">
              <a:rPr lang="en-US">
                <a:solidFill>
                  <a:srgbClr val="000000"/>
                </a:solidFill>
              </a:rPr>
              <a:pPr fontAlgn="base">
                <a:spcBef>
                  <a:spcPct val="0"/>
                </a:spcBef>
                <a:spcAft>
                  <a:spcPct val="0"/>
                </a:spcAft>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6/12/2017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351167420"/>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6/12/2017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24697656"/>
      </p:ext>
    </p:extLst>
  </p:cSld>
  <p:clrMap bg1="lt1" tx1="dk1" bg2="lt2" tx2="dk2" accent1="accent1" accent2="accent2" accent3="accent3" accent4="accent4" accent5="accent5" accent6="accent6" hlink="hlink" folHlink="folHlink"/>
  <p:sldLayoutIdLst>
    <p:sldLayoutId id="2147483683"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r="-14000"/>
          </a:stretch>
        </a:blip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609600" y="76200"/>
            <a:ext cx="8001000" cy="6248400"/>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pPr marL="0" marR="0">
              <a:spcBef>
                <a:spcPts val="0"/>
              </a:spcBef>
              <a:spcAft>
                <a:spcPts val="0"/>
              </a:spcAft>
            </a:pPr>
            <a:r>
              <a:rPr lang="en-US" sz="7200" b="1" dirty="0" smtClean="0">
                <a:ln/>
                <a:solidFill>
                  <a:srgbClr val="0000CC"/>
                </a:solidFill>
                <a:effectLst>
                  <a:glow rad="228600">
                    <a:schemeClr val="bg1">
                      <a:alpha val="40000"/>
                    </a:schemeClr>
                  </a:glow>
                </a:effectLst>
                <a:latin typeface="Times New Roman"/>
                <a:ea typeface="Calibri"/>
                <a:cs typeface="Times New Roman"/>
              </a:rPr>
              <a:t>The Sweet Sound</a:t>
            </a:r>
            <a:br>
              <a:rPr lang="en-US" sz="7200" b="1" dirty="0" smtClean="0">
                <a:ln/>
                <a:solidFill>
                  <a:srgbClr val="0000CC"/>
                </a:solidFill>
                <a:effectLst>
                  <a:glow rad="228600">
                    <a:schemeClr val="bg1">
                      <a:alpha val="40000"/>
                    </a:schemeClr>
                  </a:glow>
                </a:effectLst>
                <a:latin typeface="Times New Roman"/>
                <a:ea typeface="Calibri"/>
                <a:cs typeface="Times New Roman"/>
              </a:rPr>
            </a:br>
            <a:r>
              <a:rPr lang="en-US" sz="7200" b="1" dirty="0" smtClean="0">
                <a:ln/>
                <a:solidFill>
                  <a:srgbClr val="0000CC"/>
                </a:solidFill>
                <a:effectLst>
                  <a:glow rad="228600">
                    <a:schemeClr val="bg1">
                      <a:alpha val="40000"/>
                    </a:schemeClr>
                  </a:glow>
                </a:effectLst>
                <a:latin typeface="Times New Roman"/>
                <a:ea typeface="Calibri"/>
                <a:cs typeface="Times New Roman"/>
              </a:rPr>
              <a:t>of Surrender</a:t>
            </a:r>
            <a:r>
              <a:rPr lang="en-US" sz="7200" b="1" dirty="0">
                <a:ln/>
                <a:solidFill>
                  <a:srgbClr val="0000CC"/>
                </a:solidFill>
                <a:effectLst>
                  <a:glow rad="228600">
                    <a:schemeClr val="bg1">
                      <a:alpha val="40000"/>
                    </a:schemeClr>
                  </a:glow>
                </a:effectLst>
                <a:latin typeface="Times New Roman"/>
                <a:ea typeface="Calibri"/>
                <a:cs typeface="Times New Roman"/>
              </a:rPr>
              <a:t/>
            </a:r>
            <a:br>
              <a:rPr lang="en-US" sz="7200" b="1" dirty="0">
                <a:ln/>
                <a:solidFill>
                  <a:srgbClr val="0000CC"/>
                </a:solidFill>
                <a:effectLst>
                  <a:glow rad="228600">
                    <a:schemeClr val="bg1">
                      <a:alpha val="40000"/>
                    </a:schemeClr>
                  </a:glow>
                </a:effectLst>
                <a:latin typeface="Times New Roman"/>
                <a:ea typeface="Calibri"/>
                <a:cs typeface="Times New Roman"/>
              </a:rPr>
            </a:br>
            <a:r>
              <a:rPr lang="en-US" sz="7200" b="1" dirty="0" smtClean="0">
                <a:ln/>
                <a:solidFill>
                  <a:srgbClr val="0000CC"/>
                </a:solidFill>
                <a:effectLst>
                  <a:glow rad="228600">
                    <a:schemeClr val="bg1">
                      <a:alpha val="40000"/>
                    </a:schemeClr>
                  </a:glow>
                </a:effectLst>
                <a:latin typeface="Times New Roman"/>
                <a:ea typeface="Calibri"/>
                <a:cs typeface="Times New Roman"/>
              </a:rPr>
              <a:t/>
            </a:r>
            <a:br>
              <a:rPr lang="en-US" sz="7200" b="1" dirty="0" smtClean="0">
                <a:ln/>
                <a:solidFill>
                  <a:srgbClr val="0000CC"/>
                </a:solidFill>
                <a:effectLst>
                  <a:glow rad="228600">
                    <a:schemeClr val="bg1">
                      <a:alpha val="40000"/>
                    </a:schemeClr>
                  </a:glow>
                </a:effectLst>
                <a:latin typeface="Times New Roman"/>
                <a:ea typeface="Calibri"/>
                <a:cs typeface="Times New Roman"/>
              </a:rPr>
            </a:br>
            <a:r>
              <a:rPr lang="en-US" sz="6000" b="1" dirty="0">
                <a:ln/>
                <a:solidFill>
                  <a:srgbClr val="0000CC"/>
                </a:solidFill>
                <a:effectLst>
                  <a:glow rad="228600">
                    <a:schemeClr val="bg1">
                      <a:alpha val="40000"/>
                    </a:schemeClr>
                  </a:glow>
                </a:effectLst>
                <a:latin typeface="Times New Roman"/>
                <a:ea typeface="Calibri"/>
                <a:cs typeface="Times New Roman"/>
              </a:rPr>
              <a:t/>
            </a:r>
            <a:br>
              <a:rPr lang="en-US" sz="6000" b="1" dirty="0">
                <a:ln/>
                <a:solidFill>
                  <a:srgbClr val="0000CC"/>
                </a:solidFill>
                <a:effectLst>
                  <a:glow rad="228600">
                    <a:schemeClr val="bg1">
                      <a:alpha val="40000"/>
                    </a:schemeClr>
                  </a:glow>
                </a:effectLst>
                <a:latin typeface="Times New Roman"/>
                <a:ea typeface="Calibri"/>
                <a:cs typeface="Times New Roman"/>
              </a:rPr>
            </a:br>
            <a:r>
              <a:rPr lang="en-US" sz="6000" b="1" dirty="0" smtClean="0">
                <a:ln/>
                <a:solidFill>
                  <a:srgbClr val="0000CC"/>
                </a:solidFill>
                <a:effectLst>
                  <a:glow rad="228600">
                    <a:schemeClr val="bg1">
                      <a:alpha val="40000"/>
                    </a:schemeClr>
                  </a:glow>
                </a:effectLst>
                <a:latin typeface="Times New Roman"/>
                <a:ea typeface="Calibri"/>
                <a:cs typeface="Times New Roman"/>
              </a:rPr>
              <a:t/>
            </a:r>
            <a:br>
              <a:rPr lang="en-US" sz="6000" b="1" dirty="0" smtClean="0">
                <a:ln/>
                <a:solidFill>
                  <a:srgbClr val="0000CC"/>
                </a:solidFill>
                <a:effectLst>
                  <a:glow rad="228600">
                    <a:schemeClr val="bg1">
                      <a:alpha val="40000"/>
                    </a:schemeClr>
                  </a:glow>
                </a:effectLst>
                <a:latin typeface="Times New Roman"/>
                <a:ea typeface="Calibri"/>
                <a:cs typeface="Times New Roman"/>
              </a:rPr>
            </a:br>
            <a:r>
              <a:rPr lang="en-US" b="1" dirty="0" smtClean="0">
                <a:ln/>
                <a:solidFill>
                  <a:srgbClr val="0000CC"/>
                </a:solidFill>
                <a:effectLst>
                  <a:glow rad="228600">
                    <a:schemeClr val="bg1">
                      <a:alpha val="40000"/>
                    </a:schemeClr>
                  </a:glow>
                </a:effectLst>
                <a:latin typeface="Times New Roman"/>
                <a:ea typeface="Calibri"/>
                <a:cs typeface="Times New Roman"/>
              </a:rPr>
              <a:t>Pastor </a:t>
            </a:r>
            <a:r>
              <a:rPr lang="en-US" b="1" dirty="0">
                <a:ln/>
                <a:solidFill>
                  <a:srgbClr val="0000CC"/>
                </a:solidFill>
                <a:effectLst>
                  <a:glow rad="228600">
                    <a:schemeClr val="bg1">
                      <a:alpha val="40000"/>
                    </a:schemeClr>
                  </a:glow>
                </a:effectLst>
                <a:latin typeface="Times New Roman"/>
                <a:ea typeface="Calibri"/>
                <a:cs typeface="Times New Roman"/>
              </a:rPr>
              <a:t>Mark Schwarzbauer PhD</a:t>
            </a:r>
            <a:r>
              <a:rPr lang="en-US" sz="3100" b="1" dirty="0">
                <a:ln/>
                <a:solidFill>
                  <a:srgbClr val="0000CC"/>
                </a:solidFill>
                <a:effectLst>
                  <a:glow rad="228600">
                    <a:schemeClr val="bg1">
                      <a:alpha val="40000"/>
                    </a:schemeClr>
                  </a:glow>
                </a:effectLst>
                <a:latin typeface="Times New Roman"/>
                <a:ea typeface="Calibri"/>
                <a:cs typeface="Times New Roman"/>
              </a:rPr>
              <a:t/>
            </a:r>
            <a:br>
              <a:rPr lang="en-US" sz="3100" b="1" dirty="0">
                <a:ln/>
                <a:solidFill>
                  <a:srgbClr val="0000CC"/>
                </a:solidFill>
                <a:effectLst>
                  <a:glow rad="228600">
                    <a:schemeClr val="bg1">
                      <a:alpha val="40000"/>
                    </a:schemeClr>
                  </a:glow>
                </a:effectLst>
                <a:latin typeface="Times New Roman"/>
                <a:ea typeface="Calibri"/>
                <a:cs typeface="Times New Roman"/>
              </a:rPr>
            </a:br>
            <a:r>
              <a:rPr lang="en-US" b="1" dirty="0">
                <a:ln/>
                <a:solidFill>
                  <a:srgbClr val="0000CC"/>
                </a:solidFill>
                <a:effectLst>
                  <a:glow rad="228600">
                    <a:schemeClr val="bg1">
                      <a:alpha val="40000"/>
                    </a:schemeClr>
                  </a:glow>
                </a:effectLst>
                <a:latin typeface="Times New Roman"/>
                <a:ea typeface="Calibri"/>
              </a:rPr>
              <a:t>Family Worship Center </a:t>
            </a:r>
            <a:endParaRPr lang="en-US" sz="4000" b="1" dirty="0">
              <a:ln/>
              <a:solidFill>
                <a:srgbClr val="0000CC"/>
              </a:solidFill>
              <a:effectLst>
                <a:glow rad="228600">
                  <a:schemeClr val="bg1">
                    <a:alpha val="40000"/>
                  </a:schemeClr>
                </a:glow>
              </a:effectLst>
            </a:endParaRPr>
          </a:p>
        </p:txBody>
      </p:sp>
    </p:spTree>
    <p:extLst>
      <p:ext uri="{BB962C8B-B14F-4D97-AF65-F5344CB8AC3E}">
        <p14:creationId xmlns:p14="http://schemas.microsoft.com/office/powerpoint/2010/main" val="270161478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350837"/>
            <a:ext cx="5105400" cy="792163"/>
          </a:xfrm>
        </p:spPr>
        <p:txBody>
          <a:bodyPr>
            <a:noAutofit/>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Luke </a:t>
            </a: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3:16</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304800" y="990600"/>
            <a:ext cx="8610600" cy="5867400"/>
          </a:xfrm>
        </p:spPr>
        <p:txBody>
          <a:bodyPr>
            <a:noAutofit/>
          </a:bodyPr>
          <a:lstStyle/>
          <a:p>
            <a:pPr marL="0" indent="0">
              <a:buNone/>
            </a:pPr>
            <a:r>
              <a:rPr lang="en-US" sz="4400" b="1" dirty="0" smtClean="0">
                <a:effectLst>
                  <a:outerShdw blurRad="38100" dist="38100" dir="2700000" algn="tl">
                    <a:srgbClr val="000000">
                      <a:alpha val="43137"/>
                    </a:srgbClr>
                  </a:outerShdw>
                </a:effectLst>
              </a:rPr>
              <a:t>“John </a:t>
            </a:r>
            <a:r>
              <a:rPr lang="en-US" sz="4400" b="1" dirty="0">
                <a:effectLst>
                  <a:outerShdw blurRad="38100" dist="38100" dir="2700000" algn="tl">
                    <a:srgbClr val="000000">
                      <a:alpha val="43137"/>
                    </a:srgbClr>
                  </a:outerShdw>
                </a:effectLst>
              </a:rPr>
              <a:t>answered, saying to all, “I indeed baptize you with water; but One mightier than I is coming, whose sandal strap I am not worthy to loose. He will baptize you with the Holy Spirit and fire</a:t>
            </a:r>
            <a:r>
              <a:rPr lang="en-US" sz="4400" b="1" dirty="0" smtClean="0">
                <a:effectLst>
                  <a:outerShdw blurRad="38100" dist="38100" dir="2700000" algn="tl">
                    <a:srgbClr val="000000">
                      <a:alpha val="43137"/>
                    </a:srgbClr>
                  </a:outerShdw>
                </a:effectLst>
              </a:rPr>
              <a:t>.”</a:t>
            </a:r>
          </a:p>
          <a:p>
            <a:pPr marL="0" indent="0">
              <a:buNone/>
            </a:pPr>
            <a:r>
              <a:rPr lang="en-US" sz="4400" b="1" dirty="0">
                <a:ln w="22225">
                  <a:solidFill>
                    <a:schemeClr val="accent2"/>
                  </a:solidFill>
                  <a:prstDash val="solid"/>
                </a:ln>
                <a:solidFill>
                  <a:srgbClr val="0000CC"/>
                </a:solidFill>
              </a:rPr>
              <a:t>(Note: Acts 2- the “Tongues” came as “fire”).</a:t>
            </a:r>
            <a:endParaRPr lang="en-US" sz="6000" b="1" dirty="0">
              <a:ln w="22225">
                <a:solidFill>
                  <a:schemeClr val="accent2"/>
                </a:solidFill>
                <a:prstDash val="solid"/>
              </a:ln>
              <a:solidFill>
                <a:srgbClr val="0000CC"/>
              </a:solidFill>
            </a:endParaRPr>
          </a:p>
        </p:txBody>
      </p:sp>
    </p:spTree>
    <p:extLst>
      <p:ext uri="{BB962C8B-B14F-4D97-AF65-F5344CB8AC3E}">
        <p14:creationId xmlns:p14="http://schemas.microsoft.com/office/powerpoint/2010/main" val="233508428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350837"/>
            <a:ext cx="5105400" cy="792163"/>
          </a:xfrm>
        </p:spPr>
        <p:txBody>
          <a:bodyPr>
            <a:noAutofit/>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John </a:t>
            </a: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1:32-33 </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1066800"/>
            <a:ext cx="8534400" cy="5715000"/>
          </a:xfrm>
        </p:spPr>
        <p:txBody>
          <a:bodyPr>
            <a:noAutofit/>
          </a:bodyPr>
          <a:lstStyle/>
          <a:p>
            <a:pPr marL="0" indent="0">
              <a:buNone/>
            </a:pPr>
            <a:r>
              <a:rPr lang="en-US" sz="4000" b="1" baseline="30000" dirty="0" smtClean="0">
                <a:effectLst>
                  <a:outerShdw blurRad="38100" dist="38100" dir="2700000" algn="tl">
                    <a:srgbClr val="000000">
                      <a:alpha val="43137"/>
                    </a:srgbClr>
                  </a:outerShdw>
                </a:effectLst>
              </a:rPr>
              <a:t>32</a:t>
            </a:r>
            <a:r>
              <a:rPr lang="en-US" sz="4000" b="1" dirty="0" smtClean="0">
                <a:effectLst>
                  <a:outerShdw blurRad="38100" dist="38100" dir="2700000" algn="tl">
                    <a:srgbClr val="000000">
                      <a:alpha val="43137"/>
                    </a:srgbClr>
                  </a:outerShdw>
                </a:effectLst>
              </a:rPr>
              <a:t>And </a:t>
            </a:r>
            <a:r>
              <a:rPr lang="en-US" sz="4000" b="1" dirty="0">
                <a:effectLst>
                  <a:outerShdw blurRad="38100" dist="38100" dir="2700000" algn="tl">
                    <a:srgbClr val="000000">
                      <a:alpha val="43137"/>
                    </a:srgbClr>
                  </a:outerShdw>
                </a:effectLst>
              </a:rPr>
              <a:t>John bore witness, saying, “I saw the Spirit descending from heaven like a dove, and He remained upon Him. </a:t>
            </a:r>
            <a:r>
              <a:rPr lang="en-US" sz="4000" b="1" baseline="30000" dirty="0">
                <a:effectLst>
                  <a:outerShdw blurRad="38100" dist="38100" dir="2700000" algn="tl">
                    <a:srgbClr val="000000">
                      <a:alpha val="43137"/>
                    </a:srgbClr>
                  </a:outerShdw>
                </a:effectLst>
              </a:rPr>
              <a:t>33</a:t>
            </a:r>
            <a:r>
              <a:rPr lang="en-US" sz="4000" b="1" dirty="0">
                <a:effectLst>
                  <a:outerShdw blurRad="38100" dist="38100" dir="2700000" algn="tl">
                    <a:srgbClr val="000000">
                      <a:alpha val="43137"/>
                    </a:srgbClr>
                  </a:outerShdw>
                </a:effectLst>
              </a:rPr>
              <a:t> I did not know Him, but He who sent me to baptize with water said to me, ‘Upon whom you see the Spirit descending, and remaining on Him, this is He who baptizes with the Holy Spirit.’</a:t>
            </a:r>
          </a:p>
        </p:txBody>
      </p:sp>
    </p:spTree>
    <p:extLst>
      <p:ext uri="{BB962C8B-B14F-4D97-AF65-F5344CB8AC3E}">
        <p14:creationId xmlns:p14="http://schemas.microsoft.com/office/powerpoint/2010/main" val="13770416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381000"/>
            <a:ext cx="5105400" cy="792163"/>
          </a:xfrm>
        </p:spPr>
        <p:txBody>
          <a:bodyPr>
            <a:noAutofit/>
          </a:bodyPr>
          <a:lstStyle/>
          <a:p>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Acts 1:5</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381000" y="990600"/>
            <a:ext cx="8534400" cy="5486400"/>
          </a:xfrm>
        </p:spPr>
        <p:txBody>
          <a:bodyPr>
            <a:noAutofit/>
          </a:bodyPr>
          <a:lstStyle/>
          <a:p>
            <a:pPr marL="0" indent="0">
              <a:buNone/>
            </a:pPr>
            <a:r>
              <a:rPr lang="en-US" sz="5400" b="1" dirty="0" smtClean="0">
                <a:effectLst>
                  <a:outerShdw blurRad="38100" dist="38100" dir="2700000" algn="tl">
                    <a:srgbClr val="000000">
                      <a:alpha val="43137"/>
                    </a:srgbClr>
                  </a:outerShdw>
                </a:effectLst>
              </a:rPr>
              <a:t>(Jesus said)  </a:t>
            </a:r>
            <a:r>
              <a:rPr lang="en-US" sz="5400" b="1" dirty="0" smtClean="0">
                <a:solidFill>
                  <a:srgbClr val="FF0000"/>
                </a:solidFill>
                <a:effectLst>
                  <a:outerShdw blurRad="38100" dist="38100" dir="2700000" algn="tl">
                    <a:srgbClr val="000000">
                      <a:alpha val="43137"/>
                    </a:srgbClr>
                  </a:outerShdw>
                </a:effectLst>
              </a:rPr>
              <a:t>“</a:t>
            </a:r>
            <a:r>
              <a:rPr lang="en-US" sz="5400" b="1" dirty="0">
                <a:solidFill>
                  <a:srgbClr val="FF0000"/>
                </a:solidFill>
                <a:effectLst>
                  <a:outerShdw blurRad="38100" dist="38100" dir="2700000" algn="tl">
                    <a:srgbClr val="000000">
                      <a:alpha val="43137"/>
                    </a:srgbClr>
                  </a:outerShdw>
                </a:effectLst>
              </a:rPr>
              <a:t>for John truly baptized with water, but you shall be baptized with the Holy Spirit not many days from now.”</a:t>
            </a:r>
          </a:p>
        </p:txBody>
      </p:sp>
    </p:spTree>
    <p:extLst>
      <p:ext uri="{BB962C8B-B14F-4D97-AF65-F5344CB8AC3E}">
        <p14:creationId xmlns:p14="http://schemas.microsoft.com/office/powerpoint/2010/main" val="206462098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5943600"/>
          </a:xfrm>
        </p:spPr>
        <p:txBody>
          <a:bodyPr>
            <a:noAutofit/>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For the many fulfillments of </a:t>
            </a: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Baptism in the Holy Spirit with the initial physical evidence of speaking in other tongues see </a:t>
            </a:r>
            <a:b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Acts </a:t>
            </a: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2, 8, 9,10,11,19</a:t>
            </a:r>
          </a:p>
        </p:txBody>
      </p:sp>
    </p:spTree>
    <p:extLst>
      <p:ext uri="{BB962C8B-B14F-4D97-AF65-F5344CB8AC3E}">
        <p14:creationId xmlns:p14="http://schemas.microsoft.com/office/powerpoint/2010/main" val="40149381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5943600"/>
          </a:xfrm>
        </p:spPr>
        <p:txBody>
          <a:bodyPr>
            <a:noAutofit/>
          </a:bodyPr>
          <a:lstStyle/>
          <a:p>
            <a:r>
              <a:rPr lang="en-U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a:t>
            </a:r>
            <a:r>
              <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Initial Physical Evidence of the Baptism with the Holy Spirit is always speaking in other tongues. </a:t>
            </a:r>
            <a:r>
              <a:rPr lang="en-U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Please </a:t>
            </a:r>
            <a:r>
              <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see Pentecost 101 and 102.  We </a:t>
            </a:r>
            <a:r>
              <a:rPr lang="en-US" sz="48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don’t</a:t>
            </a:r>
            <a:r>
              <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measure </a:t>
            </a:r>
            <a:r>
              <a:rPr lang="en-U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en-U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God’s </a:t>
            </a:r>
            <a:r>
              <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Word by our experience.  We measure our experience by God’s Word.</a:t>
            </a:r>
          </a:p>
        </p:txBody>
      </p:sp>
    </p:spTree>
    <p:extLst>
      <p:ext uri="{BB962C8B-B14F-4D97-AF65-F5344CB8AC3E}">
        <p14:creationId xmlns:p14="http://schemas.microsoft.com/office/powerpoint/2010/main" val="371277838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381000" y="304800"/>
            <a:ext cx="8610600" cy="6248400"/>
          </a:xfrm>
        </p:spPr>
        <p:txBody>
          <a:bodyPr>
            <a:noAutofit/>
            <a:scene3d>
              <a:camera prst="orthographicFront"/>
              <a:lightRig rig="soft" dir="t">
                <a:rot lat="0" lon="0" rev="10800000"/>
              </a:lightRig>
            </a:scene3d>
            <a:sp3d>
              <a:bevelT w="27940" h="12700"/>
              <a:contourClr>
                <a:srgbClr val="DDDDDD"/>
              </a:contourClr>
            </a:sp3d>
          </a:bodyPr>
          <a:lstStyle/>
          <a:p>
            <a:pPr marL="0" marR="0">
              <a:spcBef>
                <a:spcPts val="0"/>
              </a:spcBef>
              <a:spcAft>
                <a:spcPts val="0"/>
              </a:spcAft>
            </a:pPr>
            <a:r>
              <a:rPr lang="en-US"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You </a:t>
            </a:r>
            <a:r>
              <a:rPr lang="en-US" b="1" spc="150" dirty="0">
                <a:ln w="11430"/>
                <a:solidFill>
                  <a:srgbClr val="F8F8F8"/>
                </a:solidFill>
                <a:effectLst>
                  <a:outerShdw blurRad="25400" algn="tl" rotWithShape="0">
                    <a:srgbClr val="000000">
                      <a:alpha val="43000"/>
                    </a:srgbClr>
                  </a:outerShdw>
                </a:effectLst>
                <a:latin typeface="Times New Roman"/>
                <a:ea typeface="Calibri"/>
                <a:cs typeface="Times New Roman"/>
              </a:rPr>
              <a:t>receive the Holy Spirit inside of you the moment you are born-again (John 20:22).  The experience of the </a:t>
            </a:r>
            <a:r>
              <a:rPr lang="en-US"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
            </a:r>
            <a:br>
              <a:rPr lang="en-US"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br>
            <a:r>
              <a:rPr lang="en-US"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Baptism </a:t>
            </a:r>
            <a:r>
              <a:rPr lang="en-US" b="1" spc="150" dirty="0">
                <a:ln w="11430"/>
                <a:solidFill>
                  <a:srgbClr val="F8F8F8"/>
                </a:solidFill>
                <a:effectLst>
                  <a:outerShdw blurRad="25400" algn="tl" rotWithShape="0">
                    <a:srgbClr val="000000">
                      <a:alpha val="43000"/>
                    </a:srgbClr>
                  </a:outerShdw>
                </a:effectLst>
                <a:latin typeface="Times New Roman"/>
                <a:ea typeface="Calibri"/>
                <a:cs typeface="Times New Roman"/>
              </a:rPr>
              <a:t>in the Holy Spirit is a separate, subsequent experience available for all believers </a:t>
            </a:r>
            <a:r>
              <a:rPr lang="en-US"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
            </a:r>
            <a:br>
              <a:rPr lang="en-US"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br>
            <a:r>
              <a:rPr lang="en-US"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a:t>
            </a:r>
            <a:r>
              <a:rPr lang="en-US" b="1" spc="150" dirty="0">
                <a:ln w="11430"/>
                <a:solidFill>
                  <a:srgbClr val="F8F8F8"/>
                </a:solidFill>
                <a:effectLst>
                  <a:outerShdw blurRad="25400" algn="tl" rotWithShape="0">
                    <a:srgbClr val="000000">
                      <a:alpha val="43000"/>
                    </a:srgbClr>
                  </a:outerShdw>
                </a:effectLst>
                <a:latin typeface="Times New Roman"/>
                <a:ea typeface="Calibri"/>
                <a:cs typeface="Times New Roman"/>
              </a:rPr>
              <a:t>Acts 2:39). </a:t>
            </a:r>
            <a:endParaRPr lang="en-US" sz="2000"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18056745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381000" y="304800"/>
            <a:ext cx="8610600" cy="6248400"/>
          </a:xfrm>
        </p:spPr>
        <p:txBody>
          <a:bodyPr>
            <a:noAutofit/>
            <a:scene3d>
              <a:camera prst="orthographicFront"/>
              <a:lightRig rig="soft" dir="t">
                <a:rot lat="0" lon="0" rev="10800000"/>
              </a:lightRig>
            </a:scene3d>
            <a:sp3d>
              <a:bevelT w="27940" h="12700"/>
              <a:contourClr>
                <a:srgbClr val="DDDDDD"/>
              </a:contourClr>
            </a:sp3d>
          </a:bodyPr>
          <a:lstStyle/>
          <a:p>
            <a:pPr marL="0" marR="0">
              <a:spcBef>
                <a:spcPts val="0"/>
              </a:spcBef>
              <a:spcAft>
                <a:spcPts val="0"/>
              </a:spcAft>
            </a:pPr>
            <a:r>
              <a:rPr lang="en-US" sz="54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Almost </a:t>
            </a:r>
            <a:r>
              <a:rPr lang="en-US" sz="54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one Billion </a:t>
            </a:r>
            <a:r>
              <a:rPr lang="en-US" sz="54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
            </a:r>
            <a:br>
              <a:rPr lang="en-US" sz="54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br>
            <a:r>
              <a:rPr lang="en-US" sz="54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a:t>
            </a:r>
            <a:r>
              <a:rPr lang="en-US" sz="54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1 in every 7 people) </a:t>
            </a:r>
            <a:r>
              <a:rPr lang="en-US" sz="54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
            </a:r>
            <a:br>
              <a:rPr lang="en-US" sz="54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br>
            <a:r>
              <a:rPr lang="en-US" sz="54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is </a:t>
            </a:r>
            <a:r>
              <a:rPr lang="en-US" sz="54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a Pentecostal or Charismatic Christian who believes in and speaks in a prayer language they have never learned.</a:t>
            </a:r>
            <a:endParaRPr lang="en-US" sz="2800"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265418767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685800" y="304800"/>
            <a:ext cx="8001000" cy="6248400"/>
          </a:xfrm>
        </p:spPr>
        <p:txBody>
          <a:bodyPr>
            <a:noAutofit/>
            <a:scene3d>
              <a:camera prst="orthographicFront"/>
              <a:lightRig rig="soft" dir="t">
                <a:rot lat="0" lon="0" rev="10800000"/>
              </a:lightRig>
            </a:scene3d>
            <a:sp3d>
              <a:bevelT w="27940" h="12700"/>
              <a:contourClr>
                <a:srgbClr val="DDDDDD"/>
              </a:contourClr>
            </a:sp3d>
          </a:bodyPr>
          <a:lstStyle/>
          <a:p>
            <a:pPr marL="0" marR="0">
              <a:spcBef>
                <a:spcPts val="0"/>
              </a:spcBef>
              <a:spcAft>
                <a:spcPts val="0"/>
              </a:spcAft>
            </a:pPr>
            <a:r>
              <a:rPr lang="en-US" sz="48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Fr</a:t>
            </a:r>
            <a:r>
              <a:rPr lang="en-US" sz="48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 Dennis Bennett in his book “How to Pray for the Release of the Holy Spirit” explains how the Baptism in the Holy Spirit is a release of the Holy Spirit who already lives inside of you as a believer.</a:t>
            </a:r>
            <a:endParaRPr lang="en-US" sz="2400"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22766032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685800" y="457200"/>
            <a:ext cx="8001000" cy="6248400"/>
          </a:xfrm>
        </p:spPr>
        <p:txBody>
          <a:bodyPr>
            <a:normAutofit/>
            <a:scene3d>
              <a:camera prst="orthographicFront"/>
              <a:lightRig rig="soft" dir="t">
                <a:rot lat="0" lon="0" rev="10800000"/>
              </a:lightRig>
            </a:scene3d>
            <a:sp3d>
              <a:bevelT w="27940" h="12700"/>
              <a:contourClr>
                <a:srgbClr val="DDDDDD"/>
              </a:contourClr>
            </a:sp3d>
          </a:bodyPr>
          <a:lstStyle/>
          <a:p>
            <a:pPr marL="0" marR="0">
              <a:spcBef>
                <a:spcPts val="0"/>
              </a:spcBef>
              <a:spcAft>
                <a:spcPts val="0"/>
              </a:spcAft>
            </a:pPr>
            <a:r>
              <a:rPr lang="en-US" sz="72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Part </a:t>
            </a: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Two: </a:t>
            </a:r>
            <a:b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br>
            <a:r>
              <a:rPr lang="en-US" sz="72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Why it is Difficult for Some People to </a:t>
            </a: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Surrender and Release</a:t>
            </a:r>
            <a:endParaRPr lang="en-US" sz="4000"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120997262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Barriers to Releasing to </a:t>
            </a:r>
            <a:b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Holy Spirit</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txBody>
          <a:bodyPr>
            <a:normAutofit fontScale="92500" lnSpcReduction="10000"/>
          </a:bodyPr>
          <a:lstStyle/>
          <a:p>
            <a:r>
              <a:rPr lang="en-US" sz="4400" b="1" dirty="0" smtClean="0"/>
              <a:t>Sometimes </a:t>
            </a:r>
            <a:r>
              <a:rPr lang="en-US" sz="4400" b="1" dirty="0"/>
              <a:t>it is fear that causes us to hold back.</a:t>
            </a:r>
          </a:p>
          <a:p>
            <a:r>
              <a:rPr lang="en-US" sz="4400" b="1" dirty="0" smtClean="0"/>
              <a:t>Sometimes </a:t>
            </a:r>
            <a:r>
              <a:rPr lang="en-US" sz="4400" b="1" dirty="0"/>
              <a:t>it is concern over losing control.</a:t>
            </a:r>
          </a:p>
          <a:p>
            <a:r>
              <a:rPr lang="en-US" sz="4400" b="1" dirty="0" smtClean="0"/>
              <a:t>Sometimes </a:t>
            </a:r>
            <a:r>
              <a:rPr lang="en-US" sz="4400" b="1" dirty="0"/>
              <a:t>it is a misunderstanding of how the release comes.</a:t>
            </a:r>
          </a:p>
          <a:p>
            <a:endParaRPr lang="en-US" dirty="0"/>
          </a:p>
        </p:txBody>
      </p:sp>
    </p:spTree>
    <p:extLst>
      <p:ext uri="{BB962C8B-B14F-4D97-AF65-F5344CB8AC3E}">
        <p14:creationId xmlns:p14="http://schemas.microsoft.com/office/powerpoint/2010/main" val="228856206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0"/>
            <a:ext cx="5105400" cy="792163"/>
          </a:xfrm>
        </p:spPr>
        <p:txBody>
          <a:bodyPr>
            <a:noAutofit/>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Acts 2:1-4</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152400" y="609600"/>
            <a:ext cx="8763000" cy="5867400"/>
          </a:xfrm>
        </p:spPr>
        <p:txBody>
          <a:bodyPr>
            <a:noAutofit/>
          </a:bodyPr>
          <a:lstStyle/>
          <a:p>
            <a:pPr marL="0" indent="0">
              <a:buNone/>
            </a:pPr>
            <a:r>
              <a:rPr lang="en-US" sz="3600" b="1" dirty="0">
                <a:effectLst>
                  <a:outerShdw blurRad="38100" dist="38100" dir="2700000" algn="tl">
                    <a:srgbClr val="000000">
                      <a:alpha val="43137"/>
                    </a:srgbClr>
                  </a:outerShdw>
                </a:effectLst>
              </a:rPr>
              <a:t>When the Day of Pentecost had fully come, they were all with one accord in one place. </a:t>
            </a:r>
            <a:r>
              <a:rPr lang="en-US" sz="3600" b="1" baseline="30000" dirty="0">
                <a:effectLst>
                  <a:outerShdw blurRad="38100" dist="38100" dir="2700000" algn="tl">
                    <a:srgbClr val="000000">
                      <a:alpha val="43137"/>
                    </a:srgbClr>
                  </a:outerShdw>
                </a:effectLst>
              </a:rPr>
              <a:t>2</a:t>
            </a:r>
            <a:r>
              <a:rPr lang="en-US" sz="3600" b="1" dirty="0">
                <a:effectLst>
                  <a:outerShdw blurRad="38100" dist="38100" dir="2700000" algn="tl">
                    <a:srgbClr val="000000">
                      <a:alpha val="43137"/>
                    </a:srgbClr>
                  </a:outerShdw>
                </a:effectLst>
              </a:rPr>
              <a:t> And suddenly there came a sound from heaven, as of a rushing mighty wind, and it filled the whole house where they were sitting. </a:t>
            </a:r>
            <a:r>
              <a:rPr lang="en-US" sz="3600" b="1" baseline="30000" dirty="0">
                <a:effectLst>
                  <a:outerShdw blurRad="38100" dist="38100" dir="2700000" algn="tl">
                    <a:srgbClr val="000000">
                      <a:alpha val="43137"/>
                    </a:srgbClr>
                  </a:outerShdw>
                </a:effectLst>
              </a:rPr>
              <a:t>3</a:t>
            </a:r>
            <a:r>
              <a:rPr lang="en-US" sz="3600" b="1" dirty="0">
                <a:effectLst>
                  <a:outerShdw blurRad="38100" dist="38100" dir="2700000" algn="tl">
                    <a:srgbClr val="000000">
                      <a:alpha val="43137"/>
                    </a:srgbClr>
                  </a:outerShdw>
                </a:effectLst>
              </a:rPr>
              <a:t> Then there appeared to them divided tongues, as of fire, and one sat upon each of them. </a:t>
            </a:r>
            <a:r>
              <a:rPr lang="en-US" sz="3600" b="1" baseline="30000" dirty="0">
                <a:effectLst>
                  <a:outerShdw blurRad="38100" dist="38100" dir="2700000" algn="tl">
                    <a:srgbClr val="000000">
                      <a:alpha val="43137"/>
                    </a:srgbClr>
                  </a:outerShdw>
                </a:effectLst>
              </a:rPr>
              <a:t>4</a:t>
            </a:r>
            <a:r>
              <a:rPr lang="en-US" sz="3600" b="1" dirty="0">
                <a:effectLst>
                  <a:outerShdw blurRad="38100" dist="38100" dir="2700000" algn="tl">
                    <a:srgbClr val="000000">
                      <a:alpha val="43137"/>
                    </a:srgbClr>
                  </a:outerShdw>
                </a:effectLst>
              </a:rPr>
              <a:t> And they were all filled with the Holy Spirit and began to speak with other tongues, as the Spirit gave them utterance.</a:t>
            </a:r>
          </a:p>
        </p:txBody>
      </p:sp>
    </p:spTree>
    <p:extLst>
      <p:ext uri="{BB962C8B-B14F-4D97-AF65-F5344CB8AC3E}">
        <p14:creationId xmlns:p14="http://schemas.microsoft.com/office/powerpoint/2010/main" val="1690243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Autofit/>
          </a:bodyPr>
          <a:lstStyle/>
          <a:p>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Closing: If you have already received the Baptism in the Holy Spirit with the initial physical evidence of speaking in tongues then exercise your gift.  If you have not received continue seeking God and surrender.</a:t>
            </a:r>
          </a:p>
        </p:txBody>
      </p:sp>
    </p:spTree>
    <p:extLst>
      <p:ext uri="{BB962C8B-B14F-4D97-AF65-F5344CB8AC3E}">
        <p14:creationId xmlns:p14="http://schemas.microsoft.com/office/powerpoint/2010/main" val="347431443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685800" y="457200"/>
            <a:ext cx="8001000" cy="6248400"/>
          </a:xfrm>
        </p:spPr>
        <p:txBody>
          <a:bodyPr>
            <a:normAutofit/>
            <a:scene3d>
              <a:camera prst="orthographicFront"/>
              <a:lightRig rig="soft" dir="t">
                <a:rot lat="0" lon="0" rev="10800000"/>
              </a:lightRig>
            </a:scene3d>
            <a:sp3d>
              <a:bevelT w="27940" h="12700"/>
              <a:contourClr>
                <a:srgbClr val="DDDDDD"/>
              </a:contourClr>
            </a:sp3d>
          </a:bodyPr>
          <a:lstStyle/>
          <a:p>
            <a:pPr marL="0" marR="0">
              <a:spcBef>
                <a:spcPts val="0"/>
              </a:spcBef>
              <a:spcAft>
                <a:spcPts val="0"/>
              </a:spcAft>
            </a:pPr>
            <a:r>
              <a:rPr lang="en-US" sz="72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Part </a:t>
            </a: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One: </a:t>
            </a:r>
            <a:b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b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The </a:t>
            </a:r>
            <a:r>
              <a:rPr lang="en-US" sz="72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Baptist </a:t>
            </a: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IN/WITH</a:t>
            </a:r>
            <a:b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b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the </a:t>
            </a:r>
            <a:r>
              <a:rPr lang="en-US" sz="72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Holy Spirit </a:t>
            </a:r>
            <a:endParaRPr lang="en-US" sz="4000"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263861552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90600"/>
            <a:ext cx="7848600" cy="4876800"/>
          </a:xfrm>
        </p:spPr>
        <p:txBody>
          <a:bodyPr/>
          <a:lstStyle/>
          <a:p>
            <a:r>
              <a:rPr lang="en-US" sz="11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Pentecost 101</a:t>
            </a:r>
            <a:r>
              <a:rPr lang="en-US" sz="9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
            </a:r>
            <a:br>
              <a:rPr lang="en-US" sz="9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Family Worship Center </a:t>
            </a:r>
            <a:b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Rev. Mark </a:t>
            </a:r>
            <a:b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Schwarzbauer, Ph.D.</a:t>
            </a:r>
            <a:r>
              <a:rPr lang="en-US"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90600"/>
            <a:ext cx="7848600" cy="48768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11500" b="1"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Pentecost 102</a:t>
            </a:r>
            <a:br>
              <a:rPr lang="en-US" sz="11500" b="1"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br>
            <a:r>
              <a:rPr lang="en-US" sz="11500" b="1"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Q&amp;A</a:t>
            </a:r>
            <a:r>
              <a:rPr lang="en-US" sz="9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
            </a:r>
            <a:br>
              <a:rPr lang="en-US" sz="9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b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Family Worship Center </a:t>
            </a:r>
            <a:b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b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Rev. Mark </a:t>
            </a:r>
            <a:b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b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Schwarzbauer, Ph.D.</a:t>
            </a: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endPar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685800" y="457200"/>
            <a:ext cx="8001000" cy="6248400"/>
          </a:xfrm>
        </p:spPr>
        <p:txBody>
          <a:bodyPr>
            <a:normAutofit/>
            <a:scene3d>
              <a:camera prst="orthographicFront"/>
              <a:lightRig rig="soft" dir="t">
                <a:rot lat="0" lon="0" rev="10800000"/>
              </a:lightRig>
            </a:scene3d>
            <a:sp3d>
              <a:bevelT w="27940" h="12700"/>
              <a:contourClr>
                <a:srgbClr val="DDDDDD"/>
              </a:contourClr>
            </a:sp3d>
          </a:bodyPr>
          <a:lstStyle/>
          <a:p>
            <a:pPr marL="0" marR="0">
              <a:spcBef>
                <a:spcPts val="0"/>
              </a:spcBef>
              <a:spcAft>
                <a:spcPts val="0"/>
              </a:spcAft>
            </a:pP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The </a:t>
            </a:r>
            <a:r>
              <a:rPr lang="en-US" sz="72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Baptism in the Holy Spirit is in </a:t>
            </a: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
            </a:r>
            <a:b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b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all </a:t>
            </a:r>
            <a:r>
              <a:rPr lang="en-US" sz="72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4 Gospels </a:t>
            </a: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
            </a:r>
            <a:b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b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and the Book of Acts</a:t>
            </a:r>
            <a:r>
              <a:rPr lang="en-US" sz="72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a:t>
            </a:r>
            <a:endParaRPr lang="en-US" sz="4000"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226304638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274637"/>
            <a:ext cx="5105400" cy="792163"/>
          </a:xfrm>
        </p:spPr>
        <p:txBody>
          <a:bodyPr>
            <a:noAutofit/>
          </a:bodyPr>
          <a:lstStyle/>
          <a:p>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Matthew 3:11</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152400" y="990600"/>
            <a:ext cx="8763000" cy="5867400"/>
          </a:xfrm>
        </p:spPr>
        <p:txBody>
          <a:bodyPr>
            <a:noAutofit/>
          </a:bodyPr>
          <a:lstStyle/>
          <a:p>
            <a:pPr marL="0" indent="0">
              <a:buNone/>
            </a:pPr>
            <a:r>
              <a:rPr lang="en-US" sz="4800" b="1" dirty="0">
                <a:effectLst>
                  <a:outerShdw blurRad="38100" dist="38100" dir="2700000" algn="tl">
                    <a:srgbClr val="000000">
                      <a:alpha val="43137"/>
                    </a:srgbClr>
                  </a:outerShdw>
                </a:effectLst>
              </a:rPr>
              <a:t>“I indeed baptize you with water unto repentance, but He who is coming after me is mightier than I, whose sandals I am not worthy to carry. He will baptize you with the Holy Spirit</a:t>
            </a:r>
            <a:r>
              <a:rPr lang="en-US" sz="4800" b="1" dirty="0" smtClean="0">
                <a:effectLst>
                  <a:outerShdw blurRad="38100" dist="38100" dir="2700000" algn="tl">
                    <a:srgbClr val="000000">
                      <a:alpha val="43137"/>
                    </a:srgbClr>
                  </a:outerShdw>
                </a:effectLst>
              </a:rPr>
              <a:t>.”</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406094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350837"/>
            <a:ext cx="5105400" cy="792163"/>
          </a:xfrm>
        </p:spPr>
        <p:txBody>
          <a:bodyPr>
            <a:noAutofit/>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Mark 1:8 </a:t>
            </a:r>
          </a:p>
        </p:txBody>
      </p:sp>
      <p:sp>
        <p:nvSpPr>
          <p:cNvPr id="3" name="Content Placeholder 2"/>
          <p:cNvSpPr>
            <a:spLocks noGrp="1"/>
          </p:cNvSpPr>
          <p:nvPr>
            <p:ph idx="1"/>
          </p:nvPr>
        </p:nvSpPr>
        <p:spPr>
          <a:xfrm>
            <a:off x="152400" y="1371600"/>
            <a:ext cx="8763000" cy="5486400"/>
          </a:xfrm>
        </p:spPr>
        <p:txBody>
          <a:bodyPr>
            <a:noAutofit/>
          </a:bodyPr>
          <a:lstStyle/>
          <a:p>
            <a:pPr marL="0" indent="0">
              <a:buNone/>
            </a:pPr>
            <a:r>
              <a:rPr lang="en-US" sz="5400" b="1" dirty="0" smtClean="0">
                <a:effectLst>
                  <a:outerShdw blurRad="38100" dist="38100" dir="2700000" algn="tl">
                    <a:srgbClr val="000000">
                      <a:alpha val="43137"/>
                    </a:srgbClr>
                  </a:outerShdw>
                </a:effectLst>
              </a:rPr>
              <a:t>“I </a:t>
            </a:r>
            <a:r>
              <a:rPr lang="en-US" sz="5400" b="1" dirty="0">
                <a:effectLst>
                  <a:outerShdw blurRad="38100" dist="38100" dir="2700000" algn="tl">
                    <a:srgbClr val="000000">
                      <a:alpha val="43137"/>
                    </a:srgbClr>
                  </a:outerShdw>
                </a:effectLst>
              </a:rPr>
              <a:t>indeed baptized you with water, but He will baptize you with the Holy Spirit</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651671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350837"/>
            <a:ext cx="5105400" cy="792163"/>
          </a:xfrm>
        </p:spPr>
        <p:txBody>
          <a:bodyPr>
            <a:noAutofit/>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Mark </a:t>
            </a: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16:17 </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152400" y="1371600"/>
            <a:ext cx="8763000" cy="5486400"/>
          </a:xfrm>
        </p:spPr>
        <p:txBody>
          <a:bodyPr>
            <a:noAutofit/>
          </a:bodyPr>
          <a:lstStyle/>
          <a:p>
            <a:pPr marL="0" indent="0">
              <a:buNone/>
            </a:pPr>
            <a:r>
              <a:rPr lang="en-US" sz="5400" b="1" dirty="0">
                <a:effectLst>
                  <a:outerShdw blurRad="38100" dist="38100" dir="2700000" algn="tl">
                    <a:srgbClr val="000000">
                      <a:alpha val="43137"/>
                    </a:srgbClr>
                  </a:outerShdw>
                </a:effectLst>
              </a:rPr>
              <a:t>Jesus was the first to promise speaking in tongues for believers saying “they will speak with new tongues;”</a:t>
            </a:r>
          </a:p>
        </p:txBody>
      </p:sp>
    </p:spTree>
    <p:extLst>
      <p:ext uri="{BB962C8B-B14F-4D97-AF65-F5344CB8AC3E}">
        <p14:creationId xmlns:p14="http://schemas.microsoft.com/office/powerpoint/2010/main" val="270561848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7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1118</TotalTime>
  <Words>551</Words>
  <Application>Microsoft Office PowerPoint</Application>
  <PresentationFormat>On-screen Show (4:3)</PresentationFormat>
  <Paragraphs>31</Paragraphs>
  <Slides>20</Slides>
  <Notes>0</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20</vt:i4>
      </vt:variant>
    </vt:vector>
  </HeadingPairs>
  <TitlesOfParts>
    <vt:vector size="28" baseType="lpstr">
      <vt:lpstr>BlackChancery</vt:lpstr>
      <vt:lpstr>Times New Roman</vt:lpstr>
      <vt:lpstr>Arial</vt:lpstr>
      <vt:lpstr>Calibri</vt:lpstr>
      <vt:lpstr>Office Theme</vt:lpstr>
      <vt:lpstr>Default Design</vt:lpstr>
      <vt:lpstr>69_Office Theme</vt:lpstr>
      <vt:lpstr>78_Office Theme</vt:lpstr>
      <vt:lpstr>The Sweet Sound of Surrender    Pastor Mark Schwarzbauer PhD Family Worship Center </vt:lpstr>
      <vt:lpstr>Acts 2:1-4</vt:lpstr>
      <vt:lpstr>Part One:  The Baptist IN/WITH the Holy Spirit </vt:lpstr>
      <vt:lpstr>Pentecost 101 Family Worship Center  Rev. Mark  Schwarzbauer, Ph.D. </vt:lpstr>
      <vt:lpstr>Pentecost 102 Q&amp;A Family Worship Center  Rev. Mark  Schwarzbauer, Ph.D. </vt:lpstr>
      <vt:lpstr>The Baptism in the Holy Spirit is in  all 4 Gospels  and the Book of Acts.</vt:lpstr>
      <vt:lpstr>Matthew 3:11</vt:lpstr>
      <vt:lpstr>Mark 1:8 </vt:lpstr>
      <vt:lpstr>Mark 16:17 </vt:lpstr>
      <vt:lpstr>Luke 3:16</vt:lpstr>
      <vt:lpstr>John 1:32-33 </vt:lpstr>
      <vt:lpstr>Acts 1:5</vt:lpstr>
      <vt:lpstr>For the many fulfillments of the Baptism in the Holy Spirit with the initial physical evidence of speaking in other tongues see  Acts 2, 8, 9,10,11,19</vt:lpstr>
      <vt:lpstr>The Initial Physical Evidence of the Baptism with the Holy Spirit is always speaking in other tongues. Please see Pentecost 101 and 102.  We don’t measure  God’s Word by our experience.  We measure our experience by God’s Word.</vt:lpstr>
      <vt:lpstr>You receive the Holy Spirit inside of you the moment you are born-again (John 20:22).  The experience of the  Baptism in the Holy Spirit is a separate, subsequent experience available for all believers  (Acts 2:39). </vt:lpstr>
      <vt:lpstr>Almost one Billion  (1 in every 7 people)  is a Pentecostal or Charismatic Christian who believes in and speaks in a prayer language they have never learned.</vt:lpstr>
      <vt:lpstr>Fr. Dennis Bennett in his book “How to Pray for the Release of the Holy Spirit” explains how the Baptism in the Holy Spirit is a release of the Holy Spirit who already lives inside of you as a believer.</vt:lpstr>
      <vt:lpstr>Part Two:  Why it is Difficult for Some People to Surrender and Release</vt:lpstr>
      <vt:lpstr>Barriers to Releasing to  the Holy Spirit</vt:lpstr>
      <vt:lpstr>Closing: If you have already received the Baptism in the Holy Spirit with the initial physical evidence of speaking in tongues then exercise your gift.  If you have not received continue seeking God and surrender.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dc:creator>
  <cp:lastModifiedBy>Mark Schwarzbauer</cp:lastModifiedBy>
  <cp:revision>95</cp:revision>
  <dcterms:created xsi:type="dcterms:W3CDTF">2012-10-06T13:47:35Z</dcterms:created>
  <dcterms:modified xsi:type="dcterms:W3CDTF">2017-06-12T19:14:43Z</dcterms:modified>
</cp:coreProperties>
</file>