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 id="2147483664" r:id="rId4"/>
  </p:sldMasterIdLst>
  <p:sldIdLst>
    <p:sldId id="329" r:id="rId5"/>
    <p:sldId id="395" r:id="rId6"/>
    <p:sldId id="257" r:id="rId7"/>
    <p:sldId id="335" r:id="rId8"/>
    <p:sldId id="332" r:id="rId9"/>
    <p:sldId id="296" r:id="rId10"/>
    <p:sldId id="330" r:id="rId11"/>
    <p:sldId id="333" r:id="rId12"/>
    <p:sldId id="312" r:id="rId13"/>
    <p:sldId id="331" r:id="rId14"/>
    <p:sldId id="380" r:id="rId15"/>
    <p:sldId id="365" r:id="rId16"/>
    <p:sldId id="366" r:id="rId17"/>
    <p:sldId id="368" r:id="rId18"/>
    <p:sldId id="369" r:id="rId19"/>
    <p:sldId id="371" r:id="rId20"/>
    <p:sldId id="381" r:id="rId21"/>
    <p:sldId id="373" r:id="rId22"/>
    <p:sldId id="372" r:id="rId23"/>
    <p:sldId id="370" r:id="rId24"/>
    <p:sldId id="374" r:id="rId25"/>
    <p:sldId id="375" r:id="rId26"/>
    <p:sldId id="376" r:id="rId27"/>
    <p:sldId id="377" r:id="rId28"/>
    <p:sldId id="378" r:id="rId29"/>
    <p:sldId id="379"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Lst>
  <p:sldSz cx="9144000" cy="6858000" type="screen4x3"/>
  <p:notesSz cx="6858000" cy="9144000"/>
  <p:embeddedFontLst>
    <p:embeddedFont>
      <p:font typeface="BlackChancery" pitchFamily="2" charset="0"/>
      <p:regular r:id="rId44"/>
    </p:embeddedFont>
    <p:embeddedFont>
      <p:font typeface="Arial Black" panose="020B0A04020102020204" pitchFamily="34" charset="0"/>
      <p:bold r:id="rId45"/>
    </p:embeddedFon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67" autoAdjust="0"/>
    <p:restoredTop sz="94660"/>
  </p:normalViewPr>
  <p:slideViewPr>
    <p:cSldViewPr>
      <p:cViewPr>
        <p:scale>
          <a:sx n="40" d="100"/>
          <a:sy n="40" d="100"/>
        </p:scale>
        <p:origin x="-36" y="-6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5/28/2016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875FAA-6FFE-4AFF-99E1-4B95FEC402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9651" name="Rectangle 3"/>
          <p:cNvSpPr>
            <a:spLocks noChangeArrowheads="1"/>
          </p:cNvSpPr>
          <p:nvPr/>
        </p:nvSpPr>
        <p:spPr bwMode="hidden">
          <a:xfrm>
            <a:off x="228600" y="3200401"/>
            <a:ext cx="8763000" cy="1341439"/>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pic>
        <p:nvPicPr>
          <p:cNvPr id="539655" name="Picture 7" descr="D:\FRONTPAGE THEMES\NATURE\ANABNR2.PNG"/>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1"/>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539667" name="Rectangle 19"/>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9668" name="Rectangle 20"/>
          <p:cNvSpPr>
            <a:spLocks noGrp="1" noChangeArrowheads="1"/>
          </p:cNvSpPr>
          <p:nvPr>
            <p:ph type="ctrTitle"/>
          </p:nvPr>
        </p:nvSpPr>
        <p:spPr>
          <a:xfrm>
            <a:off x="1143000" y="1981200"/>
            <a:ext cx="7772400" cy="1143000"/>
          </a:xfrm>
        </p:spPr>
        <p:txBody>
          <a:bodyPr/>
          <a:lstStyle>
            <a:lvl1pPr>
              <a:defRPr/>
            </a:lvl1pPr>
          </a:lstStyle>
          <a:p>
            <a:pPr lvl="0"/>
            <a:r>
              <a:rPr lang="en-US" altLang="en-US" noProof="0" smtClean="0"/>
              <a:t>Click to edit Master title style</a:t>
            </a:r>
          </a:p>
        </p:txBody>
      </p:sp>
      <p:sp>
        <p:nvSpPr>
          <p:cNvPr id="539669" name="Rectangle 21"/>
          <p:cNvSpPr>
            <a:spLocks noGrp="1" noChangeArrowheads="1"/>
          </p:cNvSpPr>
          <p:nvPr>
            <p:ph type="subTitle" idx="1"/>
          </p:nvPr>
        </p:nvSpPr>
        <p:spPr>
          <a:xfrm>
            <a:off x="2038350" y="4351339"/>
            <a:ext cx="6400800" cy="1371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539670" name="Rectangle 22"/>
          <p:cNvSpPr>
            <a:spLocks noGrp="1" noChangeArrowheads="1"/>
          </p:cNvSpPr>
          <p:nvPr>
            <p:ph type="dt" sz="half" idx="2"/>
          </p:nvPr>
        </p:nvSpPr>
        <p:spPr>
          <a:xfrm>
            <a:off x="685800" y="6324600"/>
            <a:ext cx="1905000" cy="457200"/>
          </a:xfrm>
        </p:spPr>
        <p:txBody>
          <a:bodyPr/>
          <a:lstStyle>
            <a:lvl1pPr>
              <a:defRPr/>
            </a:lvl1pPr>
          </a:lstStyle>
          <a:p>
            <a:endParaRPr lang="en-US" altLang="en-US">
              <a:solidFill>
                <a:srgbClr val="2A3D7A"/>
              </a:solidFill>
            </a:endParaRPr>
          </a:p>
        </p:txBody>
      </p:sp>
      <p:sp>
        <p:nvSpPr>
          <p:cNvPr id="539671" name="Rectangle 23"/>
          <p:cNvSpPr>
            <a:spLocks noGrp="1" noChangeArrowheads="1"/>
          </p:cNvSpPr>
          <p:nvPr>
            <p:ph type="ftr" sz="quarter" idx="3"/>
          </p:nvPr>
        </p:nvSpPr>
        <p:spPr>
          <a:xfrm>
            <a:off x="3124200" y="6324600"/>
            <a:ext cx="2895600" cy="457200"/>
          </a:xfrm>
        </p:spPr>
        <p:txBody>
          <a:bodyPr/>
          <a:lstStyle>
            <a:lvl1pPr>
              <a:defRPr/>
            </a:lvl1pPr>
          </a:lstStyle>
          <a:p>
            <a:endParaRPr lang="en-US" altLang="en-US">
              <a:solidFill>
                <a:srgbClr val="2A3D7A"/>
              </a:solidFill>
            </a:endParaRPr>
          </a:p>
        </p:txBody>
      </p:sp>
      <p:sp>
        <p:nvSpPr>
          <p:cNvPr id="539672" name="Rectangle 24"/>
          <p:cNvSpPr>
            <a:spLocks noGrp="1" noChangeArrowheads="1"/>
          </p:cNvSpPr>
          <p:nvPr>
            <p:ph type="sldNum" sz="quarter" idx="4"/>
          </p:nvPr>
        </p:nvSpPr>
        <p:spPr>
          <a:xfrm>
            <a:off x="6553200" y="6324600"/>
            <a:ext cx="1905000" cy="457200"/>
          </a:xfrm>
        </p:spPr>
        <p:txBody>
          <a:bodyPr/>
          <a:lstStyle>
            <a:lvl1pPr>
              <a:defRPr sz="1400"/>
            </a:lvl1pPr>
          </a:lstStyle>
          <a:p>
            <a:fld id="{32A808DA-D5D6-411D-A24F-5F2ED18649FA}" type="slidenum">
              <a:rPr lang="en-US" altLang="en-US">
                <a:solidFill>
                  <a:srgbClr val="2A3D7A"/>
                </a:solidFill>
              </a:rPr>
              <a:pPr/>
              <a:t>‹#›</a:t>
            </a:fld>
            <a:endParaRPr lang="en-US" altLang="en-US">
              <a:solidFill>
                <a:srgbClr val="2A3D7A"/>
              </a:solidFill>
            </a:endParaRPr>
          </a:p>
        </p:txBody>
      </p:sp>
    </p:spTree>
    <p:extLst>
      <p:ext uri="{BB962C8B-B14F-4D97-AF65-F5344CB8AC3E}">
        <p14:creationId xmlns:p14="http://schemas.microsoft.com/office/powerpoint/2010/main" val="368323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A9822953-7CA8-4D8D-9547-18F840B2432B}"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48743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881697AC-96A8-4813-803C-6F59163198AA}"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4916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1"/>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1"/>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E0FCB644-D832-4F85-95B0-CA136470EF80}"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987291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2A3D7A"/>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2A3D7A"/>
              </a:solidFill>
            </a:endParaRPr>
          </a:p>
        </p:txBody>
      </p:sp>
      <p:sp>
        <p:nvSpPr>
          <p:cNvPr id="9" name="Slide Number Placeholder 8"/>
          <p:cNvSpPr>
            <a:spLocks noGrp="1"/>
          </p:cNvSpPr>
          <p:nvPr>
            <p:ph type="sldNum" sz="quarter" idx="12"/>
          </p:nvPr>
        </p:nvSpPr>
        <p:spPr/>
        <p:txBody>
          <a:bodyPr/>
          <a:lstStyle>
            <a:lvl1pPr>
              <a:defRPr/>
            </a:lvl1pPr>
          </a:lstStyle>
          <a:p>
            <a:fld id="{898AC4FC-66C6-4468-906E-F83E0CAD62ED}"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39973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2A3D7A"/>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2A3D7A"/>
              </a:solidFill>
            </a:endParaRPr>
          </a:p>
        </p:txBody>
      </p:sp>
      <p:sp>
        <p:nvSpPr>
          <p:cNvPr id="5" name="Slide Number Placeholder 4"/>
          <p:cNvSpPr>
            <a:spLocks noGrp="1"/>
          </p:cNvSpPr>
          <p:nvPr>
            <p:ph type="sldNum" sz="quarter" idx="12"/>
          </p:nvPr>
        </p:nvSpPr>
        <p:spPr/>
        <p:txBody>
          <a:bodyPr/>
          <a:lstStyle>
            <a:lvl1pPr>
              <a:defRPr/>
            </a:lvl1pPr>
          </a:lstStyle>
          <a:p>
            <a:fld id="{C09817FD-7BC9-4C5F-8C2C-A83BDB62CD42}"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405537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2A3D7A"/>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2A3D7A"/>
              </a:solidFill>
            </a:endParaRPr>
          </a:p>
        </p:txBody>
      </p:sp>
      <p:sp>
        <p:nvSpPr>
          <p:cNvPr id="4" name="Slide Number Placeholder 3"/>
          <p:cNvSpPr>
            <a:spLocks noGrp="1"/>
          </p:cNvSpPr>
          <p:nvPr>
            <p:ph type="sldNum" sz="quarter" idx="12"/>
          </p:nvPr>
        </p:nvSpPr>
        <p:spPr/>
        <p:txBody>
          <a:bodyPr/>
          <a:lstStyle>
            <a:lvl1pPr>
              <a:defRPr/>
            </a:lvl1pPr>
          </a:lstStyle>
          <a:p>
            <a:fld id="{2CFAEB62-ADDA-4C32-9EFE-C6F7891E9D0E}"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456631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66EFB528-1123-42D7-8082-2DD565EC5A9E}"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1739182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1BBFD06A-B55B-47D0-BC17-A337081F40E3}"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4252504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CCC4CDE3-D7E4-4C34-8B77-84FE734098A8}"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4167813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1E677FD3-4798-4B5A-9B9E-A54A31079707}"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37929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5/28/2016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5/28/2016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3000">
              <a:srgbClr val="85C2FF">
                <a:lumMod val="26000"/>
                <a:lumOff val="74000"/>
                <a:alpha val="25000"/>
              </a:srgbClr>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FC477CC-7AE8-4D12-8BAB-7E30B5F56608}"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8649" name="Rectangle 25"/>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0" name="Rectangle 26"/>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1" name="Rectangle 27" descr="Stationery"/>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2" name="Rectangle 28" descr="Stationery"/>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3" name="Rectangle 29"/>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38655" name="Rectangle 31"/>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pPr>
            <a:endParaRPr lang="en-US" altLang="en-US" smtClean="0">
              <a:solidFill>
                <a:srgbClr val="2A3D7A"/>
              </a:solidFill>
            </a:endParaRPr>
          </a:p>
        </p:txBody>
      </p:sp>
      <p:sp>
        <p:nvSpPr>
          <p:cNvPr id="538656" name="Rectangle 32"/>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pPr>
            <a:endParaRPr lang="en-US" altLang="en-US" smtClean="0">
              <a:solidFill>
                <a:srgbClr val="2A3D7A"/>
              </a:solidFill>
            </a:endParaRPr>
          </a:p>
        </p:txBody>
      </p:sp>
      <p:pic>
        <p:nvPicPr>
          <p:cNvPr id="538657" name="Picture 33" descr="C:\Wendy\anabnr2.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27" y="2"/>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538658" name="Rectangle 34"/>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9" name="Rectangle 35"/>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2400">
                <a:effectLst/>
              </a:defRPr>
            </a:lvl1pPr>
          </a:lstStyle>
          <a:p>
            <a:pPr fontAlgn="base">
              <a:spcBef>
                <a:spcPct val="0"/>
              </a:spcBef>
              <a:spcAft>
                <a:spcPct val="0"/>
              </a:spcAft>
            </a:pPr>
            <a:fld id="{5C831123-A47F-42A2-9D8D-FFD7BA9E4887}" type="slidenum">
              <a:rPr lang="en-US" altLang="en-US" smtClean="0">
                <a:solidFill>
                  <a:srgbClr val="2A3D7A"/>
                </a:solidFill>
              </a:rPr>
              <a:pPr fontAlgn="base">
                <a:spcBef>
                  <a:spcPct val="0"/>
                </a:spcBef>
                <a:spcAft>
                  <a:spcPct val="0"/>
                </a:spcAft>
              </a:pPr>
              <a:t>‹#›</a:t>
            </a:fld>
            <a:endParaRPr lang="en-US" altLang="en-US" sz="1400" smtClean="0">
              <a:solidFill>
                <a:srgbClr val="2A3D7A"/>
              </a:solidFill>
            </a:endParaRPr>
          </a:p>
        </p:txBody>
      </p:sp>
      <p:sp>
        <p:nvSpPr>
          <p:cNvPr id="538660" name="Rectangle 36"/>
          <p:cNvSpPr>
            <a:spLocks noGrp="1" noChangeArrowheads="1"/>
          </p:cNvSpPr>
          <p:nvPr>
            <p:ph type="body" idx="1"/>
          </p:nvPr>
        </p:nvSpPr>
        <p:spPr bwMode="auto">
          <a:xfrm>
            <a:off x="1066800" y="2101851"/>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259248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BlackChancery" pitchFamily="2" charset="0"/>
        </a:defRPr>
      </a:lvl2pPr>
      <a:lvl3pPr algn="l" rtl="0" fontAlgn="base">
        <a:spcBef>
          <a:spcPct val="0"/>
        </a:spcBef>
        <a:spcAft>
          <a:spcPct val="0"/>
        </a:spcAft>
        <a:defRPr sz="4400">
          <a:solidFill>
            <a:schemeClr val="tx2"/>
          </a:solidFill>
          <a:latin typeface="BlackChancery" pitchFamily="2" charset="0"/>
        </a:defRPr>
      </a:lvl3pPr>
      <a:lvl4pPr algn="l" rtl="0" fontAlgn="base">
        <a:spcBef>
          <a:spcPct val="0"/>
        </a:spcBef>
        <a:spcAft>
          <a:spcPct val="0"/>
        </a:spcAft>
        <a:defRPr sz="4400">
          <a:solidFill>
            <a:schemeClr val="tx2"/>
          </a:solidFill>
          <a:latin typeface="BlackChancery" pitchFamily="2" charset="0"/>
        </a:defRPr>
      </a:lvl4pPr>
      <a:lvl5pPr algn="l" rtl="0" fontAlgn="base">
        <a:spcBef>
          <a:spcPct val="0"/>
        </a:spcBef>
        <a:spcAft>
          <a:spcPct val="0"/>
        </a:spcAft>
        <a:defRPr sz="4400">
          <a:solidFill>
            <a:schemeClr val="tx2"/>
          </a:solidFill>
          <a:latin typeface="BlackChancery" pitchFamily="2" charset="0"/>
        </a:defRPr>
      </a:lvl5pPr>
      <a:lvl6pPr marL="457200" algn="l" rtl="0" fontAlgn="base">
        <a:spcBef>
          <a:spcPct val="0"/>
        </a:spcBef>
        <a:spcAft>
          <a:spcPct val="0"/>
        </a:spcAft>
        <a:defRPr sz="4400">
          <a:solidFill>
            <a:schemeClr val="tx2"/>
          </a:solidFill>
          <a:latin typeface="BlackChancery" pitchFamily="2" charset="0"/>
        </a:defRPr>
      </a:lvl6pPr>
      <a:lvl7pPr marL="914400" algn="l" rtl="0" fontAlgn="base">
        <a:spcBef>
          <a:spcPct val="0"/>
        </a:spcBef>
        <a:spcAft>
          <a:spcPct val="0"/>
        </a:spcAft>
        <a:defRPr sz="4400">
          <a:solidFill>
            <a:schemeClr val="tx2"/>
          </a:solidFill>
          <a:latin typeface="BlackChancery" pitchFamily="2" charset="0"/>
        </a:defRPr>
      </a:lvl7pPr>
      <a:lvl8pPr marL="1371600" algn="l" rtl="0" fontAlgn="base">
        <a:spcBef>
          <a:spcPct val="0"/>
        </a:spcBef>
        <a:spcAft>
          <a:spcPct val="0"/>
        </a:spcAft>
        <a:defRPr sz="4400">
          <a:solidFill>
            <a:schemeClr val="tx2"/>
          </a:solidFill>
          <a:latin typeface="BlackChancery" pitchFamily="2" charset="0"/>
        </a:defRPr>
      </a:lvl8pPr>
      <a:lvl9pPr marL="1828800" algn="l" rtl="0" fontAlgn="base">
        <a:spcBef>
          <a:spcPct val="0"/>
        </a:spcBef>
        <a:spcAft>
          <a:spcPct val="0"/>
        </a:spcAft>
        <a:defRPr sz="4400">
          <a:solidFill>
            <a:schemeClr val="tx2"/>
          </a:solidFill>
          <a:latin typeface="BlackChancery" pitchFamily="2"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685800" y="533400"/>
            <a:ext cx="7924800" cy="587853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8800" b="1" spc="150" dirty="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The Beauty of </a:t>
            </a:r>
          </a:p>
          <a:p>
            <a:pPr algn="ctr"/>
            <a:r>
              <a:rPr lang="en-US" sz="8800" b="1" spc="150" dirty="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Spiritual Language</a:t>
            </a:r>
          </a:p>
          <a:p>
            <a:pPr algn="ctr"/>
            <a:endParaRPr lang="en-US" sz="3200" b="1" spc="150" dirty="0" smtClean="0">
              <a:ln w="11430"/>
              <a:solidFill>
                <a:srgbClr val="F8F8F8"/>
              </a:solidFill>
              <a:effectLst>
                <a:outerShdw blurRad="25400" algn="tl" rotWithShape="0">
                  <a:srgbClr val="000000">
                    <a:alpha val="43000"/>
                  </a:srgbClr>
                </a:outerShdw>
              </a:effectLst>
            </a:endParaRPr>
          </a:p>
          <a:p>
            <a:pPr algn="ctr"/>
            <a:r>
              <a:rPr lang="en-US" sz="4000" b="1" spc="150" dirty="0" smtClean="0">
                <a:ln w="11430"/>
                <a:solidFill>
                  <a:srgbClr val="F8F8F8"/>
                </a:solidFill>
                <a:effectLst>
                  <a:outerShdw blurRad="25400" algn="tl" rotWithShape="0">
                    <a:srgbClr val="000000">
                      <a:alpha val="43000"/>
                    </a:srgbClr>
                  </a:outerShdw>
                </a:effectLst>
              </a:rPr>
              <a:t>Pastor </a:t>
            </a:r>
            <a:r>
              <a:rPr lang="en-US" sz="4000" b="1" spc="150" dirty="0">
                <a:ln w="11430"/>
                <a:solidFill>
                  <a:srgbClr val="F8F8F8"/>
                </a:solidFill>
                <a:effectLst>
                  <a:outerShdw blurRad="25400" algn="tl" rotWithShape="0">
                    <a:srgbClr val="000000">
                      <a:alpha val="43000"/>
                    </a:srgbClr>
                  </a:outerShdw>
                </a:effectLst>
              </a:rPr>
              <a:t>Mark Schwarzbauer PhD</a:t>
            </a:r>
          </a:p>
          <a:p>
            <a:pPr algn="ctr"/>
            <a:r>
              <a:rPr lang="en-US" sz="4000" b="1" spc="150" dirty="0">
                <a:ln w="11430"/>
                <a:solidFill>
                  <a:srgbClr val="F8F8F8"/>
                </a:solidFill>
                <a:effectLst>
                  <a:outerShdw blurRad="25400" algn="tl" rotWithShape="0">
                    <a:srgbClr val="000000">
                      <a:alpha val="43000"/>
                    </a:srgbClr>
                  </a:outerShdw>
                </a:effectLst>
              </a:rPr>
              <a:t>Family Worship </a:t>
            </a:r>
            <a:r>
              <a:rPr lang="en-US" sz="4000" b="1" spc="150" dirty="0" smtClean="0">
                <a:ln w="11430"/>
                <a:solidFill>
                  <a:srgbClr val="F8F8F8"/>
                </a:solidFill>
                <a:effectLst>
                  <a:outerShdw blurRad="25400" algn="tl" rotWithShape="0">
                    <a:srgbClr val="000000">
                      <a:alpha val="43000"/>
                    </a:srgbClr>
                  </a:outerShdw>
                </a:effectLst>
              </a:rPr>
              <a:t>Center</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7016147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fontScale="90000"/>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Myths &amp; Marvels</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Pastor </a:t>
            </a:r>
            <a:r>
              <a:rPr lang="en-US" b="1" spc="150" dirty="0">
                <a:ln w="11430"/>
                <a:solidFill>
                  <a:srgbClr val="F8F8F8"/>
                </a:solidFill>
                <a:effectLst>
                  <a:outerShdw blurRad="25400" algn="tl" rotWithShape="0">
                    <a:srgbClr val="000000">
                      <a:alpha val="43000"/>
                    </a:srgbClr>
                  </a:outerShdw>
                </a:effectLst>
                <a:latin typeface="Times New Roman"/>
                <a:ea typeface="Calibri"/>
                <a:cs typeface="Times New Roman"/>
              </a:rPr>
              <a:t>Mark Schwarzbauer PhD</a:t>
            </a:r>
            <a: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a:ln w="11430"/>
                <a:solidFill>
                  <a:srgbClr val="F8F8F8"/>
                </a:solidFill>
                <a:effectLst>
                  <a:outerShdw blurRad="25400" algn="tl" rotWithShape="0">
                    <a:srgbClr val="000000">
                      <a:alpha val="43000"/>
                    </a:srgbClr>
                  </a:outerShdw>
                </a:effectLst>
                <a:latin typeface="Times New Roman"/>
                <a:ea typeface="Calibri"/>
              </a:rPr>
              <a:t>Family Worship Center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539089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fontScale="90000"/>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89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Release and Refreshing of Pentecost</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Pastor </a:t>
            </a:r>
            <a:r>
              <a:rPr lang="en-US" b="1" spc="150" dirty="0">
                <a:ln w="11430"/>
                <a:solidFill>
                  <a:srgbClr val="F8F8F8"/>
                </a:solidFill>
                <a:effectLst>
                  <a:outerShdw blurRad="25400" algn="tl" rotWithShape="0">
                    <a:srgbClr val="000000">
                      <a:alpha val="43000"/>
                    </a:srgbClr>
                  </a:outerShdw>
                </a:effectLst>
                <a:latin typeface="Times New Roman"/>
                <a:ea typeface="Calibri"/>
                <a:cs typeface="Times New Roman"/>
              </a:rPr>
              <a:t>Mark Schwarzbauer PhD</a:t>
            </a:r>
            <a: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a:ln w="11430"/>
                <a:solidFill>
                  <a:srgbClr val="F8F8F8"/>
                </a:solidFill>
                <a:effectLst>
                  <a:outerShdw blurRad="25400" algn="tl" rotWithShape="0">
                    <a:srgbClr val="000000">
                      <a:alpha val="43000"/>
                    </a:srgbClr>
                  </a:outerShdw>
                </a:effectLst>
                <a:latin typeface="Times New Roman"/>
                <a:ea typeface="Calibri"/>
              </a:rPr>
              <a:t>Family Worship Center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47404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Two: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Baptist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IN/WITH</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Holy Spirit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6386155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848600" cy="4876800"/>
          </a:xfrm>
        </p:spPr>
        <p:txBody>
          <a:bodyPr/>
          <a:lstStyle/>
          <a:p>
            <a:r>
              <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Pentecost </a:t>
            </a: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101</a:t>
            </a:r>
            <a:b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b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Pentecost 102</a:t>
            </a:r>
            <a:r>
              <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
            </a:r>
            <a:br>
              <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b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Times New Roman" pitchFamily="18" charset="0"/>
              </a:rPr>
              <a:t>i-fwc.com/Media/archive.html</a:t>
            </a:r>
            <a:endPar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Baptism in the Holy Spirit is in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all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4 Gospels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and the Book of Acts</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30463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7"/>
            <a:ext cx="5105400" cy="792163"/>
          </a:xfrm>
        </p:spPr>
        <p:txBody>
          <a:bodyPr>
            <a:no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Matthew 3:11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990600"/>
            <a:ext cx="8763000" cy="5867400"/>
          </a:xfrm>
        </p:spPr>
        <p:txBody>
          <a:bodyPr>
            <a:noAutofit/>
          </a:bodyPr>
          <a:lstStyle/>
          <a:p>
            <a:pPr marL="0" indent="0">
              <a:buNone/>
            </a:pPr>
            <a:r>
              <a:rPr lang="en-US" sz="4800" b="1" dirty="0">
                <a:effectLst>
                  <a:outerShdw blurRad="38100" dist="38100" dir="2700000" algn="tl">
                    <a:srgbClr val="000000">
                      <a:alpha val="43137"/>
                    </a:srgbClr>
                  </a:outerShdw>
                </a:effectLst>
              </a:rPr>
              <a:t>“I indeed baptize you with water unto repentance, but He who is coming after me is mightier than I, whose sandals I am not worthy to carry. He will baptize you with the Holy Spirit</a:t>
            </a:r>
            <a:r>
              <a:rPr lang="en-US" sz="4800" b="1" dirty="0" smtClean="0">
                <a:effectLst>
                  <a:outerShdw blurRad="38100" dist="38100" dir="2700000" algn="tl">
                    <a:srgbClr val="000000">
                      <a:alpha val="43137"/>
                    </a:srgbClr>
                  </a:outerShdw>
                </a:effectLst>
              </a:rPr>
              <a: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40609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50837"/>
            <a:ext cx="5105400" cy="792163"/>
          </a:xfrm>
        </p:spPr>
        <p:txBody>
          <a:bodyPr>
            <a:noAutofit/>
          </a:bodyPr>
          <a:lstStyle/>
          <a:p>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Mark 1:8 </a:t>
            </a:r>
          </a:p>
        </p:txBody>
      </p:sp>
      <p:sp>
        <p:nvSpPr>
          <p:cNvPr id="3" name="Content Placeholder 2"/>
          <p:cNvSpPr>
            <a:spLocks noGrp="1"/>
          </p:cNvSpPr>
          <p:nvPr>
            <p:ph idx="1"/>
          </p:nvPr>
        </p:nvSpPr>
        <p:spPr>
          <a:xfrm>
            <a:off x="152400" y="1371600"/>
            <a:ext cx="8763000" cy="5486400"/>
          </a:xfrm>
        </p:spPr>
        <p:txBody>
          <a:bodyPr>
            <a:noAutofit/>
          </a:bodyPr>
          <a:lstStyle/>
          <a:p>
            <a:pPr marL="0" indent="0">
              <a:buNone/>
            </a:pPr>
            <a:r>
              <a:rPr lang="en-US" sz="5400" b="1" dirty="0" smtClean="0">
                <a:effectLst>
                  <a:outerShdw blurRad="38100" dist="38100" dir="2700000" algn="tl">
                    <a:srgbClr val="000000">
                      <a:alpha val="43137"/>
                    </a:srgbClr>
                  </a:outerShdw>
                </a:effectLst>
              </a:rPr>
              <a:t>“I </a:t>
            </a:r>
            <a:r>
              <a:rPr lang="en-US" sz="5400" b="1" dirty="0">
                <a:effectLst>
                  <a:outerShdw blurRad="38100" dist="38100" dir="2700000" algn="tl">
                    <a:srgbClr val="000000">
                      <a:alpha val="43137"/>
                    </a:srgbClr>
                  </a:outerShdw>
                </a:effectLst>
              </a:rPr>
              <a:t>indeed baptized you with water, but He will baptize you with the Holy Spirit</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6516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50837"/>
            <a:ext cx="5105400" cy="792163"/>
          </a:xfrm>
        </p:spPr>
        <p:txBody>
          <a:bodyPr>
            <a:noAutofit/>
          </a:bodyPr>
          <a:lstStyle/>
          <a:p>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Mark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609600" y="1371600"/>
            <a:ext cx="7924800" cy="4495800"/>
          </a:xfrm>
        </p:spPr>
        <p:txBody>
          <a:bodyPr>
            <a:noAutofit/>
          </a:bodyPr>
          <a:lstStyle/>
          <a:p>
            <a:pPr marL="0" indent="0" algn="ctr">
              <a:buNone/>
            </a:pPr>
            <a:r>
              <a:rPr lang="en-US" sz="6000" b="1" dirty="0" smtClean="0">
                <a:effectLst>
                  <a:outerShdw blurRad="38100" dist="38100" dir="2700000" algn="tl">
                    <a:srgbClr val="000000">
                      <a:alpha val="43137"/>
                    </a:srgbClr>
                  </a:outerShdw>
                </a:effectLst>
              </a:rPr>
              <a:t>Jesus was </a:t>
            </a:r>
            <a:r>
              <a:rPr lang="en-US" sz="6000" b="1" dirty="0">
                <a:effectLst>
                  <a:outerShdw blurRad="38100" dist="38100" dir="2700000" algn="tl">
                    <a:srgbClr val="000000">
                      <a:alpha val="43137"/>
                    </a:srgbClr>
                  </a:outerShdw>
                </a:effectLst>
              </a:rPr>
              <a:t>the first </a:t>
            </a:r>
            <a:r>
              <a:rPr lang="en-US" sz="6000" b="1" dirty="0" smtClean="0">
                <a:effectLst>
                  <a:outerShdw blurRad="38100" dist="38100" dir="2700000" algn="tl">
                    <a:srgbClr val="000000">
                      <a:alpha val="43137"/>
                    </a:srgbClr>
                  </a:outerShdw>
                </a:effectLst>
              </a:rPr>
              <a:t>in the New Testament to </a:t>
            </a:r>
            <a:r>
              <a:rPr lang="en-US" sz="6000" b="1" dirty="0">
                <a:effectLst>
                  <a:outerShdw blurRad="38100" dist="38100" dir="2700000" algn="tl">
                    <a:srgbClr val="000000">
                      <a:alpha val="43137"/>
                    </a:srgbClr>
                  </a:outerShdw>
                </a:effectLst>
              </a:rPr>
              <a:t>promise speaking in tongues for believers.</a:t>
            </a:r>
          </a:p>
        </p:txBody>
      </p:sp>
    </p:spTree>
    <p:extLst>
      <p:ext uri="{BB962C8B-B14F-4D97-AF65-F5344CB8AC3E}">
        <p14:creationId xmlns:p14="http://schemas.microsoft.com/office/powerpoint/2010/main" val="2045324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50837"/>
            <a:ext cx="5105400" cy="792163"/>
          </a:xfrm>
        </p:spPr>
        <p:txBody>
          <a:bodyPr>
            <a:noAutofit/>
          </a:bodyPr>
          <a:lstStyle/>
          <a:p>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Luke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3:16</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304800" y="990600"/>
            <a:ext cx="8610600" cy="5867400"/>
          </a:xfrm>
        </p:spPr>
        <p:txBody>
          <a:bodyPr>
            <a:noAutofit/>
          </a:bodyPr>
          <a:lstStyle/>
          <a:p>
            <a:pPr marL="0" indent="0">
              <a:buNone/>
            </a:pPr>
            <a:r>
              <a:rPr lang="en-US" sz="4800" b="1" dirty="0" smtClean="0">
                <a:effectLst>
                  <a:outerShdw blurRad="38100" dist="38100" dir="2700000" algn="tl">
                    <a:srgbClr val="000000">
                      <a:alpha val="43137"/>
                    </a:srgbClr>
                  </a:outerShdw>
                </a:effectLst>
              </a:rPr>
              <a:t>“John </a:t>
            </a:r>
            <a:r>
              <a:rPr lang="en-US" sz="4800" b="1" dirty="0">
                <a:effectLst>
                  <a:outerShdw blurRad="38100" dist="38100" dir="2700000" algn="tl">
                    <a:srgbClr val="000000">
                      <a:alpha val="43137"/>
                    </a:srgbClr>
                  </a:outerShdw>
                </a:effectLst>
              </a:rPr>
              <a:t>answered, saying to all, “I indeed baptize you with water; but One mightier than I is coming, whose sandal strap I am not worthy to loose. He will baptize you with the Holy Spirit and fire</a:t>
            </a:r>
            <a:r>
              <a:rPr lang="en-US" sz="4800" b="1" dirty="0" smtClean="0">
                <a:effectLst>
                  <a:outerShdw blurRad="38100" dist="38100" dir="2700000" algn="tl">
                    <a:srgbClr val="000000">
                      <a:alpha val="43137"/>
                    </a:srgbClr>
                  </a:outerShdw>
                </a:effectLst>
              </a:rPr>
              <a: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0842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50837"/>
            <a:ext cx="5105400" cy="792163"/>
          </a:xfrm>
        </p:spPr>
        <p:txBody>
          <a:bodyPr>
            <a:noAutofit/>
          </a:bodyPr>
          <a:lstStyle/>
          <a:p>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John 1: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32-33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228600" y="1066800"/>
            <a:ext cx="8534400" cy="5715000"/>
          </a:xfrm>
        </p:spPr>
        <p:txBody>
          <a:bodyPr>
            <a:noAutofit/>
          </a:bodyPr>
          <a:lstStyle/>
          <a:p>
            <a:pPr marL="0" indent="0">
              <a:buNone/>
            </a:pPr>
            <a:r>
              <a:rPr lang="en-US" sz="4000" b="1" dirty="0" smtClean="0">
                <a:effectLst>
                  <a:outerShdw blurRad="38100" dist="38100" dir="2700000" algn="tl">
                    <a:srgbClr val="000000">
                      <a:alpha val="43137"/>
                    </a:srgbClr>
                  </a:outerShdw>
                </a:effectLst>
              </a:rPr>
              <a:t>And </a:t>
            </a:r>
            <a:r>
              <a:rPr lang="en-US" sz="4000" b="1" dirty="0">
                <a:effectLst>
                  <a:outerShdw blurRad="38100" dist="38100" dir="2700000" algn="tl">
                    <a:srgbClr val="000000">
                      <a:alpha val="43137"/>
                    </a:srgbClr>
                  </a:outerShdw>
                </a:effectLst>
              </a:rPr>
              <a:t>John bore witness, saying, “I saw the Spirit descending from heaven like a dove, and He remained upon Him. 33 I did not know Him, but He who sent me to baptize with water said to me, ‘Upon whom you see the Spirit descending, and remaining on Him, this is He who baptizes with the Holy Spirit.’</a:t>
            </a:r>
          </a:p>
        </p:txBody>
      </p:sp>
    </p:spTree>
    <p:extLst>
      <p:ext uri="{BB962C8B-B14F-4D97-AF65-F5344CB8AC3E}">
        <p14:creationId xmlns:p14="http://schemas.microsoft.com/office/powerpoint/2010/main" val="1377041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3460"/>
            <a:ext cx="9144000" cy="5171079"/>
          </a:xfrm>
          <a:prstGeom prst="rect">
            <a:avLst/>
          </a:prstGeom>
        </p:spPr>
      </p:pic>
    </p:spTree>
    <p:extLst>
      <p:ext uri="{BB962C8B-B14F-4D97-AF65-F5344CB8AC3E}">
        <p14:creationId xmlns:p14="http://schemas.microsoft.com/office/powerpoint/2010/main" val="246894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81000"/>
            <a:ext cx="5105400" cy="792163"/>
          </a:xfrm>
        </p:spPr>
        <p:txBody>
          <a:bodyPr>
            <a:no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Acts 1:5</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381000" y="990600"/>
            <a:ext cx="8534400" cy="5486400"/>
          </a:xfrm>
        </p:spPr>
        <p:txBody>
          <a:bodyPr>
            <a:noAutofit/>
          </a:bodyPr>
          <a:lstStyle/>
          <a:p>
            <a:pPr marL="0" indent="0">
              <a:buNone/>
            </a:pPr>
            <a:r>
              <a:rPr lang="en-US" sz="5400" b="1" dirty="0" smtClean="0">
                <a:effectLst>
                  <a:outerShdw blurRad="38100" dist="38100" dir="2700000" algn="tl">
                    <a:srgbClr val="000000">
                      <a:alpha val="43137"/>
                    </a:srgbClr>
                  </a:outerShdw>
                </a:effectLst>
              </a:rPr>
              <a:t>(Jesus said)  </a:t>
            </a:r>
            <a:r>
              <a:rPr lang="en-US" sz="5400" b="1" dirty="0" smtClean="0">
                <a:solidFill>
                  <a:srgbClr val="FF0000"/>
                </a:solidFill>
                <a:effectLst>
                  <a:outerShdw blurRad="38100" dist="38100" dir="2700000" algn="tl">
                    <a:srgbClr val="000000">
                      <a:alpha val="43137"/>
                    </a:srgbClr>
                  </a:outerShdw>
                </a:effectLst>
              </a:rPr>
              <a:t>“</a:t>
            </a:r>
            <a:r>
              <a:rPr lang="en-US" sz="5400" b="1" dirty="0">
                <a:solidFill>
                  <a:srgbClr val="FF0000"/>
                </a:solidFill>
                <a:effectLst>
                  <a:outerShdw blurRad="38100" dist="38100" dir="2700000" algn="tl">
                    <a:srgbClr val="000000">
                      <a:alpha val="43137"/>
                    </a:srgbClr>
                  </a:outerShdw>
                </a:effectLst>
              </a:rPr>
              <a:t>for John truly baptized with water, but you shall be baptized with the Holy Spirit not many days from now.”</a:t>
            </a:r>
          </a:p>
        </p:txBody>
      </p:sp>
    </p:spTree>
    <p:extLst>
      <p:ext uri="{BB962C8B-B14F-4D97-AF65-F5344CB8AC3E}">
        <p14:creationId xmlns:p14="http://schemas.microsoft.com/office/powerpoint/2010/main" val="2064620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48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Fr</a:t>
            </a:r>
            <a:r>
              <a:rPr lang="en-US" sz="48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Dennis Bennett in his book “How to Pray for the Release of the Holy Spirit” explains how the Baptism in the Holy Spirit is a release of the Holy Spirit who already lives inside of you as a believer.</a:t>
            </a:r>
            <a:endParaRPr lang="en-U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766032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4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You </a:t>
            </a:r>
            <a:r>
              <a:rPr lang="en-US" sz="4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already have the Holy Spirit in you when you are born again.  Therefore, the Baptism in/with the Holy Spirit is not trying to get the Holy Spirit to come to you.  The Baptism in the Holy Spirit is releasing the Holy Spirit who is in you to flow through and from you.</a:t>
            </a:r>
            <a:endParaRPr lang="en-US" sz="18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8056745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ltLang="en-US" sz="6600">
                <a:effectLst>
                  <a:outerShdw blurRad="38100" dist="38100" dir="2700000" algn="tl">
                    <a:srgbClr val="C0C0C0"/>
                  </a:outerShdw>
                </a:effectLst>
              </a:rPr>
              <a:t>Your 3-Fold Nature</a:t>
            </a:r>
          </a:p>
        </p:txBody>
      </p:sp>
      <p:pic>
        <p:nvPicPr>
          <p:cNvPr id="573443" name="Picture 3" descr="C:\WINDOWS\Desktop\bss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2" y="2209800"/>
            <a:ext cx="4024313"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2057400"/>
            <a:ext cx="3505200" cy="3970318"/>
          </a:xfrm>
          <a:prstGeom prst="rect">
            <a:avLst/>
          </a:prstGeom>
          <a:noFill/>
        </p:spPr>
        <p:txBody>
          <a:bodyPr wrap="square" rtlCol="0">
            <a:spAutoFit/>
          </a:bodyPr>
          <a:lstStyle/>
          <a:p>
            <a:pPr lvl="0" algn="ctr"/>
            <a:r>
              <a:rPr lang="en-US" sz="3600" b="1" dirty="0">
                <a:latin typeface="Times New Roman" panose="02020603050405020304" pitchFamily="18" charset="0"/>
                <a:cs typeface="Times New Roman" panose="02020603050405020304" pitchFamily="18" charset="0"/>
              </a:rPr>
              <a:t>The Baptism in the Holy Spirit is letting the person of the Holy Spirit flow from your spirit through you</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3433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ltLang="en-US" sz="6600">
                <a:effectLst>
                  <a:outerShdw blurRad="38100" dist="38100" dir="2700000" algn="tl">
                    <a:srgbClr val="C0C0C0"/>
                  </a:outerShdw>
                </a:effectLst>
              </a:rPr>
              <a:t>Your 3-Fold Nature</a:t>
            </a:r>
          </a:p>
        </p:txBody>
      </p:sp>
      <p:pic>
        <p:nvPicPr>
          <p:cNvPr id="573443" name="Picture 3" descr="C:\WINDOWS\Desktop\bss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53357"/>
            <a:ext cx="2633096" cy="2642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0" y="2049482"/>
            <a:ext cx="5562600" cy="3970318"/>
          </a:xfrm>
          <a:prstGeom prst="rect">
            <a:avLst/>
          </a:prstGeom>
          <a:noFill/>
        </p:spPr>
        <p:txBody>
          <a:bodyPr wrap="square" rtlCol="0">
            <a:spAutoFit/>
          </a:bodyPr>
          <a:lstStyle/>
          <a:p>
            <a:pPr lvl="0" algn="ctr"/>
            <a:r>
              <a:rPr lang="en-US" sz="3600" b="1" dirty="0" smtClean="0">
                <a:latin typeface="Times New Roman" panose="02020603050405020304" pitchFamily="18" charset="0"/>
                <a:cs typeface="Times New Roman" panose="02020603050405020304" pitchFamily="18" charset="0"/>
              </a:rPr>
              <a:t>When </a:t>
            </a:r>
            <a:r>
              <a:rPr lang="en-US" sz="3600" b="1" dirty="0">
                <a:latin typeface="Times New Roman" panose="02020603050405020304" pitchFamily="18" charset="0"/>
                <a:cs typeface="Times New Roman" panose="02020603050405020304" pitchFamily="18" charset="0"/>
              </a:rPr>
              <a:t>you let the Holy Spirit into your soul (the psychological part of you) He baptizes your intellect (thoughts), your emotions (feelings), and your will (motivations and desires).</a:t>
            </a:r>
          </a:p>
        </p:txBody>
      </p:sp>
    </p:spTree>
    <p:extLst>
      <p:ext uri="{BB962C8B-B14F-4D97-AF65-F5344CB8AC3E}">
        <p14:creationId xmlns:p14="http://schemas.microsoft.com/office/powerpoint/2010/main" val="22920027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ltLang="en-US" sz="6600">
                <a:effectLst>
                  <a:outerShdw blurRad="38100" dist="38100" dir="2700000" algn="tl">
                    <a:srgbClr val="C0C0C0"/>
                  </a:outerShdw>
                </a:effectLst>
              </a:rPr>
              <a:t>Your 3-Fold Nature</a:t>
            </a:r>
          </a:p>
        </p:txBody>
      </p:sp>
      <p:pic>
        <p:nvPicPr>
          <p:cNvPr id="573443" name="Picture 3" descr="C:\WINDOWS\Desktop\bss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53357"/>
            <a:ext cx="2633096" cy="2642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0" y="2049483"/>
            <a:ext cx="5562600" cy="4524315"/>
          </a:xfrm>
          <a:prstGeom prst="rect">
            <a:avLst/>
          </a:prstGeom>
          <a:noFill/>
        </p:spPr>
        <p:txBody>
          <a:bodyPr wrap="square" rtlCol="0">
            <a:spAutoFit/>
          </a:bodyPr>
          <a:lstStyle/>
          <a:p>
            <a:pPr lvl="0" algn="ctr"/>
            <a:r>
              <a:rPr lang="en-US" sz="3600" b="1" dirty="0" smtClean="0">
                <a:latin typeface="Times New Roman" panose="02020603050405020304" pitchFamily="18" charset="0"/>
                <a:cs typeface="Times New Roman" panose="02020603050405020304" pitchFamily="18" charset="0"/>
              </a:rPr>
              <a:t>When </a:t>
            </a:r>
            <a:r>
              <a:rPr lang="en-US" sz="3600" b="1" dirty="0">
                <a:latin typeface="Times New Roman" panose="02020603050405020304" pitchFamily="18" charset="0"/>
                <a:cs typeface="Times New Roman" panose="02020603050405020304" pitchFamily="18" charset="0"/>
              </a:rPr>
              <a:t>you let the Holy Spirit into your body (the physical part of you) He gives you strength and health and flows in the prayer language of tongues praying the perfect will of God and building you up.</a:t>
            </a:r>
          </a:p>
        </p:txBody>
      </p:sp>
    </p:spTree>
    <p:extLst>
      <p:ext uri="{BB962C8B-B14F-4D97-AF65-F5344CB8AC3E}">
        <p14:creationId xmlns:p14="http://schemas.microsoft.com/office/powerpoint/2010/main" val="5635101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48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On this Pentecost Sunday, join our almost one billion brothers and sisters around the world in allowing the Holy Spirit to baptize you and flow through your life.</a:t>
            </a:r>
            <a:endParaRPr lang="en-U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8665747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Three: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Why it is difficult for some people to release to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Holy Spirit</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067713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Barriers to Releasing to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Holy Spirit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rmAutofit fontScale="92500" lnSpcReduction="10000"/>
          </a:bodyPr>
          <a:lstStyle/>
          <a:p>
            <a:r>
              <a:rPr lang="en-US" sz="4400" b="1" dirty="0" smtClean="0"/>
              <a:t>Sometimes </a:t>
            </a:r>
            <a:r>
              <a:rPr lang="en-US" sz="4400" b="1" dirty="0"/>
              <a:t>it is fear that causes us to hold back.</a:t>
            </a:r>
          </a:p>
          <a:p>
            <a:r>
              <a:rPr lang="en-US" sz="4400" b="1" dirty="0" smtClean="0"/>
              <a:t>Sometimes </a:t>
            </a:r>
            <a:r>
              <a:rPr lang="en-US" sz="4400" b="1" dirty="0"/>
              <a:t>it is concern over losing control.</a:t>
            </a:r>
          </a:p>
          <a:p>
            <a:r>
              <a:rPr lang="en-US" sz="4400" b="1" dirty="0" smtClean="0"/>
              <a:t>Sometimes </a:t>
            </a:r>
            <a:r>
              <a:rPr lang="en-US" sz="4400" b="1" dirty="0"/>
              <a:t>it is a misunderstanding of how the release comes.</a:t>
            </a:r>
          </a:p>
          <a:p>
            <a:endParaRPr lang="en-US" dirty="0"/>
          </a:p>
        </p:txBody>
      </p:sp>
    </p:spTree>
    <p:extLst>
      <p:ext uri="{BB962C8B-B14F-4D97-AF65-F5344CB8AC3E}">
        <p14:creationId xmlns:p14="http://schemas.microsoft.com/office/powerpoint/2010/main" val="30077183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barrier </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of fear that I may be opening myself up to the </a:t>
            </a: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devil</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Tree>
    <p:extLst>
      <p:ext uri="{BB962C8B-B14F-4D97-AF65-F5344CB8AC3E}">
        <p14:creationId xmlns:p14="http://schemas.microsoft.com/office/powerpoint/2010/main" val="40848803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7"/>
            <a:ext cx="5105400" cy="792163"/>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Isaiah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28:11-12</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533400" y="990600"/>
            <a:ext cx="8382000" cy="5562600"/>
          </a:xfrm>
        </p:spPr>
        <p:txBody>
          <a:bodyPr>
            <a:noAutofit/>
          </a:bodyPr>
          <a:lstStyle/>
          <a:p>
            <a:pPr marL="0" indent="0">
              <a:buNone/>
            </a:pPr>
            <a:r>
              <a:rPr lang="en-US" sz="4000" b="1" dirty="0" smtClean="0">
                <a:effectLst>
                  <a:outerShdw blurRad="38100" dist="38100" dir="2700000" algn="tl">
                    <a:srgbClr val="000000">
                      <a:alpha val="43137"/>
                    </a:srgbClr>
                  </a:outerShdw>
                </a:effectLst>
              </a:rPr>
              <a:t>11 </a:t>
            </a:r>
            <a:r>
              <a:rPr lang="en-US" sz="4000" b="1" dirty="0">
                <a:effectLst>
                  <a:outerShdw blurRad="38100" dist="38100" dir="2700000" algn="tl">
                    <a:srgbClr val="000000">
                      <a:alpha val="43137"/>
                    </a:srgbClr>
                  </a:outerShdw>
                </a:effectLst>
              </a:rPr>
              <a:t>For with stammering lips and another tongue</a:t>
            </a:r>
          </a:p>
          <a:p>
            <a:pPr marL="0" indent="0">
              <a:buNone/>
            </a:pPr>
            <a:r>
              <a:rPr lang="en-US" sz="4000" b="1" dirty="0">
                <a:effectLst>
                  <a:outerShdw blurRad="38100" dist="38100" dir="2700000" algn="tl">
                    <a:srgbClr val="000000">
                      <a:alpha val="43137"/>
                    </a:srgbClr>
                  </a:outerShdw>
                </a:effectLst>
              </a:rPr>
              <a:t>He will speak to this people,</a:t>
            </a:r>
          </a:p>
          <a:p>
            <a:pPr marL="0" indent="0">
              <a:buNone/>
            </a:pPr>
            <a:r>
              <a:rPr lang="en-US" sz="4000" b="1" dirty="0">
                <a:effectLst>
                  <a:outerShdw blurRad="38100" dist="38100" dir="2700000" algn="tl">
                    <a:srgbClr val="000000">
                      <a:alpha val="43137"/>
                    </a:srgbClr>
                  </a:outerShdw>
                </a:effectLst>
              </a:rPr>
              <a:t>12 To whom He said, “This is the rest with </a:t>
            </a:r>
            <a:r>
              <a:rPr lang="en-US" sz="4000" b="1" dirty="0" smtClean="0">
                <a:effectLst>
                  <a:outerShdw blurRad="38100" dist="38100" dir="2700000" algn="tl">
                    <a:srgbClr val="000000">
                      <a:alpha val="43137"/>
                    </a:srgbClr>
                  </a:outerShdw>
                </a:effectLst>
              </a:rPr>
              <a:t>which You </a:t>
            </a:r>
            <a:r>
              <a:rPr lang="en-US" sz="4000" b="1" dirty="0">
                <a:effectLst>
                  <a:outerShdw blurRad="38100" dist="38100" dir="2700000" algn="tl">
                    <a:srgbClr val="000000">
                      <a:alpha val="43137"/>
                    </a:srgbClr>
                  </a:outerShdw>
                </a:effectLst>
              </a:rPr>
              <a:t>may cause the weary to rest,”</a:t>
            </a:r>
          </a:p>
          <a:p>
            <a:pPr marL="0" indent="0">
              <a:buNone/>
            </a:pPr>
            <a:r>
              <a:rPr lang="en-US" sz="4000" b="1" dirty="0">
                <a:effectLst>
                  <a:outerShdw blurRad="38100" dist="38100" dir="2700000" algn="tl">
                    <a:srgbClr val="000000">
                      <a:alpha val="43137"/>
                    </a:srgbClr>
                  </a:outerShdw>
                </a:effectLst>
              </a:rPr>
              <a:t>And, “This is the refreshing”;</a:t>
            </a:r>
          </a:p>
          <a:p>
            <a:pPr marL="0" indent="0">
              <a:buNone/>
            </a:pPr>
            <a:r>
              <a:rPr lang="en-US" sz="4000" b="1" dirty="0">
                <a:effectLst>
                  <a:outerShdw blurRad="38100" dist="38100" dir="2700000" algn="tl">
                    <a:srgbClr val="000000">
                      <a:alpha val="43137"/>
                    </a:srgbClr>
                  </a:outerShdw>
                </a:effectLst>
              </a:rPr>
              <a:t>Yet they would not hear.</a:t>
            </a:r>
          </a:p>
        </p:txBody>
      </p:sp>
    </p:spTree>
    <p:extLst>
      <p:ext uri="{BB962C8B-B14F-4D97-AF65-F5344CB8AC3E}">
        <p14:creationId xmlns:p14="http://schemas.microsoft.com/office/powerpoint/2010/main" val="169024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0163"/>
            <a:ext cx="5105400" cy="792163"/>
          </a:xfrm>
        </p:spPr>
        <p:txBody>
          <a:bodyPr>
            <a:no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Luke 11:9-13</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76200" y="533400"/>
            <a:ext cx="8991600" cy="5638800"/>
          </a:xfrm>
        </p:spPr>
        <p:txBody>
          <a:bodyPr>
            <a:noAutofit/>
          </a:bodyPr>
          <a:lstStyle/>
          <a:p>
            <a:pPr marL="0" indent="0">
              <a:buNone/>
            </a:pPr>
            <a:r>
              <a:rPr lang="en-US" b="1" baseline="30000" dirty="0" smtClean="0">
                <a:solidFill>
                  <a:srgbClr val="FF0000"/>
                </a:solidFill>
                <a:effectLst>
                  <a:outerShdw blurRad="38100" dist="38100" dir="2700000" algn="tl">
                    <a:srgbClr val="000000">
                      <a:alpha val="43137"/>
                    </a:srgbClr>
                  </a:outerShdw>
                </a:effectLst>
              </a:rPr>
              <a:t>9</a:t>
            </a:r>
            <a:r>
              <a:rPr lang="en-US" b="1" dirty="0" smtClean="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“So I say to you, ask, and it will be given to you; seek, and you will find; knock, and it will be opened to you. </a:t>
            </a:r>
            <a:r>
              <a:rPr lang="en-US" b="1" baseline="30000" dirty="0">
                <a:solidFill>
                  <a:srgbClr val="FF0000"/>
                </a:solidFill>
                <a:effectLst>
                  <a:outerShdw blurRad="38100" dist="38100" dir="2700000" algn="tl">
                    <a:srgbClr val="000000">
                      <a:alpha val="43137"/>
                    </a:srgbClr>
                  </a:outerShdw>
                </a:effectLst>
              </a:rPr>
              <a:t>10</a:t>
            </a:r>
            <a:r>
              <a:rPr lang="en-US" b="1" dirty="0">
                <a:solidFill>
                  <a:srgbClr val="FF0000"/>
                </a:solidFill>
                <a:effectLst>
                  <a:outerShdw blurRad="38100" dist="38100" dir="2700000" algn="tl">
                    <a:srgbClr val="000000">
                      <a:alpha val="43137"/>
                    </a:srgbClr>
                  </a:outerShdw>
                </a:effectLst>
              </a:rPr>
              <a:t> For everyone who asks receives, and he who seeks finds, and to him who knocks it will be opened. </a:t>
            </a:r>
            <a:r>
              <a:rPr lang="en-US" b="1" baseline="30000" dirty="0">
                <a:solidFill>
                  <a:srgbClr val="FF0000"/>
                </a:solidFill>
                <a:effectLst>
                  <a:outerShdw blurRad="38100" dist="38100" dir="2700000" algn="tl">
                    <a:srgbClr val="000000">
                      <a:alpha val="43137"/>
                    </a:srgbClr>
                  </a:outerShdw>
                </a:effectLst>
              </a:rPr>
              <a:t>11</a:t>
            </a:r>
            <a:r>
              <a:rPr lang="en-US" b="1" dirty="0">
                <a:solidFill>
                  <a:srgbClr val="FF0000"/>
                </a:solidFill>
                <a:effectLst>
                  <a:outerShdw blurRad="38100" dist="38100" dir="2700000" algn="tl">
                    <a:srgbClr val="000000">
                      <a:alpha val="43137"/>
                    </a:srgbClr>
                  </a:outerShdw>
                </a:effectLst>
              </a:rPr>
              <a:t> If a son asks for </a:t>
            </a:r>
            <a:r>
              <a:rPr lang="en-US" b="1" dirty="0" smtClean="0">
                <a:solidFill>
                  <a:srgbClr val="FF0000"/>
                </a:solidFill>
                <a:effectLst>
                  <a:outerShdw blurRad="38100" dist="38100" dir="2700000" algn="tl">
                    <a:srgbClr val="000000">
                      <a:alpha val="43137"/>
                    </a:srgbClr>
                  </a:outerShdw>
                </a:effectLst>
              </a:rPr>
              <a:t>bread from </a:t>
            </a:r>
            <a:r>
              <a:rPr lang="en-US" b="1" dirty="0">
                <a:solidFill>
                  <a:srgbClr val="FF0000"/>
                </a:solidFill>
                <a:effectLst>
                  <a:outerShdw blurRad="38100" dist="38100" dir="2700000" algn="tl">
                    <a:srgbClr val="000000">
                      <a:alpha val="43137"/>
                    </a:srgbClr>
                  </a:outerShdw>
                </a:effectLst>
              </a:rPr>
              <a:t>any father among you, will he give him a stone? Or if he asks for a fish, will he give him a serpent instead of a fish? </a:t>
            </a:r>
            <a:r>
              <a:rPr lang="en-US" b="1" baseline="30000" dirty="0">
                <a:solidFill>
                  <a:srgbClr val="FF0000"/>
                </a:solidFill>
                <a:effectLst>
                  <a:outerShdw blurRad="38100" dist="38100" dir="2700000" algn="tl">
                    <a:srgbClr val="000000">
                      <a:alpha val="43137"/>
                    </a:srgbClr>
                  </a:outerShdw>
                </a:effectLst>
              </a:rPr>
              <a:t>12</a:t>
            </a:r>
            <a:r>
              <a:rPr lang="en-US" b="1" dirty="0">
                <a:solidFill>
                  <a:srgbClr val="FF0000"/>
                </a:solidFill>
                <a:effectLst>
                  <a:outerShdw blurRad="38100" dist="38100" dir="2700000" algn="tl">
                    <a:srgbClr val="000000">
                      <a:alpha val="43137"/>
                    </a:srgbClr>
                  </a:outerShdw>
                </a:effectLst>
              </a:rPr>
              <a:t> Or if he asks for an egg, will he offer him a scorpion? </a:t>
            </a:r>
            <a:r>
              <a:rPr lang="en-US" b="1" baseline="30000" dirty="0">
                <a:solidFill>
                  <a:srgbClr val="FF0000"/>
                </a:solidFill>
                <a:effectLst>
                  <a:outerShdw blurRad="38100" dist="38100" dir="2700000" algn="tl">
                    <a:srgbClr val="000000">
                      <a:alpha val="43137"/>
                    </a:srgbClr>
                  </a:outerShdw>
                </a:effectLst>
              </a:rPr>
              <a:t>13</a:t>
            </a:r>
            <a:r>
              <a:rPr lang="en-US" b="1" dirty="0">
                <a:solidFill>
                  <a:srgbClr val="FF0000"/>
                </a:solidFill>
                <a:effectLst>
                  <a:outerShdw blurRad="38100" dist="38100" dir="2700000" algn="tl">
                    <a:srgbClr val="000000">
                      <a:alpha val="43137"/>
                    </a:srgbClr>
                  </a:outerShdw>
                </a:effectLst>
              </a:rPr>
              <a:t> If you then, being evil, know how to give good gifts to your children, how much more will your heavenly Father give the Holy Spirit to those who ask Him!”</a:t>
            </a:r>
          </a:p>
        </p:txBody>
      </p:sp>
    </p:spTree>
    <p:extLst>
      <p:ext uri="{BB962C8B-B14F-4D97-AF65-F5344CB8AC3E}">
        <p14:creationId xmlns:p14="http://schemas.microsoft.com/office/powerpoint/2010/main" val="1035236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Father </a:t>
            </a: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will not only protect you, He assures you based on His goodness and calls you to come and </a:t>
            </a:r>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ask for the Holy Spirit.</a:t>
            </a:r>
            <a:endPar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47451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 of concern over losing control.</a:t>
            </a:r>
          </a:p>
        </p:txBody>
      </p:sp>
    </p:spTree>
    <p:extLst>
      <p:ext uri="{BB962C8B-B14F-4D97-AF65-F5344CB8AC3E}">
        <p14:creationId xmlns:p14="http://schemas.microsoft.com/office/powerpoint/2010/main" val="357996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 Over Losing Control</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228600" y="914400"/>
            <a:ext cx="8686800" cy="5211765"/>
          </a:xfrm>
        </p:spPr>
        <p:txBody>
          <a:bodyPr>
            <a:noAutofit/>
          </a:bodyPr>
          <a:lstStyle/>
          <a:p>
            <a:r>
              <a:rPr lang="en-US" sz="4000" b="1" dirty="0" smtClean="0"/>
              <a:t>In </a:t>
            </a:r>
            <a:r>
              <a:rPr lang="en-US" sz="4000" b="1" dirty="0"/>
              <a:t>America we are very self-conscious and highly resistant to letting go.  </a:t>
            </a:r>
          </a:p>
          <a:p>
            <a:r>
              <a:rPr lang="en-US" sz="4000" b="1" dirty="0" smtClean="0"/>
              <a:t>Those </a:t>
            </a:r>
            <a:r>
              <a:rPr lang="en-US" sz="4000" b="1" dirty="0"/>
              <a:t>who come from a chaotic background tend to be controlling to keep peace.</a:t>
            </a:r>
          </a:p>
          <a:p>
            <a:r>
              <a:rPr lang="en-US" sz="4000" b="1" dirty="0" smtClean="0"/>
              <a:t>The </a:t>
            </a:r>
            <a:r>
              <a:rPr lang="en-US" sz="4000" b="1" dirty="0"/>
              <a:t>Spirit is not going to control you.  He will not override your free will</a:t>
            </a:r>
            <a:r>
              <a:rPr lang="en-US" sz="4000" b="1" dirty="0" smtClean="0"/>
              <a:t>.</a:t>
            </a:r>
            <a:endParaRPr lang="en-US" dirty="0"/>
          </a:p>
        </p:txBody>
      </p:sp>
    </p:spTree>
    <p:extLst>
      <p:ext uri="{BB962C8B-B14F-4D97-AF65-F5344CB8AC3E}">
        <p14:creationId xmlns:p14="http://schemas.microsoft.com/office/powerpoint/2010/main" val="296472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 Over Losing Control</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00263" y="914400"/>
            <a:ext cx="8915400" cy="5211765"/>
          </a:xfrm>
        </p:spPr>
        <p:txBody>
          <a:bodyPr>
            <a:noAutofit/>
          </a:bodyPr>
          <a:lstStyle/>
          <a:p>
            <a:r>
              <a:rPr lang="en-US" sz="4000" b="1" dirty="0" smtClean="0"/>
              <a:t>Praying </a:t>
            </a:r>
            <a:r>
              <a:rPr lang="en-US" sz="4000" b="1" dirty="0"/>
              <a:t>in tongues does not leave a person out of control.</a:t>
            </a:r>
          </a:p>
          <a:p>
            <a:r>
              <a:rPr lang="en-US" sz="4000" b="1" dirty="0" smtClean="0"/>
              <a:t>I </a:t>
            </a:r>
            <a:r>
              <a:rPr lang="en-US" sz="4000" b="1" dirty="0"/>
              <a:t>Cor. 14:32 tells us the “spirits of the prophets are subject to the prophets.”  </a:t>
            </a:r>
          </a:p>
          <a:p>
            <a:r>
              <a:rPr lang="en-US" sz="4000" b="1" dirty="0" smtClean="0"/>
              <a:t>I </a:t>
            </a:r>
            <a:r>
              <a:rPr lang="en-US" sz="4000" b="1" dirty="0"/>
              <a:t>Cor. 14:15 tells us it is a matter of the “will” or choice. You control when and where you release the Spirit. </a:t>
            </a:r>
            <a:endParaRPr lang="en-US" dirty="0"/>
          </a:p>
        </p:txBody>
      </p:sp>
    </p:spTree>
    <p:extLst>
      <p:ext uri="{BB962C8B-B14F-4D97-AF65-F5344CB8AC3E}">
        <p14:creationId xmlns:p14="http://schemas.microsoft.com/office/powerpoint/2010/main" val="814934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 of </a:t>
            </a: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misunderstanding</a:t>
            </a:r>
            <a:endPar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9839837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Sometimes we misunderstand and think that God will make us speak; you need to do the speaking.  God will not manipulate you or control you.</a:t>
            </a:r>
          </a:p>
        </p:txBody>
      </p:sp>
    </p:spTree>
    <p:extLst>
      <p:ext uri="{BB962C8B-B14F-4D97-AF65-F5344CB8AC3E}">
        <p14:creationId xmlns:p14="http://schemas.microsoft.com/office/powerpoint/2010/main" val="647525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Reflecting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 why it took 3 years for the release of the Holy Spirit in his life, Jack Hayford in The Beauty of Spiritual Language says “I said nothing, because I supposed that speaking in tongues was, well, more a linguistic seizure of some kind, rather than a voluntary point of participation with the Holy Spirit giving utterance. “ page 43</a:t>
            </a:r>
          </a:p>
        </p:txBody>
      </p:sp>
    </p:spTree>
    <p:extLst>
      <p:ext uri="{BB962C8B-B14F-4D97-AF65-F5344CB8AC3E}">
        <p14:creationId xmlns:p14="http://schemas.microsoft.com/office/powerpoint/2010/main" val="3729049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7"/>
            <a:ext cx="5105400" cy="792163"/>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Isaiah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28:11-12</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533400" y="990600"/>
            <a:ext cx="8382000" cy="5562600"/>
          </a:xfrm>
        </p:spPr>
        <p:txBody>
          <a:bodyPr>
            <a:noAutofit/>
          </a:bodyPr>
          <a:lstStyle/>
          <a:p>
            <a:pPr marL="0" indent="0">
              <a:buNone/>
            </a:pPr>
            <a:r>
              <a:rPr lang="en-US" sz="4000" b="1" dirty="0" smtClean="0">
                <a:effectLst>
                  <a:outerShdw blurRad="38100" dist="38100" dir="2700000" algn="tl">
                    <a:srgbClr val="000000">
                      <a:alpha val="43137"/>
                    </a:srgbClr>
                  </a:outerShdw>
                </a:effectLst>
              </a:rPr>
              <a:t>11 </a:t>
            </a:r>
            <a:r>
              <a:rPr lang="en-US" sz="4000" b="1" dirty="0">
                <a:effectLst>
                  <a:outerShdw blurRad="38100" dist="38100" dir="2700000" algn="tl">
                    <a:srgbClr val="000000">
                      <a:alpha val="43137"/>
                    </a:srgbClr>
                  </a:outerShdw>
                </a:effectLst>
              </a:rPr>
              <a:t>For with stammering lips and another tongue</a:t>
            </a:r>
          </a:p>
          <a:p>
            <a:pPr marL="0" indent="0">
              <a:buNone/>
            </a:pPr>
            <a:r>
              <a:rPr lang="en-US" sz="4000" b="1" dirty="0">
                <a:effectLst>
                  <a:outerShdw blurRad="38100" dist="38100" dir="2700000" algn="tl">
                    <a:srgbClr val="000000">
                      <a:alpha val="43137"/>
                    </a:srgbClr>
                  </a:outerShdw>
                </a:effectLst>
              </a:rPr>
              <a:t>He will speak to this people,</a:t>
            </a:r>
          </a:p>
          <a:p>
            <a:pPr marL="0" indent="0">
              <a:buNone/>
            </a:pPr>
            <a:r>
              <a:rPr lang="en-US" sz="4000" b="1" dirty="0">
                <a:effectLst>
                  <a:outerShdw blurRad="38100" dist="38100" dir="2700000" algn="tl">
                    <a:srgbClr val="000000">
                      <a:alpha val="43137"/>
                    </a:srgbClr>
                  </a:outerShdw>
                </a:effectLst>
              </a:rPr>
              <a:t>12 To whom He said, “This is the rest with </a:t>
            </a:r>
            <a:r>
              <a:rPr lang="en-US" sz="4000" b="1" dirty="0" smtClean="0">
                <a:effectLst>
                  <a:outerShdw blurRad="38100" dist="38100" dir="2700000" algn="tl">
                    <a:srgbClr val="000000">
                      <a:alpha val="43137"/>
                    </a:srgbClr>
                  </a:outerShdw>
                </a:effectLst>
              </a:rPr>
              <a:t>which You </a:t>
            </a:r>
            <a:r>
              <a:rPr lang="en-US" sz="4000" b="1" dirty="0">
                <a:effectLst>
                  <a:outerShdw blurRad="38100" dist="38100" dir="2700000" algn="tl">
                    <a:srgbClr val="000000">
                      <a:alpha val="43137"/>
                    </a:srgbClr>
                  </a:outerShdw>
                </a:effectLst>
              </a:rPr>
              <a:t>may cause the weary to rest,”</a:t>
            </a:r>
          </a:p>
          <a:p>
            <a:pPr marL="0" indent="0">
              <a:buNone/>
            </a:pPr>
            <a:r>
              <a:rPr lang="en-US" sz="4000" b="1" dirty="0">
                <a:effectLst>
                  <a:outerShdw blurRad="38100" dist="38100" dir="2700000" algn="tl">
                    <a:srgbClr val="000000">
                      <a:alpha val="43137"/>
                    </a:srgbClr>
                  </a:outerShdw>
                </a:effectLst>
              </a:rPr>
              <a:t>And, “This is the refreshing”;</a:t>
            </a:r>
          </a:p>
          <a:p>
            <a:pPr marL="0" indent="0">
              <a:buNone/>
            </a:pPr>
            <a:r>
              <a:rPr lang="en-US" sz="4000" b="1" dirty="0">
                <a:effectLst>
                  <a:outerShdw blurRad="38100" dist="38100" dir="2700000" algn="tl">
                    <a:srgbClr val="000000">
                      <a:alpha val="43137"/>
                    </a:srgbClr>
                  </a:outerShdw>
                </a:effectLst>
              </a:rPr>
              <a:t>Yet they would not hear.</a:t>
            </a:r>
          </a:p>
        </p:txBody>
      </p:sp>
    </p:spTree>
    <p:extLst>
      <p:ext uri="{BB962C8B-B14F-4D97-AF65-F5344CB8AC3E}">
        <p14:creationId xmlns:p14="http://schemas.microsoft.com/office/powerpoint/2010/main" val="898455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99" y="506158"/>
            <a:ext cx="8839200" cy="5894642"/>
          </a:xfrm>
        </p:spPr>
      </p:pic>
    </p:spTree>
    <p:extLst>
      <p:ext uri="{BB962C8B-B14F-4D97-AF65-F5344CB8AC3E}">
        <p14:creationId xmlns:p14="http://schemas.microsoft.com/office/powerpoint/2010/main" val="1553212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3"/>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Hebrews 6:1-3</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685800"/>
            <a:ext cx="8763000" cy="5867400"/>
          </a:xfrm>
        </p:spPr>
        <p:txBody>
          <a:bodyPr>
            <a:noAutofit/>
          </a:bodyPr>
          <a:lstStyle/>
          <a:p>
            <a:pPr marL="0" indent="0">
              <a:buNone/>
            </a:pPr>
            <a:r>
              <a:rPr lang="en-US" sz="4000" b="1" dirty="0">
                <a:effectLst>
                  <a:outerShdw blurRad="38100" dist="38100" dir="2700000" algn="tl">
                    <a:srgbClr val="000000">
                      <a:alpha val="43137"/>
                    </a:srgbClr>
                  </a:outerShdw>
                </a:effectLst>
              </a:rPr>
              <a:t>“Therefore, leaving the discussion of the elementary principles of Christ, let us go on to perfection, not laying again the foundation of repentance from dead works and of faith toward God, </a:t>
            </a:r>
            <a:r>
              <a:rPr lang="en-US" sz="4000" b="1" baseline="30000" dirty="0">
                <a:effectLst>
                  <a:outerShdw blurRad="38100" dist="38100" dir="2700000" algn="tl">
                    <a:srgbClr val="000000">
                      <a:alpha val="43137"/>
                    </a:srgbClr>
                  </a:outerShdw>
                </a:effectLst>
              </a:rPr>
              <a:t>2</a:t>
            </a:r>
            <a:r>
              <a:rPr lang="en-US" sz="4000" b="1" dirty="0">
                <a:effectLst>
                  <a:outerShdw blurRad="38100" dist="38100" dir="2700000" algn="tl">
                    <a:srgbClr val="000000">
                      <a:alpha val="43137"/>
                    </a:srgbClr>
                  </a:outerShdw>
                </a:effectLst>
              </a:rPr>
              <a:t> of the doctrine of baptisms, of laying on of hands, of resurrection of the dead, and of eternal judgment. </a:t>
            </a:r>
            <a:r>
              <a:rPr lang="en-US" sz="4000" b="1" baseline="30000" dirty="0">
                <a:effectLst>
                  <a:outerShdw blurRad="38100" dist="38100" dir="2700000" algn="tl">
                    <a:srgbClr val="000000">
                      <a:alpha val="43137"/>
                    </a:srgbClr>
                  </a:outerShdw>
                </a:effectLst>
              </a:rPr>
              <a:t>3</a:t>
            </a:r>
            <a:r>
              <a:rPr lang="en-US" sz="4000" b="1" dirty="0">
                <a:effectLst>
                  <a:outerShdw blurRad="38100" dist="38100" dir="2700000" algn="tl">
                    <a:srgbClr val="000000">
                      <a:alpha val="43137"/>
                    </a:srgbClr>
                  </a:outerShdw>
                </a:effectLst>
              </a:rPr>
              <a:t> And this we will do if God permits.”</a:t>
            </a:r>
          </a:p>
        </p:txBody>
      </p:sp>
    </p:spTree>
    <p:extLst>
      <p:ext uri="{BB962C8B-B14F-4D97-AF65-F5344CB8AC3E}">
        <p14:creationId xmlns:p14="http://schemas.microsoft.com/office/powerpoint/2010/main" val="21438847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9530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324600" y="1304330"/>
            <a:ext cx="2438400" cy="3343871"/>
          </a:xfrm>
          <a:prstGeom prst="rect">
            <a:avLst/>
          </a:prstGeom>
        </p:spPr>
      </p:pic>
      <p:sp>
        <p:nvSpPr>
          <p:cNvPr id="3" name="Rectangle 2"/>
          <p:cNvSpPr/>
          <p:nvPr/>
        </p:nvSpPr>
        <p:spPr>
          <a:xfrm>
            <a:off x="570134" y="1960603"/>
            <a:ext cx="5754466" cy="2246769"/>
          </a:xfrm>
          <a:prstGeom prst="rect">
            <a:avLst/>
          </a:prstGeom>
        </p:spPr>
        <p:txBody>
          <a:bodyPr wrap="squar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Lost Art of</a:t>
            </a:r>
          </a:p>
          <a:p>
            <a:r>
              <a:rPr lang="en-US" sz="8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Repentance</a:t>
            </a:r>
          </a:p>
        </p:txBody>
      </p:sp>
      <p:sp>
        <p:nvSpPr>
          <p:cNvPr id="7" name="Rectangle 6"/>
          <p:cNvSpPr/>
          <p:nvPr/>
        </p:nvSpPr>
        <p:spPr>
          <a:xfrm>
            <a:off x="570136" y="381000"/>
            <a:ext cx="7964265" cy="923330"/>
          </a:xfrm>
          <a:prstGeom prst="rect">
            <a:avLst/>
          </a:prstGeom>
        </p:spPr>
        <p:txBody>
          <a:bodyPr wrap="square">
            <a:spAutoFit/>
          </a:bodyPr>
          <a:lstStyle/>
          <a:p>
            <a:r>
              <a:rPr lang="en-US" sz="5400" b="1" dirty="0">
                <a:ln w="1905"/>
                <a:solidFill>
                  <a:srgbClr val="0033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Foundation of Repentance</a:t>
            </a:r>
          </a:p>
        </p:txBody>
      </p:sp>
    </p:spTree>
    <p:extLst>
      <p:ext uri="{BB962C8B-B14F-4D97-AF65-F5344CB8AC3E}">
        <p14:creationId xmlns:p14="http://schemas.microsoft.com/office/powerpoint/2010/main" val="34292413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57200" y="381001"/>
            <a:ext cx="8229600" cy="6248400"/>
          </a:xfrm>
        </p:spPr>
        <p:txBody>
          <a:bodyPr>
            <a:normAutofit fontScale="90000"/>
          </a:bodyPr>
          <a:lstStyle/>
          <a:p>
            <a:pPr marL="0" marR="0">
              <a:spcBef>
                <a:spcPts val="0"/>
              </a:spcBef>
              <a:spcAft>
                <a:spcPts val="0"/>
              </a:spcAft>
              <a:tabLst>
                <a:tab pos="838200" algn="l"/>
              </a:tabLst>
            </a:pPr>
            <a:r>
              <a:rPr lang="en-US" sz="4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Repent(</a:t>
            </a:r>
            <a:r>
              <a:rPr lang="en-US" sz="4800" b="1" dirty="0" err="1"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ance</a:t>
            </a:r>
            <a:r>
              <a:rPr lang="en-US" sz="4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 </a:t>
            </a:r>
            <a:br>
              <a:rPr lang="en-US" sz="4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Verb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(action word) </a:t>
            </a:r>
            <a:r>
              <a:rPr lang="en-US" b="1" dirty="0" err="1">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Metanoeo</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means to change one’s mind and purpose, as the result of acquired knowledge.  Used with the cognate noun Metanoia to indicate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true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repentance.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You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change your lifestyle to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reflect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that you have changed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your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mind to thinking God’s way.</a:t>
            </a:r>
            <a:endParaRPr lang="en-US" dirty="0">
              <a:solidFill>
                <a:srgbClr val="FF0000"/>
              </a:solidFill>
              <a:effectLst/>
              <a:latin typeface="Times New Roman"/>
              <a:ea typeface="Calibri"/>
            </a:endParaRPr>
          </a:p>
        </p:txBody>
      </p:sp>
    </p:spTree>
    <p:extLst>
      <p:ext uri="{BB962C8B-B14F-4D97-AF65-F5344CB8AC3E}">
        <p14:creationId xmlns:p14="http://schemas.microsoft.com/office/powerpoint/2010/main" val="2145173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2400"/>
            <a:ext cx="7772400" cy="6248400"/>
          </a:xfrm>
        </p:spPr>
        <p:txBody>
          <a:bodyPr>
            <a:normAutofit fontScale="90000"/>
          </a:bodyPr>
          <a:lstStyle/>
          <a:p>
            <a:pPr marL="0" marR="0" algn="l">
              <a:spcBef>
                <a:spcPts val="0"/>
              </a:spcBef>
              <a:spcAft>
                <a:spcPts val="0"/>
              </a:spcAft>
            </a:pP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Why Does God Want </a:t>
            </a:r>
            <a:r>
              <a:rPr lang="en-US" sz="6000" dirty="0">
                <a:latin typeface="Times New Roman"/>
                <a:ea typeface="Calibri"/>
                <a:cs typeface="Times New Roman"/>
              </a:rPr>
              <a:t/>
            </a:r>
            <a:br>
              <a:rPr lang="en-US" sz="6000" dirty="0">
                <a:latin typeface="Times New Roman"/>
                <a:ea typeface="Calibri"/>
                <a:cs typeface="Times New Roman"/>
              </a:rPr>
            </a:b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You to </a:t>
            </a:r>
            <a: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
            </a:r>
            <a:b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br>
            <a: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Get </a:t>
            </a: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Baptized?</a:t>
            </a:r>
            <a:r>
              <a:rPr lang="en-US" sz="6000" dirty="0">
                <a:latin typeface="Times New Roman"/>
                <a:ea typeface="Calibri"/>
                <a:cs typeface="Times New Roman"/>
              </a:rPr>
              <a:t/>
            </a:r>
            <a:br>
              <a:rPr lang="en-US" sz="6000" dirty="0">
                <a:latin typeface="Times New Roman"/>
                <a:ea typeface="Calibri"/>
                <a:cs typeface="Times New Roman"/>
              </a:rPr>
            </a:b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Pastor Mark Schwarzbauer PhD</a:t>
            </a:r>
            <a:r>
              <a:rPr lang="en-US" sz="3100" dirty="0">
                <a:latin typeface="Times New Roman"/>
                <a:ea typeface="Calibri"/>
                <a:cs typeface="Times New Roman"/>
              </a:rPr>
              <a:t/>
            </a:r>
            <a:br>
              <a:rPr lang="en-US" sz="3100" dirty="0">
                <a:latin typeface="Times New Roman"/>
                <a:ea typeface="Calibri"/>
                <a:cs typeface="Times New Roman"/>
              </a:rPr>
            </a:b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rPr>
              <a:t>Family Worship Center </a:t>
            </a:r>
            <a:endParaRPr lang="en-US" sz="4000" b="1" dirty="0">
              <a:ln w="1905"/>
              <a:solidFill>
                <a:srgbClr val="FF0000"/>
              </a:soli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2" y="1371601"/>
            <a:ext cx="4282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5257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789089"/>
            <a:ext cx="8229600" cy="5078313"/>
          </a:xfrm>
          <a:prstGeom prst="rect">
            <a:avLst/>
          </a:prstGeom>
        </p:spPr>
        <p:txBody>
          <a:bodyPr wrap="square">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The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purpose of water baptism is to </a:t>
            </a:r>
            <a:r>
              <a:rPr lang="en-US" sz="5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symbolize</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 the </a:t>
            </a:r>
            <a:r>
              <a:rPr lang="en-US" sz="5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transformation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you have experienced in Christ and to </a:t>
            </a:r>
            <a:r>
              <a:rPr lang="en-US" sz="5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publicly proclaim your personal faith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3183171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3"/>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Hebrews 6:1-3</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685800"/>
            <a:ext cx="8763000" cy="5867400"/>
          </a:xfrm>
        </p:spPr>
        <p:txBody>
          <a:bodyPr>
            <a:noAutofit/>
          </a:bodyPr>
          <a:lstStyle/>
          <a:p>
            <a:pPr marL="0" indent="0">
              <a:buNone/>
            </a:pPr>
            <a:r>
              <a:rPr lang="en-US" sz="2000" b="1" dirty="0">
                <a:effectLst>
                  <a:outerShdw blurRad="38100" dist="38100" dir="2700000" algn="tl">
                    <a:srgbClr val="000000">
                      <a:alpha val="43137"/>
                    </a:srgbClr>
                  </a:outerShdw>
                </a:effectLst>
              </a:rPr>
              <a:t>“Therefore, leaving the discussion of the elementary principles of Christ, let us go on to perfection, not laying again the foundation of repentance from dead works and of faith toward God, </a:t>
            </a:r>
            <a:r>
              <a:rPr lang="en-US" sz="4000" b="1" baseline="30000" dirty="0">
                <a:effectLst>
                  <a:outerShdw blurRad="38100" dist="38100" dir="2700000" algn="tl">
                    <a:srgbClr val="000000">
                      <a:alpha val="43137"/>
                    </a:srgbClr>
                  </a:outerShdw>
                </a:effectLst>
              </a:rPr>
              <a:t>2</a:t>
            </a:r>
            <a:r>
              <a:rPr lang="en-US" sz="4000" b="1" dirty="0">
                <a:effectLst>
                  <a:outerShdw blurRad="38100" dist="38100" dir="2700000" algn="tl">
                    <a:srgbClr val="000000">
                      <a:alpha val="43137"/>
                    </a:srgbClr>
                  </a:outerShdw>
                </a:effectLst>
              </a:rPr>
              <a:t> of the </a:t>
            </a:r>
            <a:r>
              <a:rPr lang="en-US" sz="4000" b="1" u="sng" dirty="0">
                <a:effectLst>
                  <a:outerShdw blurRad="38100" dist="38100" dir="2700000" algn="tl">
                    <a:srgbClr val="000000">
                      <a:alpha val="43137"/>
                    </a:srgbClr>
                  </a:outerShdw>
                </a:effectLst>
              </a:rPr>
              <a:t>doctrine of baptisms, </a:t>
            </a:r>
            <a:r>
              <a:rPr lang="en-US" sz="2000" b="1" dirty="0">
                <a:effectLst>
                  <a:outerShdw blurRad="38100" dist="38100" dir="2700000" algn="tl">
                    <a:srgbClr val="000000">
                      <a:alpha val="43137"/>
                    </a:srgbClr>
                  </a:outerShdw>
                </a:effectLst>
              </a:rPr>
              <a:t>of laying on of hands, of resurrection of the dead, and of eternal judgment. </a:t>
            </a:r>
            <a:r>
              <a:rPr lang="en-US" sz="2000" b="1" baseline="30000" dirty="0">
                <a:effectLst>
                  <a:outerShdw blurRad="38100" dist="38100" dir="2700000" algn="tl">
                    <a:srgbClr val="000000">
                      <a:alpha val="43137"/>
                    </a:srgbClr>
                  </a:outerShdw>
                </a:effectLst>
              </a:rPr>
              <a:t>3</a:t>
            </a:r>
            <a:r>
              <a:rPr lang="en-US" sz="2000" b="1" dirty="0">
                <a:effectLst>
                  <a:outerShdw blurRad="38100" dist="38100" dir="2700000" algn="tl">
                    <a:srgbClr val="000000">
                      <a:alpha val="43137"/>
                    </a:srgbClr>
                  </a:outerShdw>
                </a:effectLst>
              </a:rPr>
              <a:t> And this we will do if </a:t>
            </a:r>
            <a:r>
              <a:rPr lang="en-US" sz="2000" b="1" dirty="0" smtClean="0">
                <a:effectLst>
                  <a:outerShdw blurRad="38100" dist="38100" dir="2700000" algn="tl">
                    <a:srgbClr val="000000">
                      <a:alpha val="43137"/>
                    </a:srgbClr>
                  </a:outerShdw>
                </a:effectLst>
              </a:rPr>
              <a:t>God </a:t>
            </a:r>
            <a:r>
              <a:rPr lang="en-US" sz="2000" b="1" dirty="0">
                <a:effectLst>
                  <a:outerShdw blurRad="38100" dist="38100" dir="2700000" algn="tl">
                    <a:srgbClr val="000000">
                      <a:alpha val="43137"/>
                    </a:srgbClr>
                  </a:outerShdw>
                </a:effectLst>
              </a:rPr>
              <a:t>permits</a:t>
            </a:r>
            <a:r>
              <a:rPr lang="en-US" sz="2000" b="1" dirty="0" smtClean="0">
                <a:effectLst>
                  <a:outerShdw blurRad="38100" dist="38100" dir="2700000" algn="tl">
                    <a:srgbClr val="000000">
                      <a:alpha val="43137"/>
                    </a:srgbClr>
                  </a:outerShdw>
                </a:effectLst>
              </a:rPr>
              <a:t>.”</a:t>
            </a:r>
          </a:p>
          <a:p>
            <a:pPr marL="0" indent="0">
              <a:buNone/>
            </a:pPr>
            <a:endParaRPr lang="en-US" sz="2000" b="1" dirty="0">
              <a:effectLst>
                <a:outerShdw blurRad="38100" dist="38100" dir="2700000" algn="tl">
                  <a:srgbClr val="000000">
                    <a:alpha val="43137"/>
                  </a:srgbClr>
                </a:outerShdw>
              </a:effectLst>
            </a:endParaRP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doctrine of baptisms is PLURAL.</a:t>
            </a: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first is baptism in water.</a:t>
            </a: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second is the </a:t>
            </a:r>
            <a:endPar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baptism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the Holy Spirit.</a:t>
            </a:r>
          </a:p>
          <a:p>
            <a:pPr marL="0" indent="0">
              <a:buNone/>
            </a:pP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22274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BlackChancery"/>
        <a:ea typeface=""/>
        <a:cs typeface=""/>
      </a:majorFont>
      <a:minorFont>
        <a:latin typeface="BlackChancer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800" b="0" i="0" u="none" strike="noStrike" cap="none" normalizeH="0" baseline="0" smtClean="0">
            <a:ln>
              <a:noFill/>
            </a:ln>
            <a:solidFill>
              <a:schemeClr val="tx2"/>
            </a:solidFill>
            <a:effectLst>
              <a:outerShdw blurRad="38100" dist="38100" dir="2700000" algn="tl">
                <a:srgbClr val="000000">
                  <a:alpha val="43137"/>
                </a:srgbClr>
              </a:outerShdw>
            </a:effectLst>
            <a:latin typeface="BlackChancery"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800" b="0" i="0" u="none" strike="noStrike" cap="none" normalizeH="0" baseline="0" smtClean="0">
            <a:ln>
              <a:noFill/>
            </a:ln>
            <a:solidFill>
              <a:schemeClr val="tx2"/>
            </a:solidFill>
            <a:effectLst>
              <a:outerShdw blurRad="38100" dist="38100" dir="2700000" algn="tl">
                <a:srgbClr val="000000">
                  <a:alpha val="43137"/>
                </a:srgbClr>
              </a:outerShdw>
            </a:effectLst>
            <a:latin typeface="BlackChancery" pitchFamily="2"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1210</TotalTime>
  <Words>1262</Words>
  <Application>Microsoft Office PowerPoint</Application>
  <PresentationFormat>On-screen Show (4:3)</PresentationFormat>
  <Paragraphs>80</Paragraphs>
  <Slides>39</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39</vt:i4>
      </vt:variant>
    </vt:vector>
  </HeadingPairs>
  <TitlesOfParts>
    <vt:vector size="49" baseType="lpstr">
      <vt:lpstr>Arial</vt:lpstr>
      <vt:lpstr>Times New Roman</vt:lpstr>
      <vt:lpstr>Wingdings</vt:lpstr>
      <vt:lpstr>BlackChancery</vt:lpstr>
      <vt:lpstr>Arial Black</vt:lpstr>
      <vt:lpstr>Calibri</vt:lpstr>
      <vt:lpstr>Office Theme</vt:lpstr>
      <vt:lpstr>1_Office Theme</vt:lpstr>
      <vt:lpstr>Default Design</vt:lpstr>
      <vt:lpstr>Nature</vt:lpstr>
      <vt:lpstr>PowerPoint Presentation</vt:lpstr>
      <vt:lpstr>PowerPoint Presentation</vt:lpstr>
      <vt:lpstr>Isaiah 28:11-12</vt:lpstr>
      <vt:lpstr>Hebrews 6:1-3</vt:lpstr>
      <vt:lpstr>Pastor Mark Schwarzbauer PhD Family Worship Center </vt:lpstr>
      <vt:lpstr>Repent(ance) ~  Verb (action word) Metanoeo means to change one’s mind and purpose, as the result of acquired knowledge.  Used with the cognate noun Metanoia to indicate  true repentance.    You change your lifestyle to  reflect that you have changed  your mind to thinking God’s way.</vt:lpstr>
      <vt:lpstr>Why Does God Want  You to  Get Baptized? Pastor Mark Schwarzbauer PhD Family Worship Center </vt:lpstr>
      <vt:lpstr>PowerPoint Presentation</vt:lpstr>
      <vt:lpstr>Hebrews 6:1-3</vt:lpstr>
      <vt:lpstr>Myths &amp; Marvels     Pastor Mark Schwarzbauer PhD Family Worship Center </vt:lpstr>
      <vt:lpstr>The Release and Refreshing of Pentecost  Pastor Mark Schwarzbauer PhD Family Worship Center </vt:lpstr>
      <vt:lpstr>Part Two:  The Baptist IN/WITH the Holy Spirit </vt:lpstr>
      <vt:lpstr>Pentecost 101 Pentecost 102 i-fwc.com/Media/archive.html</vt:lpstr>
      <vt:lpstr>The Baptism in the Holy Spirit is in  all 4 Gospels  and the Book of Acts.</vt:lpstr>
      <vt:lpstr>Matthew 3:11</vt:lpstr>
      <vt:lpstr>Mark 1:8 </vt:lpstr>
      <vt:lpstr>Mark 16 </vt:lpstr>
      <vt:lpstr>Luke 3:16</vt:lpstr>
      <vt:lpstr>John 1: 32-33 </vt:lpstr>
      <vt:lpstr>Acts 1:5</vt:lpstr>
      <vt:lpstr>Fr. Dennis Bennett in his book “How to Pray for the Release of the Holy Spirit” explains how the Baptism in the Holy Spirit is a release of the Holy Spirit who already lives inside of you as a believer.</vt:lpstr>
      <vt:lpstr>You already have the Holy Spirit in you when you are born again.  Therefore, the Baptism in/with the Holy Spirit is not trying to get the Holy Spirit to come to you.  The Baptism in the Holy Spirit is releasing the Holy Spirit who is in you to flow through and from you.</vt:lpstr>
      <vt:lpstr>Your 3-Fold Nature</vt:lpstr>
      <vt:lpstr>Your 3-Fold Nature</vt:lpstr>
      <vt:lpstr>Your 3-Fold Nature</vt:lpstr>
      <vt:lpstr>On this Pentecost Sunday, join our almost one billion brothers and sisters around the world in allowing the Holy Spirit to baptize you and flow through your life.</vt:lpstr>
      <vt:lpstr>Part Three:  Why it is difficult for some people to release to  the Holy Spirit</vt:lpstr>
      <vt:lpstr>Barriers to Releasing to  the Holy Spirit</vt:lpstr>
      <vt:lpstr>The barrier of fear that I may be opening myself up to the devil!</vt:lpstr>
      <vt:lpstr>Luke 11:9-13</vt:lpstr>
      <vt:lpstr>Father will not only protect you, He assures you based on His goodness and calls you to come and ask for the Holy Spirit.</vt:lpstr>
      <vt:lpstr>The barrier of concern over losing control.</vt:lpstr>
      <vt:lpstr>Barrier Over Losing Control</vt:lpstr>
      <vt:lpstr>Barrier Over Losing Control</vt:lpstr>
      <vt:lpstr>The barrier of misunderstanding</vt:lpstr>
      <vt:lpstr>Sometimes we misunderstand and think that God will make us speak; you need to do the speaking.  God will not manipulate you or control you.</vt:lpstr>
      <vt:lpstr>Reflecting on why it took 3 years for the release of the Holy Spirit in his life, Jack Hayford in The Beauty of Spiritual Language says “I said nothing, because I supposed that speaking in tongues was, well, more a linguistic seizure of some kind, rather than a voluntary point of participation with the Holy Spirit giving utterance. “ page 43</vt:lpstr>
      <vt:lpstr>Isaiah 28:11-12</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101</cp:revision>
  <dcterms:created xsi:type="dcterms:W3CDTF">2012-10-06T13:47:35Z</dcterms:created>
  <dcterms:modified xsi:type="dcterms:W3CDTF">2016-05-28T20:25:57Z</dcterms:modified>
</cp:coreProperties>
</file>