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60" r:id="rId2"/>
    <p:sldId id="256" r:id="rId3"/>
    <p:sldId id="331" r:id="rId4"/>
    <p:sldId id="335" r:id="rId5"/>
    <p:sldId id="337" r:id="rId6"/>
    <p:sldId id="338" r:id="rId7"/>
    <p:sldId id="339" r:id="rId8"/>
    <p:sldId id="330"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4" r:id="rId33"/>
    <p:sldId id="365" r:id="rId34"/>
    <p:sldId id="366" r:id="rId35"/>
    <p:sldId id="367" r:id="rId36"/>
    <p:sldId id="368"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Britannic Bold" panose="020B0903060703020204" pitchFamily="3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66"/>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9" autoAdjust="0"/>
    <p:restoredTop sz="94660"/>
  </p:normalViewPr>
  <p:slideViewPr>
    <p:cSldViewPr>
      <p:cViewPr>
        <p:scale>
          <a:sx n="50" d="100"/>
          <a:sy n="50" d="100"/>
        </p:scale>
        <p:origin x="-252"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F092C-C2FF-459B-A57D-7FB4F4F5D2F9}"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F9421-032B-4D41-873A-A469067DCE0B}" type="slidenum">
              <a:rPr lang="en-US" smtClean="0"/>
              <a:t>‹#›</a:t>
            </a:fld>
            <a:endParaRPr lang="en-US"/>
          </a:p>
        </p:txBody>
      </p:sp>
    </p:spTree>
    <p:extLst>
      <p:ext uri="{BB962C8B-B14F-4D97-AF65-F5344CB8AC3E}">
        <p14:creationId xmlns:p14="http://schemas.microsoft.com/office/powerpoint/2010/main" val="34773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3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24600" y="1304330"/>
            <a:ext cx="2438400" cy="3343870"/>
          </a:xfrm>
          <a:prstGeom prst="rect">
            <a:avLst/>
          </a:prstGeom>
        </p:spPr>
      </p:pic>
      <p:sp>
        <p:nvSpPr>
          <p:cNvPr id="3" name="Rectangle 2"/>
          <p:cNvSpPr/>
          <p:nvPr/>
        </p:nvSpPr>
        <p:spPr>
          <a:xfrm>
            <a:off x="570134" y="1246525"/>
            <a:ext cx="5754466" cy="3477875"/>
          </a:xfrm>
          <a:prstGeom prst="rect">
            <a:avLst/>
          </a:prstGeom>
        </p:spPr>
        <p:txBody>
          <a:bodyPr wrap="square">
            <a:spAutoFit/>
          </a:bodyPr>
          <a:lstStyle/>
          <a:p>
            <a:pPr lvl="0"/>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Lost Art of</a:t>
            </a:r>
          </a:p>
          <a:p>
            <a:pPr lvl="0"/>
            <a:r>
              <a:rPr lang="en-US" sz="8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Repentance</a:t>
            </a:r>
          </a:p>
          <a:p>
            <a:pPr lvl="0" algn="ctr"/>
            <a:r>
              <a:rPr lang="en-US" sz="8000"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Part 2</a:t>
            </a:r>
            <a:endParaRPr lang="en-US" sz="80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570134" y="381000"/>
            <a:ext cx="7964265" cy="923330"/>
          </a:xfrm>
          <a:prstGeom prst="rect">
            <a:avLst/>
          </a:prstGeom>
        </p:spPr>
        <p:txBody>
          <a:bodyPr wrap="square">
            <a:spAutoFit/>
          </a:bodyPr>
          <a:lstStyle/>
          <a:p>
            <a:r>
              <a:rPr lang="en-US" sz="5400" b="1" dirty="0">
                <a:ln w="1905"/>
                <a:solidFill>
                  <a:srgbClr val="0033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Foundation of Repentance</a:t>
            </a:r>
          </a:p>
        </p:txBody>
      </p:sp>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3429000" cy="6202362"/>
          </a:xfrm>
        </p:spPr>
        <p:txBody>
          <a:bodyPr>
            <a:normAutofit/>
          </a:bodyPr>
          <a:lstStyle/>
          <a:p>
            <a:r>
              <a:rPr lang="en-US" sz="5400" b="1" dirty="0">
                <a:ln w="1905"/>
                <a:solidFill>
                  <a:srgbClr val="0000FF"/>
                </a:solidFill>
                <a:effectLst>
                  <a:innerShdw blurRad="69850" dist="43180" dir="5400000">
                    <a:srgbClr val="000000">
                      <a:alpha val="65000"/>
                    </a:srgbClr>
                  </a:innerShdw>
                </a:effectLst>
              </a:rPr>
              <a:t>William Booth who founded the Salvation </a:t>
            </a:r>
            <a:r>
              <a:rPr lang="en-US" sz="5400" b="1" dirty="0" smtClean="0">
                <a:ln w="1905"/>
                <a:solidFill>
                  <a:srgbClr val="0000FF"/>
                </a:solidFill>
                <a:effectLst>
                  <a:innerShdw blurRad="69850" dist="43180" dir="5400000">
                    <a:srgbClr val="000000">
                      <a:alpha val="65000"/>
                    </a:srgbClr>
                  </a:innerShdw>
                </a:effectLst>
              </a:rPr>
              <a:t>Army </a:t>
            </a:r>
            <a:endParaRPr lang="en-US" sz="5400" b="1" dirty="0">
              <a:ln w="1905"/>
              <a:solidFill>
                <a:srgbClr val="0000FF"/>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8600"/>
            <a:ext cx="4495800" cy="6339078"/>
          </a:xfrm>
          <a:prstGeom prst="rect">
            <a:avLst/>
          </a:prstGeom>
        </p:spPr>
      </p:pic>
    </p:spTree>
    <p:extLst>
      <p:ext uri="{BB962C8B-B14F-4D97-AF65-F5344CB8AC3E}">
        <p14:creationId xmlns:p14="http://schemas.microsoft.com/office/powerpoint/2010/main" val="1782363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202362"/>
          </a:xfrm>
        </p:spPr>
        <p:txBody>
          <a:bodyPr>
            <a:normAutofit/>
          </a:bodyPr>
          <a:lstStyle/>
          <a:p>
            <a:pPr algn="l"/>
            <a:r>
              <a:rPr lang="en-US" b="1" dirty="0">
                <a:ln w="1905"/>
                <a:solidFill>
                  <a:srgbClr val="0000FF"/>
                </a:solidFill>
                <a:effectLst>
                  <a:innerShdw blurRad="69850" dist="43180" dir="5400000">
                    <a:srgbClr val="000000">
                      <a:alpha val="65000"/>
                    </a:srgbClr>
                  </a:innerShdw>
                </a:effectLst>
              </a:rPr>
              <a:t>The chief danger that </a:t>
            </a:r>
            <a:r>
              <a:rPr lang="en-US" b="1" dirty="0" smtClean="0">
                <a:ln w="1905"/>
                <a:solidFill>
                  <a:srgbClr val="0000FF"/>
                </a:solidFill>
                <a:effectLst>
                  <a:innerShdw blurRad="69850" dist="43180" dir="5400000">
                    <a:srgbClr val="000000">
                      <a:alpha val="65000"/>
                    </a:srgbClr>
                  </a:innerShdw>
                </a:effectLst>
              </a:rPr>
              <a:t/>
            </a:r>
            <a:br>
              <a:rPr lang="en-US" b="1" dirty="0" smtClean="0">
                <a:ln w="1905"/>
                <a:solidFill>
                  <a:srgbClr val="0000FF"/>
                </a:solidFill>
                <a:effectLst>
                  <a:innerShdw blurRad="69850" dist="43180" dir="5400000">
                    <a:srgbClr val="000000">
                      <a:alpha val="65000"/>
                    </a:srgbClr>
                  </a:innerShdw>
                </a:effectLst>
              </a:rPr>
            </a:br>
            <a:r>
              <a:rPr lang="en-US" b="1" dirty="0" smtClean="0">
                <a:ln w="1905"/>
                <a:solidFill>
                  <a:srgbClr val="0000FF"/>
                </a:solidFill>
                <a:effectLst>
                  <a:innerShdw blurRad="69850" dist="43180" dir="5400000">
                    <a:srgbClr val="000000">
                      <a:alpha val="65000"/>
                    </a:srgbClr>
                  </a:innerShdw>
                </a:effectLst>
              </a:rPr>
              <a:t>confronts </a:t>
            </a:r>
            <a:r>
              <a:rPr lang="en-US" b="1" dirty="0">
                <a:ln w="1905"/>
                <a:solidFill>
                  <a:srgbClr val="0000FF"/>
                </a:solidFill>
                <a:effectLst>
                  <a:innerShdw blurRad="69850" dist="43180" dir="5400000">
                    <a:srgbClr val="000000">
                      <a:alpha val="65000"/>
                    </a:srgbClr>
                  </a:innerShdw>
                </a:effectLst>
              </a:rPr>
              <a:t>the coming </a:t>
            </a:r>
            <a:r>
              <a:rPr lang="en-US" b="1" dirty="0" smtClean="0">
                <a:ln w="1905"/>
                <a:solidFill>
                  <a:srgbClr val="0000FF"/>
                </a:solidFill>
                <a:effectLst>
                  <a:innerShdw blurRad="69850" dist="43180" dir="5400000">
                    <a:srgbClr val="000000">
                      <a:alpha val="65000"/>
                    </a:srgbClr>
                  </a:innerShdw>
                </a:effectLst>
              </a:rPr>
              <a:t/>
            </a:r>
            <a:br>
              <a:rPr lang="en-US" b="1" dirty="0" smtClean="0">
                <a:ln w="1905"/>
                <a:solidFill>
                  <a:srgbClr val="0000FF"/>
                </a:solidFill>
                <a:effectLst>
                  <a:innerShdw blurRad="69850" dist="43180" dir="5400000">
                    <a:srgbClr val="000000">
                      <a:alpha val="65000"/>
                    </a:srgbClr>
                  </a:innerShdw>
                </a:effectLst>
              </a:rPr>
            </a:br>
            <a:r>
              <a:rPr lang="en-US" b="1" dirty="0" smtClean="0">
                <a:ln w="1905"/>
                <a:solidFill>
                  <a:srgbClr val="0000FF"/>
                </a:solidFill>
                <a:effectLst>
                  <a:innerShdw blurRad="69850" dist="43180" dir="5400000">
                    <a:srgbClr val="000000">
                      <a:alpha val="65000"/>
                    </a:srgbClr>
                  </a:innerShdw>
                </a:effectLst>
              </a:rPr>
              <a:t>century will </a:t>
            </a:r>
            <a:r>
              <a:rPr lang="en-US" b="1" dirty="0">
                <a:ln w="1905"/>
                <a:solidFill>
                  <a:srgbClr val="0000FF"/>
                </a:solidFill>
                <a:effectLst>
                  <a:innerShdw blurRad="69850" dist="43180" dir="5400000">
                    <a:srgbClr val="000000">
                      <a:alpha val="65000"/>
                    </a:srgbClr>
                  </a:innerShdw>
                </a:effectLst>
              </a:rPr>
              <a:t>be </a:t>
            </a:r>
            <a:r>
              <a:rPr lang="en-US" b="1" dirty="0" smtClean="0">
                <a:ln w="1905"/>
                <a:solidFill>
                  <a:srgbClr val="0000FF"/>
                </a:solidFill>
                <a:effectLst>
                  <a:innerShdw blurRad="69850" dist="43180" dir="5400000">
                    <a:srgbClr val="000000">
                      <a:alpha val="65000"/>
                    </a:srgbClr>
                  </a:innerShdw>
                </a:effectLst>
              </a:rPr>
              <a:t/>
            </a:r>
            <a:br>
              <a:rPr lang="en-US" b="1" dirty="0" smtClean="0">
                <a:ln w="1905"/>
                <a:solidFill>
                  <a:srgbClr val="0000FF"/>
                </a:solidFill>
                <a:effectLst>
                  <a:innerShdw blurRad="69850" dist="43180" dir="5400000">
                    <a:srgbClr val="000000">
                      <a:alpha val="65000"/>
                    </a:srgbClr>
                  </a:innerShdw>
                </a:effectLst>
              </a:rPr>
            </a:br>
            <a:r>
              <a:rPr lang="en-US" b="1" dirty="0" smtClean="0">
                <a:ln w="1905"/>
                <a:solidFill>
                  <a:srgbClr val="0000FF"/>
                </a:solidFill>
                <a:effectLst>
                  <a:innerShdw blurRad="69850" dist="43180" dir="5400000">
                    <a:srgbClr val="000000">
                      <a:alpha val="65000"/>
                    </a:srgbClr>
                  </a:innerShdw>
                </a:effectLst>
              </a:rPr>
              <a:t>religion </a:t>
            </a:r>
            <a:r>
              <a:rPr lang="en-US" b="1" dirty="0">
                <a:ln w="1905"/>
                <a:solidFill>
                  <a:srgbClr val="0000FF"/>
                </a:solidFill>
                <a:effectLst>
                  <a:innerShdw blurRad="69850" dist="43180" dir="5400000">
                    <a:srgbClr val="000000">
                      <a:alpha val="65000"/>
                    </a:srgbClr>
                  </a:innerShdw>
                </a:effectLst>
              </a:rPr>
              <a:t>without the Holy Ghost, Christianity without Christ, forgiveness without repentance, salvation without regeneration, politics without God, </a:t>
            </a:r>
            <a:r>
              <a:rPr lang="en-US" b="1" dirty="0" smtClean="0">
                <a:ln w="1905"/>
                <a:solidFill>
                  <a:srgbClr val="0000FF"/>
                </a:solidFill>
                <a:effectLst>
                  <a:innerShdw blurRad="69850" dist="43180" dir="5400000">
                    <a:srgbClr val="000000">
                      <a:alpha val="65000"/>
                    </a:srgbClr>
                  </a:innerShdw>
                </a:effectLst>
              </a:rPr>
              <a:t/>
            </a:r>
            <a:br>
              <a:rPr lang="en-US" b="1" dirty="0" smtClean="0">
                <a:ln w="1905"/>
                <a:solidFill>
                  <a:srgbClr val="0000FF"/>
                </a:solidFill>
                <a:effectLst>
                  <a:innerShdw blurRad="69850" dist="43180" dir="5400000">
                    <a:srgbClr val="000000">
                      <a:alpha val="65000"/>
                    </a:srgbClr>
                  </a:innerShdw>
                </a:effectLst>
              </a:rPr>
            </a:br>
            <a:r>
              <a:rPr lang="en-US" b="1" dirty="0" smtClean="0">
                <a:ln w="1905"/>
                <a:solidFill>
                  <a:srgbClr val="0000FF"/>
                </a:solidFill>
                <a:effectLst>
                  <a:innerShdw blurRad="69850" dist="43180" dir="5400000">
                    <a:srgbClr val="000000">
                      <a:alpha val="65000"/>
                    </a:srgbClr>
                  </a:innerShdw>
                </a:effectLst>
              </a:rPr>
              <a:t>heaven </a:t>
            </a:r>
            <a:r>
              <a:rPr lang="en-US" b="1" dirty="0">
                <a:ln w="1905"/>
                <a:solidFill>
                  <a:srgbClr val="0000FF"/>
                </a:solidFill>
                <a:effectLst>
                  <a:innerShdw blurRad="69850" dist="43180" dir="5400000">
                    <a:srgbClr val="000000">
                      <a:alpha val="65000"/>
                    </a:srgbClr>
                  </a:innerShdw>
                </a:effectLst>
              </a:rPr>
              <a:t>without hell.”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53949"/>
            <a:ext cx="1447800" cy="2041398"/>
          </a:xfrm>
          <a:prstGeom prst="rect">
            <a:avLst/>
          </a:prstGeom>
        </p:spPr>
      </p:pic>
    </p:spTree>
    <p:extLst>
      <p:ext uri="{BB962C8B-B14F-4D97-AF65-F5344CB8AC3E}">
        <p14:creationId xmlns:p14="http://schemas.microsoft.com/office/powerpoint/2010/main" val="1987342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 y="19050"/>
            <a:ext cx="9115424" cy="6838950"/>
          </a:xfrm>
        </p:spPr>
      </p:pic>
    </p:spTree>
    <p:extLst>
      <p:ext uri="{BB962C8B-B14F-4D97-AF65-F5344CB8AC3E}">
        <p14:creationId xmlns:p14="http://schemas.microsoft.com/office/powerpoint/2010/main" val="2952059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457200"/>
            <a:ext cx="8077200"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Repentance </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isn’t negative, although you should feel bad about your sin, repentance leads to great joy and power.</a:t>
            </a:r>
            <a:endParaRPr lang="en-US" sz="48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1394625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457200"/>
            <a:ext cx="8077200" cy="563231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You </a:t>
            </a:r>
            <a:r>
              <a:rPr lang="en-US" sz="6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are Empowered through Repentance- calling sin what it is… “sin” gives you the power to repent and change.  GOOD NEWS!</a:t>
            </a:r>
            <a:endParaRPr lang="en-US" sz="44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548003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Restoring Joy by Repentance</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1189037"/>
            <a:ext cx="8763000" cy="4830763"/>
          </a:xfrm>
        </p:spPr>
        <p:txBody>
          <a:bodyPr>
            <a:noAutofit/>
          </a:bodyPr>
          <a:lstStyle/>
          <a:p>
            <a:r>
              <a:rPr lang="en-US" sz="4800" b="1" dirty="0" smtClean="0">
                <a:ln w="1905"/>
                <a:effectLst>
                  <a:outerShdw blurRad="38100" dist="38100" dir="2700000" algn="tl">
                    <a:srgbClr val="000000">
                      <a:alpha val="43137"/>
                    </a:srgbClr>
                  </a:outerShdw>
                </a:effectLst>
              </a:rPr>
              <a:t>“Restore </a:t>
            </a:r>
            <a:r>
              <a:rPr lang="en-US" sz="4800" b="1" dirty="0">
                <a:ln w="1905"/>
                <a:effectLst>
                  <a:outerShdw blurRad="38100" dist="38100" dir="2700000" algn="tl">
                    <a:srgbClr val="000000">
                      <a:alpha val="43137"/>
                    </a:srgbClr>
                  </a:outerShdw>
                </a:effectLst>
              </a:rPr>
              <a:t>to me the joy of your salvation.” (Psalm 51:12)</a:t>
            </a:r>
          </a:p>
          <a:p>
            <a:r>
              <a:rPr lang="en-US" sz="4800" b="1" dirty="0" smtClean="0">
                <a:ln w="1905"/>
                <a:effectLst>
                  <a:outerShdw blurRad="38100" dist="38100" dir="2700000" algn="tl">
                    <a:srgbClr val="000000">
                      <a:alpha val="43137"/>
                    </a:srgbClr>
                  </a:outerShdw>
                </a:effectLst>
              </a:rPr>
              <a:t>Cleansing </a:t>
            </a:r>
            <a:r>
              <a:rPr lang="en-US" sz="4800" b="1" dirty="0">
                <a:ln w="1905"/>
                <a:effectLst>
                  <a:outerShdw blurRad="38100" dist="38100" dir="2700000" algn="tl">
                    <a:srgbClr val="000000">
                      <a:alpha val="43137"/>
                    </a:srgbClr>
                  </a:outerShdw>
                </a:effectLst>
              </a:rPr>
              <a:t>through repentance changes not only your past but your future!</a:t>
            </a:r>
          </a:p>
        </p:txBody>
      </p:sp>
    </p:spTree>
    <p:extLst>
      <p:ext uri="{BB962C8B-B14F-4D97-AF65-F5344CB8AC3E}">
        <p14:creationId xmlns:p14="http://schemas.microsoft.com/office/powerpoint/2010/main" val="2940679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789087"/>
            <a:ext cx="8077200" cy="507831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Refreshing</a:t>
            </a:r>
            <a:r>
              <a:rPr lang="en-US" sz="54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 Acts 3:19 “Repent, then, and turn to God, so that your sins may be wiped out, that times of refreshing may come from the Lord,”</a:t>
            </a:r>
            <a:endParaRPr lang="en-US" sz="4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1757043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586800"/>
            <a:ext cx="8077200" cy="550920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II </a:t>
            </a:r>
            <a:r>
              <a:rPr lang="en-US" sz="44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Chronicles 7:14 “if My people who are called by My name will humble themselves, and pray and seek My face, </a:t>
            </a:r>
            <a:endParaRPr lang="en-US" sz="44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44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and </a:t>
            </a:r>
            <a:r>
              <a:rPr lang="en-US" sz="44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turn from their wicked ways, then I will hear from heaven, and will forgive their sin and heal their land.”</a:t>
            </a:r>
            <a:endParaRPr lang="en-US" sz="32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938144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87495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001643"/>
          </a:xfrm>
          <a:prstGeom prst="rect">
            <a:avLst/>
          </a:prstGeom>
          <a:noFill/>
        </p:spPr>
        <p:txBody>
          <a:bodyPr wrap="square" rtlCol="0">
            <a:spAutoFit/>
          </a:bodyPr>
          <a:lstStyle/>
          <a:p>
            <a:pPr algn="ctr"/>
            <a:r>
              <a:rPr lang="en-US" sz="3200" b="1" dirty="0"/>
              <a:t>Comedian Anna Russell’s “Psychiatric Folksong”</a:t>
            </a:r>
          </a:p>
          <a:p>
            <a:pPr algn="ctr"/>
            <a:r>
              <a:rPr lang="en-US" sz="3200" b="1" dirty="0"/>
              <a:t>I went to my psychiatrist to be psychoanalyzed</a:t>
            </a:r>
          </a:p>
          <a:p>
            <a:pPr algn="ctr"/>
            <a:r>
              <a:rPr lang="en-US" sz="3200" b="1" dirty="0"/>
              <a:t>To find out why I killed the cat </a:t>
            </a:r>
            <a:r>
              <a:rPr lang="en-US" sz="3200" b="1" dirty="0" smtClean="0"/>
              <a:t>and</a:t>
            </a:r>
          </a:p>
          <a:p>
            <a:pPr algn="ctr"/>
            <a:r>
              <a:rPr lang="en-US" sz="3200" b="1" dirty="0" smtClean="0"/>
              <a:t>blacked </a:t>
            </a:r>
            <a:r>
              <a:rPr lang="en-US" sz="3200" b="1" dirty="0"/>
              <a:t>my husband’s eye.</a:t>
            </a:r>
          </a:p>
          <a:p>
            <a:pPr algn="ctr"/>
            <a:r>
              <a:rPr lang="en-US" sz="3200" b="1" dirty="0"/>
              <a:t>He laid me on a downy couch to see what he could find,</a:t>
            </a:r>
          </a:p>
          <a:p>
            <a:pPr algn="ctr"/>
            <a:r>
              <a:rPr lang="en-US" sz="3200" b="1" dirty="0"/>
              <a:t>And here’s what he dredged up, from my subconscious mind.</a:t>
            </a:r>
          </a:p>
          <a:p>
            <a:pPr algn="ctr"/>
            <a:r>
              <a:rPr lang="en-US" sz="3200" b="1" dirty="0"/>
              <a:t>When I was one, my mummy hid my dolly in a trunk</a:t>
            </a:r>
          </a:p>
          <a:p>
            <a:pPr algn="ctr"/>
            <a:r>
              <a:rPr lang="en-US" sz="3200" b="1" dirty="0"/>
              <a:t>And so it follows, naturally, that I am always drunk</a:t>
            </a:r>
            <a:r>
              <a:rPr lang="en-US" sz="3200" b="1" dirty="0" smtClean="0"/>
              <a:t>.</a:t>
            </a:r>
            <a:endParaRPr lang="en-US" sz="3200" b="1" dirty="0"/>
          </a:p>
        </p:txBody>
      </p:sp>
    </p:spTree>
    <p:extLst>
      <p:ext uri="{BB962C8B-B14F-4D97-AF65-F5344CB8AC3E}">
        <p14:creationId xmlns:p14="http://schemas.microsoft.com/office/powerpoint/2010/main" val="1007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196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4800" y="434400"/>
            <a:ext cx="8458200" cy="6001643"/>
          </a:xfrm>
          <a:prstGeom prst="rect">
            <a:avLst/>
          </a:prstGeom>
          <a:noFill/>
        </p:spPr>
        <p:txBody>
          <a:bodyPr wrap="square" rtlCol="0">
            <a:spAutoFit/>
          </a:bodyPr>
          <a:lstStyle/>
          <a:p>
            <a:pPr algn="ctr"/>
            <a:r>
              <a:rPr lang="en-US" sz="3200" b="1" dirty="0" smtClean="0"/>
              <a:t>When </a:t>
            </a:r>
            <a:r>
              <a:rPr lang="en-US" sz="3200" b="1" dirty="0"/>
              <a:t>I was two, I saw my father </a:t>
            </a:r>
            <a:endParaRPr lang="en-US" sz="3200" b="1" dirty="0" smtClean="0"/>
          </a:p>
          <a:p>
            <a:pPr algn="ctr"/>
            <a:r>
              <a:rPr lang="en-US" sz="3200" b="1" dirty="0" smtClean="0"/>
              <a:t>kiss </a:t>
            </a:r>
            <a:r>
              <a:rPr lang="en-US" sz="3200" b="1" dirty="0"/>
              <a:t>the </a:t>
            </a:r>
            <a:r>
              <a:rPr lang="en-US" sz="3200" b="1" dirty="0" smtClean="0"/>
              <a:t>maid </a:t>
            </a:r>
            <a:r>
              <a:rPr lang="en-US" sz="3200" b="1" dirty="0"/>
              <a:t>one day,</a:t>
            </a:r>
          </a:p>
          <a:p>
            <a:pPr algn="ctr"/>
            <a:r>
              <a:rPr lang="en-US" sz="3200" b="1" dirty="0"/>
              <a:t>and that is why I suffer from </a:t>
            </a:r>
            <a:endParaRPr lang="en-US" sz="3200" b="1" dirty="0" smtClean="0"/>
          </a:p>
          <a:p>
            <a:pPr algn="ctr"/>
            <a:r>
              <a:rPr lang="en-US" sz="3200" b="1" dirty="0" smtClean="0"/>
              <a:t>kleptomania</a:t>
            </a:r>
            <a:r>
              <a:rPr lang="en-US" sz="3200" b="1" dirty="0"/>
              <a:t>.</a:t>
            </a:r>
          </a:p>
          <a:p>
            <a:pPr algn="ctr"/>
            <a:r>
              <a:rPr lang="en-US" sz="3200" b="1" dirty="0"/>
              <a:t>At three I had a feeling of ambivalence towards my brothers, </a:t>
            </a:r>
            <a:endParaRPr lang="en-US" sz="3200" b="1" dirty="0" smtClean="0"/>
          </a:p>
          <a:p>
            <a:pPr algn="ctr"/>
            <a:r>
              <a:rPr lang="en-US" sz="3200" b="1" dirty="0" smtClean="0"/>
              <a:t>and </a:t>
            </a:r>
            <a:r>
              <a:rPr lang="en-US" sz="3200" b="1" dirty="0"/>
              <a:t>so it follows naturally I poisoned </a:t>
            </a:r>
            <a:endParaRPr lang="en-US" sz="3200" b="1" dirty="0" smtClean="0"/>
          </a:p>
          <a:p>
            <a:pPr algn="ctr"/>
            <a:r>
              <a:rPr lang="en-US" sz="3200" b="1" dirty="0" smtClean="0"/>
              <a:t>all </a:t>
            </a:r>
            <a:r>
              <a:rPr lang="en-US" sz="3200" b="1" dirty="0"/>
              <a:t>my lovers.  </a:t>
            </a:r>
            <a:endParaRPr lang="en-US" sz="3200" b="1" dirty="0" smtClean="0"/>
          </a:p>
          <a:p>
            <a:pPr algn="ctr"/>
            <a:r>
              <a:rPr lang="en-US" sz="3200" b="1" dirty="0" smtClean="0"/>
              <a:t>But </a:t>
            </a:r>
            <a:r>
              <a:rPr lang="en-US" sz="3200" b="1" dirty="0"/>
              <a:t>I am happy now I have learned the lessons this has taught:</a:t>
            </a:r>
          </a:p>
          <a:p>
            <a:pPr algn="ctr"/>
            <a:r>
              <a:rPr lang="en-US" sz="3200" b="1" dirty="0"/>
              <a:t>Everything I do that’s wrong, </a:t>
            </a:r>
            <a:endParaRPr lang="en-US" sz="3200" b="1" dirty="0" smtClean="0"/>
          </a:p>
          <a:p>
            <a:pPr algn="ctr"/>
            <a:r>
              <a:rPr lang="en-US" sz="3200" b="1" dirty="0" smtClean="0"/>
              <a:t>is </a:t>
            </a:r>
            <a:r>
              <a:rPr lang="en-US" sz="3200" b="1" dirty="0"/>
              <a:t>someone else’s fault!</a:t>
            </a:r>
          </a:p>
        </p:txBody>
      </p:sp>
    </p:spTree>
    <p:extLst>
      <p:ext uri="{BB962C8B-B14F-4D97-AF65-F5344CB8AC3E}">
        <p14:creationId xmlns:p14="http://schemas.microsoft.com/office/powerpoint/2010/main" val="527406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228600"/>
            <a:ext cx="8077200"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The </a:t>
            </a:r>
            <a:r>
              <a:rPr lang="en-US" sz="8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new repository for blame… </a:t>
            </a:r>
            <a:endParaRPr lang="en-US" sz="80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80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a:t>
            </a:r>
            <a:r>
              <a:rPr lang="en-US" sz="8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I’m not guilty, I’m just sick!” </a:t>
            </a:r>
            <a:endParaRPr lang="en-US" sz="6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2925910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3200" dirty="0" smtClean="0"/>
              <a:t>WFAA – Dallas aired the CNN Report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823"/>
            <a:ext cx="8229600" cy="4190377"/>
          </a:xfrm>
        </p:spPr>
      </p:pic>
    </p:spTree>
    <p:extLst>
      <p:ext uri="{BB962C8B-B14F-4D97-AF65-F5344CB8AC3E}">
        <p14:creationId xmlns:p14="http://schemas.microsoft.com/office/powerpoint/2010/main" val="3319368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838200"/>
            <a:ext cx="8077200" cy="507831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It is popular to look for an environmental or obscure medical scapegoat to relieve people of taking any personal responsibility.</a:t>
            </a:r>
            <a:endParaRPr lang="en-US" sz="40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109135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Personal Responsibility</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1189037"/>
            <a:ext cx="8763000" cy="4830763"/>
          </a:xfrm>
        </p:spPr>
        <p:txBody>
          <a:bodyPr>
            <a:noAutofit/>
          </a:bodyPr>
          <a:lstStyle/>
          <a:p>
            <a:r>
              <a:rPr lang="en-US" sz="4800" b="1" dirty="0">
                <a:ln w="1905"/>
                <a:effectLst>
                  <a:outerShdw blurRad="38100" dist="38100" dir="2700000" algn="tl">
                    <a:srgbClr val="000000">
                      <a:alpha val="43137"/>
                    </a:srgbClr>
                  </a:outerShdw>
                </a:effectLst>
              </a:rPr>
              <a:t>Romans 14:12 “So then each of us shall give account of himself to God.”</a:t>
            </a:r>
          </a:p>
          <a:p>
            <a:r>
              <a:rPr lang="en-US" sz="4800" b="1" dirty="0" smtClean="0">
                <a:ln w="1905"/>
                <a:effectLst>
                  <a:outerShdw blurRad="38100" dist="38100" dir="2700000" algn="tl">
                    <a:srgbClr val="000000">
                      <a:alpha val="43137"/>
                    </a:srgbClr>
                  </a:outerShdw>
                </a:effectLst>
              </a:rPr>
              <a:t>We </a:t>
            </a:r>
            <a:r>
              <a:rPr lang="en-US" sz="4800" b="1" dirty="0">
                <a:ln w="1905"/>
                <a:effectLst>
                  <a:outerShdw blurRad="38100" dist="38100" dir="2700000" algn="tl">
                    <a:srgbClr val="000000">
                      <a:alpha val="43137"/>
                    </a:srgbClr>
                  </a:outerShdw>
                </a:effectLst>
              </a:rPr>
              <a:t>are free moral agents - Joshua 24:15.</a:t>
            </a:r>
          </a:p>
        </p:txBody>
      </p:sp>
    </p:spTree>
    <p:extLst>
      <p:ext uri="{BB962C8B-B14F-4D97-AF65-F5344CB8AC3E}">
        <p14:creationId xmlns:p14="http://schemas.microsoft.com/office/powerpoint/2010/main" val="985630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2999"/>
            <a:ext cx="7772400" cy="1676401"/>
          </a:xfrm>
        </p:spPr>
        <p:txBody>
          <a:bodyPr>
            <a:normAutofit/>
          </a:bodyPr>
          <a:lstStyle/>
          <a:p>
            <a:pPr>
              <a:spcBef>
                <a:spcPts val="0"/>
              </a:spcBef>
            </a:pPr>
            <a:r>
              <a:rPr lang="en-US" sz="4000" b="1" dirty="0" smtClean="0">
                <a:ln w="1905"/>
                <a:solidFill>
                  <a:srgbClr val="FF0000"/>
                </a:solidFill>
                <a:effectLst>
                  <a:innerShdw blurRad="69850" dist="43180" dir="5400000">
                    <a:srgbClr val="000000">
                      <a:alpha val="65000"/>
                    </a:srgbClr>
                  </a:innerShdw>
                </a:effectLst>
              </a:rPr>
              <a:t>Pastor </a:t>
            </a:r>
            <a:r>
              <a:rPr lang="en-US" sz="4000" b="1" dirty="0">
                <a:ln w="1905"/>
                <a:solidFill>
                  <a:srgbClr val="FF0000"/>
                </a:solidFill>
                <a:effectLst>
                  <a:innerShdw blurRad="69850" dist="43180" dir="5400000">
                    <a:srgbClr val="000000">
                      <a:alpha val="65000"/>
                    </a:srgbClr>
                  </a:innerShdw>
                </a:effectLst>
              </a:rPr>
              <a:t>Mark Schwarzbauer PhD</a:t>
            </a:r>
            <a:br>
              <a:rPr lang="en-US" sz="4000" b="1" dirty="0">
                <a:ln w="1905"/>
                <a:solidFill>
                  <a:srgbClr val="FF0000"/>
                </a:solidFill>
                <a:effectLst>
                  <a:innerShdw blurRad="69850" dist="43180" dir="5400000">
                    <a:srgbClr val="000000">
                      <a:alpha val="65000"/>
                    </a:srgbClr>
                  </a:innerShdw>
                </a:effectLst>
              </a:rPr>
            </a:br>
            <a:r>
              <a:rPr lang="en-US" sz="4000" b="1" dirty="0">
                <a:ln w="1905"/>
                <a:solidFill>
                  <a:srgbClr val="FF0000"/>
                </a:solidFill>
                <a:effectLst>
                  <a:innerShdw blurRad="69850" dist="43180" dir="5400000">
                    <a:srgbClr val="000000">
                      <a:alpha val="65000"/>
                    </a:srgbClr>
                  </a:innerShdw>
                </a:effectLst>
              </a:rPr>
              <a:t>Family Worship </a:t>
            </a:r>
            <a:r>
              <a:rPr lang="en-US" sz="4000" b="1" dirty="0" smtClean="0">
                <a:ln w="1905"/>
                <a:solidFill>
                  <a:srgbClr val="FF0000"/>
                </a:solidFill>
                <a:effectLst>
                  <a:innerShdw blurRad="69850" dist="43180" dir="5400000">
                    <a:srgbClr val="000000">
                      <a:alpha val="65000"/>
                    </a:srgbClr>
                  </a:innerShdw>
                </a:effectLst>
              </a:rPr>
              <a:t>Center</a:t>
            </a:r>
            <a:endParaRPr lang="en-US" sz="4000" b="1" dirty="0">
              <a:ln w="1905"/>
              <a:solidFill>
                <a:srgbClr val="FF0000"/>
              </a:soli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58131"/>
            <a:ext cx="9144000" cy="2741737"/>
          </a:xfrm>
          <a:prstGeom prst="rect">
            <a:avLst/>
          </a:prstGeom>
        </p:spPr>
      </p:pic>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772400" cy="6248400"/>
          </a:xfrm>
        </p:spPr>
        <p:txBody>
          <a:bodyPr>
            <a:normAutofit fontScale="90000"/>
          </a:bodyPr>
          <a:lstStyle/>
          <a:p>
            <a:pPr marL="0" marR="0">
              <a:spcBef>
                <a:spcPts val="0"/>
              </a:spcBef>
              <a:spcAft>
                <a:spcPts val="0"/>
              </a:spcAft>
            </a:pPr>
            <a:r>
              <a:rPr lang="en-US" sz="10700" b="1" dirty="0">
                <a:solidFill>
                  <a:srgbClr val="7A2900"/>
                </a:solidFill>
                <a:effectLst>
                  <a:outerShdw blurRad="69850" dist="43180" dir="5400000" sx="0" sy="0">
                    <a:srgbClr val="000000">
                      <a:alpha val="65000"/>
                    </a:srgbClr>
                  </a:outerShdw>
                </a:effectLst>
                <a:latin typeface="Times New Roman"/>
                <a:ea typeface="Calibri"/>
                <a:cs typeface="Times New Roman"/>
              </a:rPr>
              <a:t>Why I am </a:t>
            </a:r>
            <a:r>
              <a:rPr lang="en-US" sz="10700" b="1" dirty="0" smtClean="0">
                <a:solidFill>
                  <a:srgbClr val="7A2900"/>
                </a:solidFill>
                <a:effectLst>
                  <a:outerShdw blurRad="69850" dist="43180" dir="5400000" sx="0" sy="0">
                    <a:srgbClr val="000000">
                      <a:alpha val="65000"/>
                    </a:srgbClr>
                  </a:outerShdw>
                </a:effectLst>
                <a:latin typeface="Times New Roman"/>
                <a:ea typeface="Calibri"/>
                <a:cs typeface="Times New Roman"/>
              </a:rPr>
              <a:t/>
            </a:r>
            <a:br>
              <a:rPr lang="en-US" sz="10700" b="1" dirty="0" smtClean="0">
                <a:solidFill>
                  <a:srgbClr val="7A2900"/>
                </a:solidFill>
                <a:effectLst>
                  <a:outerShdw blurRad="69850" dist="43180" dir="5400000" sx="0" sy="0">
                    <a:srgbClr val="000000">
                      <a:alpha val="65000"/>
                    </a:srgbClr>
                  </a:outerShdw>
                </a:effectLst>
                <a:latin typeface="Times New Roman"/>
                <a:ea typeface="Calibri"/>
                <a:cs typeface="Times New Roman"/>
              </a:rPr>
            </a:br>
            <a:r>
              <a:rPr lang="en-US" sz="10700" b="1" dirty="0" smtClean="0">
                <a:solidFill>
                  <a:srgbClr val="7A2900"/>
                </a:solidFill>
                <a:effectLst>
                  <a:outerShdw blurRad="69850" dist="43180" dir="5400000" sx="0" sy="0">
                    <a:srgbClr val="000000">
                      <a:alpha val="65000"/>
                    </a:srgbClr>
                  </a:outerShdw>
                </a:effectLst>
                <a:latin typeface="Times New Roman"/>
                <a:ea typeface="Calibri"/>
                <a:cs typeface="Times New Roman"/>
              </a:rPr>
              <a:t>not </a:t>
            </a:r>
            <a:r>
              <a:rPr lang="en-US" sz="10700" b="1" dirty="0">
                <a:solidFill>
                  <a:srgbClr val="7A2900"/>
                </a:solidFill>
                <a:effectLst>
                  <a:outerShdw blurRad="69850" dist="43180" dir="5400000" sx="0" sy="0">
                    <a:srgbClr val="000000">
                      <a:alpha val="65000"/>
                    </a:srgbClr>
                  </a:outerShdw>
                </a:effectLst>
                <a:latin typeface="Times New Roman"/>
                <a:ea typeface="Calibri"/>
                <a:cs typeface="Times New Roman"/>
              </a:rPr>
              <a:t>an atheist </a:t>
            </a:r>
            <a:r>
              <a:rPr lang="en-US" sz="5400" dirty="0">
                <a:latin typeface="Times New Roman"/>
                <a:ea typeface="Calibri"/>
                <a:cs typeface="Times New Roman"/>
              </a:rPr>
              <a:t/>
            </a:r>
            <a:br>
              <a:rPr lang="en-US" sz="5400" dirty="0">
                <a:latin typeface="Times New Roman"/>
                <a:ea typeface="Calibri"/>
                <a:cs typeface="Times New Roman"/>
              </a:rPr>
            </a:br>
            <a:r>
              <a:rPr lang="en-US" sz="8000" b="1" dirty="0">
                <a:solidFill>
                  <a:srgbClr val="7A2900"/>
                </a:solidFill>
                <a:effectLst>
                  <a:outerShdw blurRad="69850" dist="43180" dir="5400000" sx="0" sy="0">
                    <a:srgbClr val="000000">
                      <a:alpha val="65000"/>
                    </a:srgbClr>
                  </a:outerShdw>
                </a:effectLst>
                <a:latin typeface="Times New Roman"/>
                <a:ea typeface="Calibri"/>
                <a:cs typeface="Times New Roman"/>
              </a:rPr>
              <a:t>Part </a:t>
            </a:r>
            <a:r>
              <a:rPr lang="en-US" sz="8000" b="1" dirty="0" smtClean="0">
                <a:solidFill>
                  <a:srgbClr val="7A2900"/>
                </a:solidFill>
                <a:effectLst>
                  <a:outerShdw blurRad="69850" dist="43180" dir="5400000" sx="0" sy="0">
                    <a:srgbClr val="000000">
                      <a:alpha val="65000"/>
                    </a:srgbClr>
                  </a:outerShdw>
                </a:effectLst>
                <a:latin typeface="Times New Roman"/>
                <a:ea typeface="Calibri"/>
                <a:cs typeface="Times New Roman"/>
              </a:rPr>
              <a:t>3: </a:t>
            </a:r>
            <a:r>
              <a:rPr lang="en-US" sz="8000" b="1" dirty="0">
                <a:solidFill>
                  <a:srgbClr val="7A2900"/>
                </a:solidFill>
                <a:effectLst>
                  <a:outerShdw blurRad="69850" dist="43180" dir="5400000" sx="0" sy="0">
                    <a:srgbClr val="000000">
                      <a:alpha val="65000"/>
                    </a:srgbClr>
                  </a:outerShdw>
                </a:effectLst>
                <a:latin typeface="Times New Roman"/>
                <a:ea typeface="Calibri"/>
                <a:cs typeface="Times New Roman"/>
              </a:rPr>
              <a:t>Free Will</a:t>
            </a:r>
            <a:r>
              <a:rPr lang="en-US" sz="5400" dirty="0">
                <a:latin typeface="Times New Roman"/>
                <a:ea typeface="Calibri"/>
                <a:cs typeface="Times New Roman"/>
              </a:rPr>
              <a:t/>
            </a:r>
            <a:br>
              <a:rPr lang="en-US" sz="5400" dirty="0">
                <a:latin typeface="Times New Roman"/>
                <a:ea typeface="Calibri"/>
                <a:cs typeface="Times New Roman"/>
              </a:rPr>
            </a:b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Pastor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Mark Schwarzbauer PhD</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Family Worship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Center</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399157"/>
            <a:ext cx="8077200" cy="600164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The </a:t>
            </a:r>
            <a:r>
              <a:rPr lang="en-US" sz="9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Good News is… </a:t>
            </a:r>
            <a:endParaRPr lang="en-US" sz="9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9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You </a:t>
            </a:r>
            <a:r>
              <a:rPr lang="en-US" sz="9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really </a:t>
            </a:r>
            <a:endParaRPr lang="en-US" sz="9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9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can </a:t>
            </a:r>
            <a:r>
              <a:rPr lang="en-US" sz="9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change.</a:t>
            </a:r>
            <a:endParaRPr lang="en-US" sz="72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3440180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000" b="1" dirty="0">
                <a:solidFill>
                  <a:srgbClr val="0000FF"/>
                </a:solidFill>
                <a:effectLst>
                  <a:outerShdw blurRad="69850" dist="43180" dir="5400000" sx="0" sy="0">
                    <a:srgbClr val="000000">
                      <a:alpha val="65000"/>
                    </a:srgbClr>
                  </a:outerShdw>
                </a:effectLst>
                <a:latin typeface="Times New Roman"/>
                <a:ea typeface="Calibri"/>
              </a:rPr>
              <a:t>I Corinthians 6:9-11 </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52400" y="609600"/>
            <a:ext cx="8763000" cy="5867400"/>
          </a:xfrm>
        </p:spPr>
        <p:txBody>
          <a:bodyPr>
            <a:noAutofit/>
          </a:bodyPr>
          <a:lstStyle/>
          <a:p>
            <a:pPr marL="0" indent="0">
              <a:buNone/>
            </a:pPr>
            <a:r>
              <a:rPr lang="en-US" sz="3600" b="1" baseline="30000" dirty="0" smtClean="0">
                <a:latin typeface="Times New Roman"/>
                <a:ea typeface="Calibri"/>
              </a:rPr>
              <a:t>9</a:t>
            </a:r>
            <a:r>
              <a:rPr lang="en-US" sz="3600" b="1" dirty="0" smtClean="0">
                <a:latin typeface="Times New Roman"/>
                <a:ea typeface="Calibri"/>
              </a:rPr>
              <a:t>Do </a:t>
            </a:r>
            <a:r>
              <a:rPr lang="en-US" sz="3600" b="1" dirty="0">
                <a:latin typeface="Times New Roman"/>
                <a:ea typeface="Calibri"/>
              </a:rPr>
              <a:t>you not know that the unrighteous will not inherit the kingdom of God? Do not be deceived. Neither fornicators, nor idolaters, nor adulterers, nor homosexuals, nor sodomites, </a:t>
            </a:r>
            <a:r>
              <a:rPr lang="en-US" sz="3600" b="1" baseline="30000" dirty="0">
                <a:latin typeface="Times New Roman"/>
                <a:ea typeface="Calibri"/>
              </a:rPr>
              <a:t>10 </a:t>
            </a:r>
            <a:r>
              <a:rPr lang="en-US" sz="3600" b="1" dirty="0">
                <a:latin typeface="Times New Roman"/>
                <a:ea typeface="Calibri"/>
              </a:rPr>
              <a:t>nor thieves, nor covetous, nor drunkards, nor revilers, nor </a:t>
            </a:r>
            <a:r>
              <a:rPr lang="en-US" sz="3600" b="1" dirty="0" err="1">
                <a:latin typeface="Times New Roman"/>
                <a:ea typeface="Calibri"/>
              </a:rPr>
              <a:t>extortioners</a:t>
            </a:r>
            <a:r>
              <a:rPr lang="en-US" sz="3600" b="1" dirty="0">
                <a:latin typeface="Times New Roman"/>
                <a:ea typeface="Calibri"/>
              </a:rPr>
              <a:t> will inherit the kingdom of God. </a:t>
            </a:r>
            <a:r>
              <a:rPr lang="en-US" sz="3600" b="1" baseline="30000" dirty="0">
                <a:latin typeface="Times New Roman"/>
                <a:ea typeface="Calibri"/>
              </a:rPr>
              <a:t>11</a:t>
            </a:r>
            <a:r>
              <a:rPr lang="en-US" sz="3600" b="1" dirty="0">
                <a:latin typeface="Times New Roman"/>
                <a:ea typeface="Calibri"/>
              </a:rPr>
              <a:t> And such were some of you. But you were washed, but you were sanctified, but you were justified in the name of the Lord Jesus and by the Spirit of our God.</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362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000" b="1" dirty="0">
                <a:solidFill>
                  <a:srgbClr val="0000FF"/>
                </a:solidFill>
                <a:effectLst>
                  <a:outerShdw blurRad="69850" dist="43180" dir="5400000" sx="0" sy="0">
                    <a:srgbClr val="000000">
                      <a:alpha val="65000"/>
                    </a:srgbClr>
                  </a:outerShdw>
                </a:effectLst>
                <a:latin typeface="Times New Roman"/>
                <a:ea typeface="Calibri"/>
              </a:rPr>
              <a:t>I Corinthians 6:9-11 </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52400" y="609600"/>
            <a:ext cx="8763000" cy="5867400"/>
          </a:xfrm>
        </p:spPr>
        <p:txBody>
          <a:bodyPr>
            <a:noAutofit/>
          </a:bodyPr>
          <a:lstStyle/>
          <a:p>
            <a:pPr marL="0" indent="0">
              <a:buNone/>
            </a:pPr>
            <a:r>
              <a:rPr lang="en-US" sz="2800" b="1" baseline="30000" dirty="0" smtClean="0">
                <a:latin typeface="Times New Roman"/>
                <a:ea typeface="Calibri"/>
              </a:rPr>
              <a:t>9</a:t>
            </a:r>
            <a:r>
              <a:rPr lang="en-US" sz="2800" b="1" dirty="0" smtClean="0">
                <a:latin typeface="Times New Roman"/>
                <a:ea typeface="Calibri"/>
              </a:rPr>
              <a:t>Do </a:t>
            </a:r>
            <a:r>
              <a:rPr lang="en-US" sz="2800" b="1" dirty="0">
                <a:latin typeface="Times New Roman"/>
                <a:ea typeface="Calibri"/>
              </a:rPr>
              <a:t>you not know that the unrighteous will not inherit the kingdom of God? Do not be deceived. Neither fornicators, nor idolaters, nor adulterers, nor homosexuals, nor sodomites, </a:t>
            </a:r>
            <a:r>
              <a:rPr lang="en-US" sz="2800" b="1" baseline="30000" dirty="0">
                <a:latin typeface="Times New Roman"/>
                <a:ea typeface="Calibri"/>
              </a:rPr>
              <a:t>10 </a:t>
            </a:r>
            <a:r>
              <a:rPr lang="en-US" sz="2800" b="1" dirty="0">
                <a:latin typeface="Times New Roman"/>
                <a:ea typeface="Calibri"/>
              </a:rPr>
              <a:t>nor thieves, nor covetous, nor drunkards, nor revilers, nor </a:t>
            </a:r>
            <a:r>
              <a:rPr lang="en-US" sz="2800" b="1" dirty="0" err="1">
                <a:latin typeface="Times New Roman"/>
                <a:ea typeface="Calibri"/>
              </a:rPr>
              <a:t>extortioners</a:t>
            </a:r>
            <a:r>
              <a:rPr lang="en-US" sz="2800" b="1" dirty="0">
                <a:latin typeface="Times New Roman"/>
                <a:ea typeface="Calibri"/>
              </a:rPr>
              <a:t> will inherit the kingdom of God. </a:t>
            </a:r>
            <a:r>
              <a:rPr lang="en-US" sz="2800" b="1" baseline="30000" dirty="0">
                <a:latin typeface="Times New Roman"/>
                <a:ea typeface="Calibri"/>
              </a:rPr>
              <a:t>11</a:t>
            </a:r>
            <a:r>
              <a:rPr lang="en-US" sz="2800" b="1" dirty="0">
                <a:latin typeface="Times New Roman"/>
                <a:ea typeface="Calibri"/>
              </a:rPr>
              <a:t> </a:t>
            </a:r>
            <a:r>
              <a:rPr lang="en-US" sz="5400" b="1" dirty="0">
                <a:solidFill>
                  <a:srgbClr val="FF0000"/>
                </a:solidFill>
                <a:latin typeface="Times New Roman"/>
                <a:ea typeface="Calibri"/>
              </a:rPr>
              <a:t>And </a:t>
            </a:r>
            <a:r>
              <a:rPr lang="en-US" sz="6600" b="1" dirty="0">
                <a:solidFill>
                  <a:srgbClr val="FF0000"/>
                </a:solidFill>
                <a:latin typeface="Times New Roman"/>
                <a:ea typeface="Calibri"/>
              </a:rPr>
              <a:t>such were some of you. </a:t>
            </a:r>
            <a:r>
              <a:rPr lang="en-US" sz="2800" b="1" dirty="0">
                <a:latin typeface="Times New Roman"/>
                <a:ea typeface="Calibri"/>
              </a:rPr>
              <a:t>But you were washed, but you were sanctified, but you were justified in the name of the Lord Jesus and by the Spirit of our God.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6486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000" b="1" dirty="0" smtClean="0">
                <a:solidFill>
                  <a:srgbClr val="0000FF"/>
                </a:solidFill>
                <a:effectLst>
                  <a:outerShdw blurRad="69850" dist="43180" dir="5400000" sx="0" sy="0">
                    <a:srgbClr val="000000">
                      <a:alpha val="65000"/>
                    </a:srgbClr>
                  </a:outerShdw>
                </a:effectLst>
                <a:latin typeface="Times New Roman"/>
                <a:ea typeface="Calibri"/>
              </a:rPr>
              <a:t>Hebrews 6:1-3</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52400" y="609600"/>
            <a:ext cx="8763000" cy="5867400"/>
          </a:xfrm>
        </p:spPr>
        <p:txBody>
          <a:bodyPr>
            <a:noAutofit/>
          </a:bodyPr>
          <a:lstStyle/>
          <a:p>
            <a:pPr marL="0" indent="0">
              <a:buNone/>
            </a:pPr>
            <a:r>
              <a:rPr lang="en-US" sz="4000" b="1" dirty="0" smtClean="0">
                <a:latin typeface="Times New Roman"/>
                <a:ea typeface="Calibri"/>
              </a:rPr>
              <a:t>“Therefore</a:t>
            </a:r>
            <a:r>
              <a:rPr lang="en-US" sz="4000" b="1" dirty="0">
                <a:latin typeface="Times New Roman"/>
                <a:ea typeface="Calibri"/>
              </a:rPr>
              <a:t>, leaving the discussion of the elementary principles of Christ, let us go on to perfection, not laying again the foundation of repentance from dead works and of faith toward God, 2 of the doctrine of baptisms, of laying on of hands, of resurrection of the dead, and of eternal judgment. 3 And this we will do if God permits.”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63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Repentance </a:t>
            </a:r>
            <a:r>
              <a:rPr lang="en-US" sz="48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gives you back the power for real change.</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1447800"/>
            <a:ext cx="8763000" cy="4572000"/>
          </a:xfrm>
        </p:spPr>
        <p:txBody>
          <a:bodyPr>
            <a:noAutofit/>
          </a:bodyPr>
          <a:lstStyle/>
          <a:p>
            <a:r>
              <a:rPr lang="en-US" sz="4400" b="1" dirty="0">
                <a:ln w="1905"/>
                <a:effectLst>
                  <a:outerShdw blurRad="38100" dist="38100" dir="2700000" algn="tl">
                    <a:srgbClr val="000000">
                      <a:alpha val="43137"/>
                    </a:srgbClr>
                  </a:outerShdw>
                </a:effectLst>
              </a:rPr>
              <a:t>There are organic brain diseases and real organic psychological illnesses.  However, in absence of true organic brain disorders to call wrong behavior “sickness” instead of what is really is “sin”, cripples the person</a:t>
            </a:r>
            <a:r>
              <a:rPr lang="en-US" sz="4400" b="1" dirty="0" smtClean="0">
                <a:ln w="1905"/>
                <a:effectLst>
                  <a:outerShdw blurRad="38100" dist="38100" dir="2700000" algn="tl">
                    <a:srgbClr val="000000">
                      <a:alpha val="43137"/>
                    </a:srgbClr>
                  </a:outerShdw>
                </a:effectLst>
              </a:rPr>
              <a:t>.</a:t>
            </a:r>
            <a:endParaRPr lang="en-US" sz="44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4098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Repentance </a:t>
            </a:r>
            <a:r>
              <a:rPr lang="en-US" sz="48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gives you back the power for real change.</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1676400"/>
            <a:ext cx="8763000" cy="4572000"/>
          </a:xfrm>
        </p:spPr>
        <p:txBody>
          <a:bodyPr>
            <a:noAutofit/>
          </a:bodyPr>
          <a:lstStyle/>
          <a:p>
            <a:r>
              <a:rPr lang="en-US" sz="4800" b="1" dirty="0" smtClean="0">
                <a:ln w="1905"/>
                <a:effectLst>
                  <a:outerShdw blurRad="38100" dist="38100" dir="2700000" algn="tl">
                    <a:srgbClr val="000000">
                      <a:alpha val="43137"/>
                    </a:srgbClr>
                  </a:outerShdw>
                </a:effectLst>
              </a:rPr>
              <a:t>You </a:t>
            </a:r>
            <a:r>
              <a:rPr lang="en-US" sz="4800" b="1" dirty="0">
                <a:ln w="1905"/>
                <a:effectLst>
                  <a:outerShdw blurRad="38100" dist="38100" dir="2700000" algn="tl">
                    <a:srgbClr val="000000">
                      <a:alpha val="43137"/>
                    </a:srgbClr>
                  </a:outerShdw>
                </a:effectLst>
              </a:rPr>
              <a:t>can’t repent of “sickness” but you can repent and overcome “sin.”</a:t>
            </a:r>
          </a:p>
        </p:txBody>
      </p:sp>
    </p:spTree>
    <p:extLst>
      <p:ext uri="{BB962C8B-B14F-4D97-AF65-F5344CB8AC3E}">
        <p14:creationId xmlns:p14="http://schemas.microsoft.com/office/powerpoint/2010/main" val="3875593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Dr. Hobart Mowrer</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990600"/>
            <a:ext cx="8763000" cy="5486400"/>
          </a:xfrm>
        </p:spPr>
        <p:txBody>
          <a:bodyPr>
            <a:noAutofit/>
          </a:bodyPr>
          <a:lstStyle/>
          <a:p>
            <a:pPr marL="0" indent="0">
              <a:buNone/>
            </a:pPr>
            <a:r>
              <a:rPr lang="en-US" sz="4000" b="1" dirty="0">
                <a:ln w="1905"/>
                <a:effectLst>
                  <a:outerShdw blurRad="38100" dist="38100" dir="2700000" algn="tl">
                    <a:srgbClr val="000000">
                      <a:alpha val="43137"/>
                    </a:srgbClr>
                  </a:outerShdw>
                </a:effectLst>
              </a:rPr>
              <a:t>“For several decades we psychologists looked upon the whole matter of sin and moral accountability as a great incubus and acclaimed our liberation from it as epoch making. But at length we have discovered that to be free in this sense, that is, to have the excuse of being sick rather than sinful, is to court the danger of also becoming lost. </a:t>
            </a:r>
          </a:p>
        </p:txBody>
      </p:sp>
    </p:spTree>
    <p:extLst>
      <p:ext uri="{BB962C8B-B14F-4D97-AF65-F5344CB8AC3E}">
        <p14:creationId xmlns:p14="http://schemas.microsoft.com/office/powerpoint/2010/main" val="185886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886200" cy="609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3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Dr. Hobart Mowrer</a:t>
            </a:r>
            <a:endParaRPr lang="en-US" sz="1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609600"/>
            <a:ext cx="8763000" cy="5867400"/>
          </a:xfrm>
        </p:spPr>
        <p:txBody>
          <a:bodyPr>
            <a:noAutofit/>
          </a:bodyPr>
          <a:lstStyle/>
          <a:p>
            <a:pPr marL="0" indent="0">
              <a:buNone/>
            </a:pPr>
            <a:r>
              <a:rPr lang="en-US" sz="3800" b="1" dirty="0" smtClean="0">
                <a:ln w="1905"/>
                <a:effectLst>
                  <a:outerShdw blurRad="38100" dist="38100" dir="2700000" algn="tl">
                    <a:srgbClr val="000000">
                      <a:alpha val="43137"/>
                    </a:srgbClr>
                  </a:outerShdw>
                </a:effectLst>
              </a:rPr>
              <a:t>This </a:t>
            </a:r>
            <a:r>
              <a:rPr lang="en-US" sz="3800" b="1" dirty="0">
                <a:ln w="1905"/>
                <a:effectLst>
                  <a:outerShdw blurRad="38100" dist="38100" dir="2700000" algn="tl">
                    <a:srgbClr val="000000">
                      <a:alpha val="43137"/>
                    </a:srgbClr>
                  </a:outerShdw>
                </a:effectLst>
              </a:rPr>
              <a:t>danger is, I believe, betokened by the widespread interest in existentialism, which we are presently witnessing. In becoming amoral, ethically neutral and free, we have cut the very roots of our being, lost our deepest sense of selfhood and identity, and with neurotics, themselves, we find ourselves asking, “Who am I, what is my deepest destiny, what does living mean?”</a:t>
            </a:r>
          </a:p>
        </p:txBody>
      </p:sp>
    </p:spTree>
    <p:extLst>
      <p:ext uri="{BB962C8B-B14F-4D97-AF65-F5344CB8AC3E}">
        <p14:creationId xmlns:p14="http://schemas.microsoft.com/office/powerpoint/2010/main" val="1131896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399157"/>
            <a:ext cx="8077200"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It is time </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to repent - face our problems and confess our sins and turn to God for forgiveness </a:t>
            </a:r>
            <a:endPar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and </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healing.</a:t>
            </a:r>
            <a:endParaRPr lang="en-US" sz="48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370300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849154"/>
            <a:ext cx="8077200" cy="517064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Jesus took your sin upon himself to set you </a:t>
            </a: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free</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 </a:t>
            </a: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(Col</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 </a:t>
            </a:r>
            <a:r>
              <a:rPr lang="en-US" sz="6600" b="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2).  </a:t>
            </a: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He offers Salvation by His completed work.</a:t>
            </a:r>
            <a:endParaRPr lang="en-US" sz="48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3448908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304800"/>
            <a:ext cx="8077200"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We are called to “repent and believe” Mark 1:15, Luke 24:47, Acts 2:38, 3:19, 17:30, 20:21, 26:20 et al.</a:t>
            </a:r>
            <a:endParaRPr lang="en-US" sz="4800" b="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4205515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54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Repentance</a:t>
            </a:r>
            <a:endParaRPr lang="en-US" sz="28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838200"/>
            <a:ext cx="8610600" cy="4830763"/>
          </a:xfrm>
        </p:spPr>
        <p:txBody>
          <a:bodyPr>
            <a:noAutofit/>
          </a:bodyPr>
          <a:lstStyle/>
          <a:p>
            <a:r>
              <a:rPr lang="en-US" sz="4800" b="1" dirty="0" smtClean="0">
                <a:ln w="1905"/>
                <a:effectLst>
                  <a:outerShdw blurRad="38100" dist="38100" dir="2700000" algn="tl">
                    <a:srgbClr val="000000">
                      <a:alpha val="43137"/>
                    </a:srgbClr>
                  </a:outerShdw>
                </a:effectLst>
              </a:rPr>
              <a:t>The </a:t>
            </a:r>
            <a:r>
              <a:rPr lang="en-US" sz="4800" b="1" dirty="0">
                <a:ln w="1905"/>
                <a:effectLst>
                  <a:outerShdw blurRad="38100" dist="38100" dir="2700000" algn="tl">
                    <a:srgbClr val="000000">
                      <a:alpha val="43137"/>
                    </a:srgbClr>
                  </a:outerShdw>
                </a:effectLst>
              </a:rPr>
              <a:t>Verb </a:t>
            </a:r>
            <a:r>
              <a:rPr lang="en-US" sz="4800" b="1" dirty="0" err="1">
                <a:ln w="1905"/>
                <a:effectLst>
                  <a:outerShdw blurRad="38100" dist="38100" dir="2700000" algn="tl">
                    <a:srgbClr val="000000">
                      <a:alpha val="43137"/>
                    </a:srgbClr>
                  </a:outerShdw>
                </a:effectLst>
              </a:rPr>
              <a:t>Metanoeo</a:t>
            </a:r>
            <a:r>
              <a:rPr lang="en-US" sz="4800" b="1" dirty="0">
                <a:ln w="1905"/>
                <a:effectLst>
                  <a:outerShdw blurRad="38100" dist="38100" dir="2700000" algn="tl">
                    <a:srgbClr val="000000">
                      <a:alpha val="43137"/>
                    </a:srgbClr>
                  </a:outerShdw>
                </a:effectLst>
              </a:rPr>
              <a:t> means to change one’s mind and purpose, as the result of acquired knowledge.  Used with Metanoia to </a:t>
            </a:r>
            <a:r>
              <a:rPr lang="en-US" sz="4800" b="1" dirty="0" smtClean="0">
                <a:ln w="1905"/>
                <a:effectLst>
                  <a:outerShdw blurRad="38100" dist="38100" dir="2700000" algn="tl">
                    <a:srgbClr val="000000">
                      <a:alpha val="43137"/>
                    </a:srgbClr>
                  </a:outerShdw>
                </a:effectLst>
              </a:rPr>
              <a:t>indicate </a:t>
            </a:r>
            <a:r>
              <a:rPr lang="en-US" sz="4800" b="1" dirty="0">
                <a:ln w="1905"/>
                <a:effectLst>
                  <a:outerShdw blurRad="38100" dist="38100" dir="2700000" algn="tl">
                    <a:srgbClr val="000000">
                      <a:alpha val="43137"/>
                    </a:srgbClr>
                  </a:outerShdw>
                </a:effectLst>
              </a:rPr>
              <a:t>true repentance. </a:t>
            </a:r>
          </a:p>
        </p:txBody>
      </p:sp>
    </p:spTree>
    <p:extLst>
      <p:ext uri="{BB962C8B-B14F-4D97-AF65-F5344CB8AC3E}">
        <p14:creationId xmlns:p14="http://schemas.microsoft.com/office/powerpoint/2010/main" val="586761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54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True Repentance</a:t>
            </a:r>
            <a:endParaRPr lang="en-US" sz="28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838200"/>
            <a:ext cx="8610600" cy="4830763"/>
          </a:xfrm>
        </p:spPr>
        <p:txBody>
          <a:bodyPr>
            <a:noAutofit/>
          </a:bodyPr>
          <a:lstStyle/>
          <a:p>
            <a:r>
              <a:rPr lang="en-US" sz="4800" b="1" dirty="0">
                <a:ln w="1905"/>
                <a:effectLst>
                  <a:outerShdw blurRad="38100" dist="38100" dir="2700000" algn="tl">
                    <a:srgbClr val="000000">
                      <a:alpha val="43137"/>
                    </a:srgbClr>
                  </a:outerShdw>
                </a:effectLst>
              </a:rPr>
              <a:t>True repentance changes the mind and hates sin.</a:t>
            </a:r>
          </a:p>
          <a:p>
            <a:r>
              <a:rPr lang="en-US" sz="4800" b="1" dirty="0" smtClean="0">
                <a:ln w="1905"/>
                <a:effectLst>
                  <a:outerShdw blurRad="38100" dist="38100" dir="2700000" algn="tl">
                    <a:srgbClr val="000000">
                      <a:alpha val="43137"/>
                    </a:srgbClr>
                  </a:outerShdw>
                </a:effectLst>
              </a:rPr>
              <a:t>True </a:t>
            </a:r>
            <a:r>
              <a:rPr lang="en-US" sz="4800" b="1" dirty="0">
                <a:ln w="1905"/>
                <a:effectLst>
                  <a:outerShdw blurRad="38100" dist="38100" dir="2700000" algn="tl">
                    <a:srgbClr val="000000">
                      <a:alpha val="43137"/>
                    </a:srgbClr>
                  </a:outerShdw>
                </a:effectLst>
              </a:rPr>
              <a:t>Repentance leads to a change in your lifestyle.</a:t>
            </a:r>
          </a:p>
          <a:p>
            <a:r>
              <a:rPr lang="en-US" sz="4800" b="1" dirty="0" smtClean="0">
                <a:ln w="1905"/>
                <a:effectLst>
                  <a:outerShdw blurRad="38100" dist="38100" dir="2700000" algn="tl">
                    <a:srgbClr val="000000">
                      <a:alpha val="43137"/>
                    </a:srgbClr>
                  </a:outerShdw>
                </a:effectLst>
              </a:rPr>
              <a:t>True </a:t>
            </a:r>
            <a:r>
              <a:rPr lang="en-US" sz="4800" b="1" dirty="0">
                <a:ln w="1905"/>
                <a:effectLst>
                  <a:outerShdw blurRad="38100" dist="38100" dir="2700000" algn="tl">
                    <a:srgbClr val="000000">
                      <a:alpha val="43137"/>
                    </a:srgbClr>
                  </a:outerShdw>
                </a:effectLst>
              </a:rPr>
              <a:t>repentance grabs hold of God’s mercy in Jesus.</a:t>
            </a:r>
          </a:p>
        </p:txBody>
      </p:sp>
    </p:spTree>
    <p:extLst>
      <p:ext uri="{BB962C8B-B14F-4D97-AF65-F5344CB8AC3E}">
        <p14:creationId xmlns:p14="http://schemas.microsoft.com/office/powerpoint/2010/main" val="1177700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54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Message of Repentance</a:t>
            </a:r>
            <a:endParaRPr lang="en-US" sz="28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838200"/>
            <a:ext cx="8763000" cy="4830763"/>
          </a:xfrm>
        </p:spPr>
        <p:txBody>
          <a:bodyPr>
            <a:noAutofit/>
          </a:bodyPr>
          <a:lstStyle/>
          <a:p>
            <a:r>
              <a:rPr lang="en-US" sz="3600" b="1" dirty="0" smtClean="0">
                <a:ln w="1905"/>
                <a:effectLst>
                  <a:outerShdw blurRad="38100" dist="38100" dir="2700000" algn="tl">
                    <a:srgbClr val="000000">
                      <a:alpha val="43137"/>
                    </a:srgbClr>
                  </a:outerShdw>
                </a:effectLst>
              </a:rPr>
              <a:t>Old Testament Judges and Prophets.</a:t>
            </a:r>
          </a:p>
          <a:p>
            <a:r>
              <a:rPr lang="en-US" sz="3600" b="1" dirty="0" smtClean="0">
                <a:ln w="1905"/>
                <a:effectLst>
                  <a:outerShdw blurRad="38100" dist="38100" dir="2700000" algn="tl">
                    <a:srgbClr val="000000">
                      <a:alpha val="43137"/>
                    </a:srgbClr>
                  </a:outerShdw>
                </a:effectLst>
              </a:rPr>
              <a:t>The </a:t>
            </a:r>
            <a:r>
              <a:rPr lang="en-US" sz="3600" b="1" dirty="0">
                <a:ln w="1905"/>
                <a:effectLst>
                  <a:outerShdw blurRad="38100" dist="38100" dir="2700000" algn="tl">
                    <a:srgbClr val="000000">
                      <a:alpha val="43137"/>
                    </a:srgbClr>
                  </a:outerShdw>
                </a:effectLst>
              </a:rPr>
              <a:t>Message of John – Repent and “Produce fruit in keeping with repentance.” Matthew 3:8.</a:t>
            </a:r>
          </a:p>
          <a:p>
            <a:r>
              <a:rPr lang="en-US" sz="3600" b="1" dirty="0" smtClean="0">
                <a:ln w="1905"/>
                <a:effectLst>
                  <a:outerShdw blurRad="38100" dist="38100" dir="2700000" algn="tl">
                    <a:srgbClr val="000000">
                      <a:alpha val="43137"/>
                    </a:srgbClr>
                  </a:outerShdw>
                </a:effectLst>
              </a:rPr>
              <a:t>The </a:t>
            </a:r>
            <a:r>
              <a:rPr lang="en-US" sz="3600" b="1" dirty="0">
                <a:ln w="1905"/>
                <a:effectLst>
                  <a:outerShdw blurRad="38100" dist="38100" dir="2700000" algn="tl">
                    <a:srgbClr val="000000">
                      <a:alpha val="43137"/>
                    </a:srgbClr>
                  </a:outerShdw>
                </a:effectLst>
              </a:rPr>
              <a:t>Message of Jesus – Matthew 4 called people to repent.</a:t>
            </a:r>
          </a:p>
          <a:p>
            <a:r>
              <a:rPr lang="en-US" sz="3600" b="1" dirty="0" smtClean="0">
                <a:ln w="1905"/>
                <a:effectLst>
                  <a:outerShdw blurRad="38100" dist="38100" dir="2700000" algn="tl">
                    <a:srgbClr val="000000">
                      <a:alpha val="43137"/>
                    </a:srgbClr>
                  </a:outerShdw>
                </a:effectLst>
              </a:rPr>
              <a:t>Paul </a:t>
            </a:r>
            <a:r>
              <a:rPr lang="en-US" sz="3600" b="1" dirty="0">
                <a:ln w="1905"/>
                <a:effectLst>
                  <a:outerShdw blurRad="38100" dist="38100" dir="2700000" algn="tl">
                    <a:srgbClr val="000000">
                      <a:alpha val="43137"/>
                    </a:srgbClr>
                  </a:outerShdw>
                </a:effectLst>
              </a:rPr>
              <a:t>in Acts 17:30 “In the past God overlooked such ignorance, but now he commands all people everywhere to repent.”</a:t>
            </a:r>
          </a:p>
        </p:txBody>
      </p:sp>
    </p:spTree>
    <p:extLst>
      <p:ext uri="{BB962C8B-B14F-4D97-AF65-F5344CB8AC3E}">
        <p14:creationId xmlns:p14="http://schemas.microsoft.com/office/powerpoint/2010/main" val="997617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Everyone Needs Repentance</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228600" y="838200"/>
            <a:ext cx="8763000" cy="4830763"/>
          </a:xfrm>
        </p:spPr>
        <p:txBody>
          <a:bodyPr>
            <a:noAutofit/>
          </a:bodyPr>
          <a:lstStyle/>
          <a:p>
            <a:r>
              <a:rPr lang="en-US" sz="3600" b="1" dirty="0" smtClean="0">
                <a:ln w="1905"/>
                <a:effectLst>
                  <a:outerShdw blurRad="38100" dist="38100" dir="2700000" algn="tl">
                    <a:srgbClr val="000000">
                      <a:alpha val="43137"/>
                    </a:srgbClr>
                  </a:outerShdw>
                </a:effectLst>
              </a:rPr>
              <a:t>Rev</a:t>
            </a:r>
            <a:r>
              <a:rPr lang="en-US" sz="3600" b="1" dirty="0">
                <a:ln w="1905"/>
                <a:effectLst>
                  <a:outerShdw blurRad="38100" dist="38100" dir="2700000" algn="tl">
                    <a:srgbClr val="000000">
                      <a:alpha val="43137"/>
                    </a:srgbClr>
                  </a:outerShdw>
                </a:effectLst>
              </a:rPr>
              <a:t>. 2:5 “Consider how far you have fallen! Repent and do the things you did at first. If you do not repent, I will come to you and remove your lampstand from its place.”</a:t>
            </a:r>
          </a:p>
          <a:p>
            <a:r>
              <a:rPr lang="en-US" sz="3600" b="1" dirty="0" smtClean="0">
                <a:ln w="1905"/>
                <a:effectLst>
                  <a:outerShdw blurRad="38100" dist="38100" dir="2700000" algn="tl">
                    <a:srgbClr val="000000">
                      <a:alpha val="43137"/>
                    </a:srgbClr>
                  </a:outerShdw>
                </a:effectLst>
              </a:rPr>
              <a:t>Written </a:t>
            </a:r>
            <a:r>
              <a:rPr lang="en-US" sz="3600" b="1" dirty="0">
                <a:ln w="1905"/>
                <a:effectLst>
                  <a:outerShdw blurRad="38100" dist="38100" dir="2700000" algn="tl">
                    <a:srgbClr val="000000">
                      <a:alpha val="43137"/>
                    </a:srgbClr>
                  </a:outerShdw>
                </a:effectLst>
              </a:rPr>
              <a:t>to the church in Ephesus and represents us at times too.</a:t>
            </a:r>
          </a:p>
          <a:p>
            <a:r>
              <a:rPr lang="en-US" sz="3600" b="1" dirty="0" smtClean="0">
                <a:ln w="1905"/>
                <a:effectLst>
                  <a:outerShdw blurRad="38100" dist="38100" dir="2700000" algn="tl">
                    <a:srgbClr val="000000">
                      <a:alpha val="43137"/>
                    </a:srgbClr>
                  </a:outerShdw>
                </a:effectLst>
              </a:rPr>
              <a:t>Repentance </a:t>
            </a:r>
            <a:r>
              <a:rPr lang="en-US" sz="3600" b="1" dirty="0">
                <a:ln w="1905"/>
                <a:effectLst>
                  <a:outerShdw blurRad="38100" dist="38100" dir="2700000" algn="tl">
                    <a:srgbClr val="000000">
                      <a:alpha val="43137"/>
                    </a:srgbClr>
                  </a:outerShdw>
                </a:effectLst>
              </a:rPr>
              <a:t>is to move us back into living how God wants us to live.</a:t>
            </a:r>
          </a:p>
        </p:txBody>
      </p:sp>
    </p:spTree>
    <p:extLst>
      <p:ext uri="{BB962C8B-B14F-4D97-AF65-F5344CB8AC3E}">
        <p14:creationId xmlns:p14="http://schemas.microsoft.com/office/powerpoint/2010/main" val="173515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99" y="0"/>
            <a:ext cx="9143999" cy="6858000"/>
          </a:xfrm>
        </p:spPr>
      </p:pic>
    </p:spTree>
    <p:extLst>
      <p:ext uri="{BB962C8B-B14F-4D97-AF65-F5344CB8AC3E}">
        <p14:creationId xmlns:p14="http://schemas.microsoft.com/office/powerpoint/2010/main" val="2155920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28600"/>
            <a:ext cx="3429000" cy="6202362"/>
          </a:xfrm>
        </p:spPr>
        <p:txBody>
          <a:bodyPr>
            <a:normAutofit/>
          </a:bodyPr>
          <a:lstStyle/>
          <a:p>
            <a:r>
              <a:rPr lang="en-US" sz="5400" b="1" dirty="0" smtClean="0">
                <a:ln w="1905"/>
                <a:solidFill>
                  <a:srgbClr val="0000FF"/>
                </a:solidFill>
                <a:effectLst>
                  <a:innerShdw blurRad="69850" dist="43180" dir="5400000">
                    <a:srgbClr val="000000">
                      <a:alpha val="65000"/>
                    </a:srgbClr>
                  </a:innerShdw>
                </a:effectLst>
              </a:rPr>
              <a:t>Something </a:t>
            </a:r>
            <a:r>
              <a:rPr lang="en-US" sz="5400" b="1" dirty="0">
                <a:ln w="1905"/>
                <a:solidFill>
                  <a:srgbClr val="0000FF"/>
                </a:solidFill>
                <a:effectLst>
                  <a:innerShdw blurRad="69850" dist="43180" dir="5400000">
                    <a:srgbClr val="000000">
                      <a:alpha val="65000"/>
                    </a:srgbClr>
                  </a:innerShdw>
                </a:effectLst>
              </a:rPr>
              <a:t>has been stolen from YOU too!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228600"/>
            <a:ext cx="5177500" cy="6477000"/>
          </a:xfrm>
        </p:spPr>
      </p:pic>
    </p:spTree>
    <p:extLst>
      <p:ext uri="{BB962C8B-B14F-4D97-AF65-F5344CB8AC3E}">
        <p14:creationId xmlns:p14="http://schemas.microsoft.com/office/powerpoint/2010/main" val="4055799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1191</Words>
  <Application>Microsoft Office PowerPoint</Application>
  <PresentationFormat>On-screen Show (4:3)</PresentationFormat>
  <Paragraphs>79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Times New Roman</vt:lpstr>
      <vt:lpstr>Calibri</vt:lpstr>
      <vt:lpstr>Britannic Bold</vt:lpstr>
      <vt:lpstr>Office Theme</vt:lpstr>
      <vt:lpstr>Pastor Mark Schwarzbauer PhD Family Worship Center </vt:lpstr>
      <vt:lpstr>PowerPoint Presentation</vt:lpstr>
      <vt:lpstr>Hebrews 6:1-3</vt:lpstr>
      <vt:lpstr>Repentance</vt:lpstr>
      <vt:lpstr>True Repentance</vt:lpstr>
      <vt:lpstr>Message of Repentance</vt:lpstr>
      <vt:lpstr>Everyone Needs Repentance</vt:lpstr>
      <vt:lpstr>PowerPoint Presentation</vt:lpstr>
      <vt:lpstr>Something has been stolen from YOU too!</vt:lpstr>
      <vt:lpstr>William Booth who founded the Salvation Army </vt:lpstr>
      <vt:lpstr>The chief danger that  confronts the coming  century will be  religion without the Holy Ghost, Christianity without Christ, forgiveness without repentance, salvation without regeneration, politics without God,  heaven without hell.”</vt:lpstr>
      <vt:lpstr>PowerPoint Presentation</vt:lpstr>
      <vt:lpstr>PowerPoint Presentation</vt:lpstr>
      <vt:lpstr>PowerPoint Presentation</vt:lpstr>
      <vt:lpstr>Restoring Joy by Repentance</vt:lpstr>
      <vt:lpstr>PowerPoint Presentation</vt:lpstr>
      <vt:lpstr>PowerPoint Presentation</vt:lpstr>
      <vt:lpstr>PowerPoint Presentation</vt:lpstr>
      <vt:lpstr>PowerPoint Presentation</vt:lpstr>
      <vt:lpstr>PowerPoint Presentation</vt:lpstr>
      <vt:lpstr>PowerPoint Presentation</vt:lpstr>
      <vt:lpstr>WFAA – Dallas aired the CNN Report</vt:lpstr>
      <vt:lpstr>PowerPoint Presentation</vt:lpstr>
      <vt:lpstr>Personal Responsibility</vt:lpstr>
      <vt:lpstr>Pastor Mark Schwarzbauer PhD Family Worship Center</vt:lpstr>
      <vt:lpstr>Why I am  not an atheist  Part 3: Free Will Pastor Mark Schwarzbauer PhD Family Worship Center</vt:lpstr>
      <vt:lpstr>PowerPoint Presentation</vt:lpstr>
      <vt:lpstr>I Corinthians 6:9-11 </vt:lpstr>
      <vt:lpstr>I Corinthians 6:9-11 </vt:lpstr>
      <vt:lpstr>Repentance – gives you back the power for real change.</vt:lpstr>
      <vt:lpstr>Repentance – gives you back the power for real change.</vt:lpstr>
      <vt:lpstr>Dr. Hobart Mowrer</vt:lpstr>
      <vt:lpstr>Dr. Hobart Mowrer</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89</cp:revision>
  <dcterms:created xsi:type="dcterms:W3CDTF">2012-10-06T13:47:35Z</dcterms:created>
  <dcterms:modified xsi:type="dcterms:W3CDTF">2016-04-29T16:14:14Z</dcterms:modified>
</cp:coreProperties>
</file>