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8"/>
  </p:notesMasterIdLst>
  <p:sldIdLst>
    <p:sldId id="260" r:id="rId3"/>
    <p:sldId id="428" r:id="rId4"/>
    <p:sldId id="256" r:id="rId5"/>
    <p:sldId id="416" r:id="rId6"/>
    <p:sldId id="370" r:id="rId7"/>
    <p:sldId id="390" r:id="rId8"/>
    <p:sldId id="372" r:id="rId9"/>
    <p:sldId id="417" r:id="rId10"/>
    <p:sldId id="418" r:id="rId11"/>
    <p:sldId id="420" r:id="rId12"/>
    <p:sldId id="422" r:id="rId13"/>
    <p:sldId id="407" r:id="rId14"/>
    <p:sldId id="419" r:id="rId15"/>
    <p:sldId id="423" r:id="rId16"/>
    <p:sldId id="424" r:id="rId17"/>
    <p:sldId id="425" r:id="rId18"/>
    <p:sldId id="426" r:id="rId19"/>
    <p:sldId id="427" r:id="rId20"/>
    <p:sldId id="429" r:id="rId21"/>
    <p:sldId id="430" r:id="rId22"/>
    <p:sldId id="431" r:id="rId23"/>
    <p:sldId id="432" r:id="rId24"/>
    <p:sldId id="433" r:id="rId25"/>
    <p:sldId id="434" r:id="rId26"/>
    <p:sldId id="435"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Britannic Bold" panose="020B0903060703020204" pitchFamily="3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99"/>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222" autoAdjust="0"/>
    <p:restoredTop sz="94660"/>
  </p:normalViewPr>
  <p:slideViewPr>
    <p:cSldViewPr>
      <p:cViewPr>
        <p:scale>
          <a:sx n="40" d="100"/>
          <a:sy n="40" d="100"/>
        </p:scale>
        <p:origin x="-2010" y="-7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5484D-6C89-4E5C-A6F1-ACAF75123ED5}" type="datetimeFigureOut">
              <a:rPr lang="en-US" smtClean="0"/>
              <a:t>3/22/2016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87ADA-EE60-4374-BEB7-5C5B9C3E2784}" type="slidenum">
              <a:rPr lang="en-US" smtClean="0"/>
              <a:t>‹#›</a:t>
            </a:fld>
            <a:endParaRPr lang="en-US"/>
          </a:p>
        </p:txBody>
      </p:sp>
    </p:spTree>
    <p:extLst>
      <p:ext uri="{BB962C8B-B14F-4D97-AF65-F5344CB8AC3E}">
        <p14:creationId xmlns:p14="http://schemas.microsoft.com/office/powerpoint/2010/main" val="191544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87ADA-EE60-4374-BEB7-5C5B9C3E2784}" type="slidenum">
              <a:rPr lang="en-US" smtClean="0"/>
              <a:t>1</a:t>
            </a:fld>
            <a:endParaRPr lang="en-US"/>
          </a:p>
        </p:txBody>
      </p:sp>
    </p:spTree>
    <p:extLst>
      <p:ext uri="{BB962C8B-B14F-4D97-AF65-F5344CB8AC3E}">
        <p14:creationId xmlns:p14="http://schemas.microsoft.com/office/powerpoint/2010/main" val="12200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07456-BA49-4482-B0AF-EE72F36F6DC7}" type="datetimeFigureOut">
              <a:rPr lang="en-US" smtClean="0">
                <a:solidFill>
                  <a:prstClr val="black">
                    <a:tint val="75000"/>
                  </a:prstClr>
                </a:solidFill>
              </a:rPr>
              <a:pPr/>
              <a:t>3/22/2016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E768E-9C44-4CEF-89CD-298ECD0587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49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3/22/2016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3/22/2016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5334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58" y="0"/>
            <a:ext cx="9121884" cy="515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241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792162"/>
          </a:xfrm>
        </p:spPr>
        <p:txBody>
          <a:bodyPr>
            <a:noAutofit/>
          </a:bodyPr>
          <a:lstStyle/>
          <a:p>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Corinthians </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15:13-19 </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533400" y="1143000"/>
            <a:ext cx="8229600" cy="5715000"/>
          </a:xfrm>
        </p:spPr>
        <p:txBody>
          <a:bodyPr>
            <a:noAutofit/>
          </a:bodyPr>
          <a:lstStyle/>
          <a:p>
            <a:pPr marL="0" indent="0">
              <a:buNone/>
            </a:pPr>
            <a:r>
              <a:rPr lang="en-US" sz="3600" b="1" baseline="30000" dirty="0" smtClean="0">
                <a:latin typeface="Times New Roman"/>
                <a:ea typeface="Calibri"/>
              </a:rPr>
              <a:t>13</a:t>
            </a:r>
            <a:r>
              <a:rPr lang="en-US" sz="3600" b="1" dirty="0" smtClean="0">
                <a:latin typeface="Times New Roman"/>
                <a:ea typeface="Calibri"/>
              </a:rPr>
              <a:t>If </a:t>
            </a:r>
            <a:r>
              <a:rPr lang="en-US" sz="3600" b="1" dirty="0">
                <a:latin typeface="Times New Roman"/>
                <a:ea typeface="Calibri"/>
              </a:rPr>
              <a:t>there is no resurrection of the dead, then not even Christ has been raised. </a:t>
            </a:r>
            <a:r>
              <a:rPr lang="en-US" sz="3600" b="1" baseline="30000" dirty="0">
                <a:latin typeface="Times New Roman"/>
                <a:ea typeface="Calibri"/>
              </a:rPr>
              <a:t>14</a:t>
            </a:r>
            <a:r>
              <a:rPr lang="en-US" sz="3600" b="1" dirty="0">
                <a:latin typeface="Times New Roman"/>
                <a:ea typeface="Calibri"/>
              </a:rPr>
              <a:t>And if Christ has not been raised, our preaching is useless and so is your faith. </a:t>
            </a:r>
            <a:r>
              <a:rPr lang="en-US" sz="3600" b="1" baseline="30000" dirty="0">
                <a:latin typeface="Times New Roman"/>
                <a:ea typeface="Calibri"/>
              </a:rPr>
              <a:t>15</a:t>
            </a:r>
            <a:r>
              <a:rPr lang="en-US" sz="3600" b="1" dirty="0">
                <a:latin typeface="Times New Roman"/>
                <a:ea typeface="Calibri"/>
              </a:rPr>
              <a:t>More than that, we are then found to be false witnesses about God, for we have testified about God that he raised Christ from the dead. But he did not raise him if in fact the dead are not raised. </a:t>
            </a:r>
          </a:p>
        </p:txBody>
      </p:sp>
    </p:spTree>
    <p:extLst>
      <p:ext uri="{BB962C8B-B14F-4D97-AF65-F5344CB8AC3E}">
        <p14:creationId xmlns:p14="http://schemas.microsoft.com/office/powerpoint/2010/main" val="3481970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792162"/>
          </a:xfrm>
        </p:spPr>
        <p:txBody>
          <a:bodyPr>
            <a:noAutofit/>
          </a:bodyPr>
          <a:lstStyle/>
          <a:p>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Corinthians </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15:13-19 </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533400" y="1066800"/>
            <a:ext cx="8229600" cy="5715000"/>
          </a:xfrm>
        </p:spPr>
        <p:txBody>
          <a:bodyPr>
            <a:noAutofit/>
          </a:bodyPr>
          <a:lstStyle/>
          <a:p>
            <a:pPr marL="0" indent="0">
              <a:buNone/>
            </a:pPr>
            <a:r>
              <a:rPr lang="en-US" sz="4000" b="1" baseline="30000" dirty="0" smtClean="0">
                <a:latin typeface="Times New Roman"/>
                <a:ea typeface="Calibri"/>
              </a:rPr>
              <a:t>16</a:t>
            </a:r>
            <a:r>
              <a:rPr lang="en-US" sz="4000" b="1" dirty="0" smtClean="0">
                <a:latin typeface="Times New Roman"/>
                <a:ea typeface="Calibri"/>
              </a:rPr>
              <a:t>For </a:t>
            </a:r>
            <a:r>
              <a:rPr lang="en-US" sz="4000" b="1" dirty="0">
                <a:latin typeface="Times New Roman"/>
                <a:ea typeface="Calibri"/>
              </a:rPr>
              <a:t>if the dead are not raised, then Christ has not been raised either. </a:t>
            </a:r>
            <a:r>
              <a:rPr lang="en-US" sz="4000" b="1" baseline="30000" dirty="0">
                <a:latin typeface="Times New Roman"/>
                <a:ea typeface="Calibri"/>
              </a:rPr>
              <a:t>17</a:t>
            </a:r>
            <a:r>
              <a:rPr lang="en-US" sz="4000" b="1" dirty="0">
                <a:latin typeface="Times New Roman"/>
                <a:ea typeface="Calibri"/>
              </a:rPr>
              <a:t>And if Christ has not been raised, your faith is futile; you are still in your sins. </a:t>
            </a:r>
            <a:r>
              <a:rPr lang="en-US" sz="4000" b="1" baseline="30000" dirty="0">
                <a:latin typeface="Times New Roman"/>
                <a:ea typeface="Calibri"/>
              </a:rPr>
              <a:t>18</a:t>
            </a:r>
            <a:r>
              <a:rPr lang="en-US" sz="4000" b="1" dirty="0">
                <a:latin typeface="Times New Roman"/>
                <a:ea typeface="Calibri"/>
              </a:rPr>
              <a:t>Then those also who have fallen asleep in Christ are lost. </a:t>
            </a:r>
            <a:r>
              <a:rPr lang="en-US" sz="4000" b="1" baseline="30000" dirty="0">
                <a:latin typeface="Times New Roman"/>
                <a:ea typeface="Calibri"/>
              </a:rPr>
              <a:t>19</a:t>
            </a:r>
            <a:r>
              <a:rPr lang="en-US" sz="4000" b="1" dirty="0">
                <a:latin typeface="Times New Roman"/>
                <a:ea typeface="Calibri"/>
              </a:rPr>
              <a:t>If only for this life we have hope in Christ, we are of all people most to be pitied.”</a:t>
            </a:r>
          </a:p>
        </p:txBody>
      </p:sp>
    </p:spTree>
    <p:extLst>
      <p:ext uri="{BB962C8B-B14F-4D97-AF65-F5344CB8AC3E}">
        <p14:creationId xmlns:p14="http://schemas.microsoft.com/office/powerpoint/2010/main" val="2565613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marR="0" rtl="0"/>
            <a:r>
              <a:rPr lang="en-US" sz="4800" b="1" i="0" u="none" strike="noStrike"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rPr>
              <a:t>If there is no resurrection…</a:t>
            </a:r>
          </a:p>
        </p:txBody>
      </p:sp>
      <p:sp>
        <p:nvSpPr>
          <p:cNvPr id="3" name="Text Placeholder 2"/>
          <p:cNvSpPr>
            <a:spLocks noGrp="1"/>
          </p:cNvSpPr>
          <p:nvPr>
            <p:ph type="body" idx="1"/>
          </p:nvPr>
        </p:nvSpPr>
        <p:spPr>
          <a:xfrm>
            <a:off x="152400" y="990600"/>
            <a:ext cx="8763000" cy="5334000"/>
          </a:xfrm>
        </p:spPr>
        <p:txBody>
          <a:bodyPr>
            <a:noAutofit/>
          </a:bodyPr>
          <a:lstStyle/>
          <a:p>
            <a:pPr lvl="0"/>
            <a:r>
              <a:rPr lang="en-US" sz="4000" b="1" dirty="0">
                <a:effectLst>
                  <a:outerShdw blurRad="38100" dist="38100" dir="2700000" algn="tl">
                    <a:srgbClr val="000000">
                      <a:alpha val="43137"/>
                    </a:srgbClr>
                  </a:outerShdw>
                </a:effectLst>
              </a:rPr>
              <a:t>1. Christ isn’t </a:t>
            </a:r>
            <a:r>
              <a:rPr lang="en-US" sz="4000" b="1" dirty="0" smtClean="0">
                <a:effectLst>
                  <a:outerShdw blurRad="38100" dist="38100" dir="2700000" algn="tl">
                    <a:srgbClr val="000000">
                      <a:alpha val="43137"/>
                    </a:srgbClr>
                  </a:outerShdw>
                </a:effectLst>
              </a:rPr>
              <a:t>raised</a:t>
            </a:r>
          </a:p>
          <a:p>
            <a:pPr lvl="0"/>
            <a:r>
              <a:rPr lang="en-US" sz="4000" b="1" dirty="0" smtClean="0">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Our preaching is </a:t>
            </a:r>
            <a:r>
              <a:rPr lang="en-US" sz="4000" b="1" dirty="0" smtClean="0">
                <a:effectLst>
                  <a:outerShdw blurRad="38100" dist="38100" dir="2700000" algn="tl">
                    <a:srgbClr val="000000">
                      <a:alpha val="43137"/>
                    </a:srgbClr>
                  </a:outerShdw>
                </a:effectLst>
              </a:rPr>
              <a:t>useless</a:t>
            </a:r>
          </a:p>
          <a:p>
            <a:pPr lvl="0"/>
            <a:r>
              <a:rPr lang="en-US" sz="4000" b="1" dirty="0" smtClean="0">
                <a:effectLst>
                  <a:outerShdw blurRad="38100" dist="38100" dir="2700000" algn="tl">
                    <a:srgbClr val="000000">
                      <a:alpha val="43137"/>
                    </a:srgbClr>
                  </a:outerShdw>
                </a:effectLst>
              </a:rPr>
              <a:t>3</a:t>
            </a:r>
            <a:r>
              <a:rPr lang="en-US" sz="4000" b="1" dirty="0">
                <a:effectLst>
                  <a:outerShdw blurRad="38100" dist="38100" dir="2700000" algn="tl">
                    <a:srgbClr val="000000">
                      <a:alpha val="43137"/>
                    </a:srgbClr>
                  </a:outerShdw>
                </a:effectLst>
              </a:rPr>
              <a:t>. Your faith in </a:t>
            </a:r>
            <a:r>
              <a:rPr lang="en-US" sz="4000" b="1" dirty="0" smtClean="0">
                <a:effectLst>
                  <a:outerShdw blurRad="38100" dist="38100" dir="2700000" algn="tl">
                    <a:srgbClr val="000000">
                      <a:alpha val="43137"/>
                    </a:srgbClr>
                  </a:outerShdw>
                </a:effectLst>
              </a:rPr>
              <a:t>useless</a:t>
            </a:r>
          </a:p>
          <a:p>
            <a:pPr lvl="0"/>
            <a:r>
              <a:rPr lang="en-US" sz="4000" b="1" dirty="0" smtClean="0">
                <a:effectLst>
                  <a:outerShdw blurRad="38100" dist="38100" dir="2700000" algn="tl">
                    <a:srgbClr val="000000">
                      <a:alpha val="43137"/>
                    </a:srgbClr>
                  </a:outerShdw>
                </a:effectLst>
              </a:rPr>
              <a:t>4</a:t>
            </a:r>
            <a:r>
              <a:rPr lang="en-US" sz="4000" b="1" dirty="0">
                <a:effectLst>
                  <a:outerShdw blurRad="38100" dist="38100" dir="2700000" algn="tl">
                    <a:srgbClr val="000000">
                      <a:alpha val="43137"/>
                    </a:srgbClr>
                  </a:outerShdw>
                </a:effectLst>
              </a:rPr>
              <a:t>. We are false </a:t>
            </a:r>
            <a:r>
              <a:rPr lang="en-US" sz="4000" b="1" dirty="0" smtClean="0">
                <a:effectLst>
                  <a:outerShdw blurRad="38100" dist="38100" dir="2700000" algn="tl">
                    <a:srgbClr val="000000">
                      <a:alpha val="43137"/>
                    </a:srgbClr>
                  </a:outerShdw>
                </a:effectLst>
              </a:rPr>
              <a:t>witnesses</a:t>
            </a:r>
          </a:p>
          <a:p>
            <a:pPr lvl="0"/>
            <a:r>
              <a:rPr lang="en-US" sz="4000" b="1" dirty="0" smtClean="0">
                <a:effectLst>
                  <a:outerShdw blurRad="38100" dist="38100" dir="2700000" algn="tl">
                    <a:srgbClr val="000000">
                      <a:alpha val="43137"/>
                    </a:srgbClr>
                  </a:outerShdw>
                </a:effectLst>
              </a:rPr>
              <a:t>5</a:t>
            </a:r>
            <a:r>
              <a:rPr lang="en-US" sz="4000" b="1" dirty="0">
                <a:effectLst>
                  <a:outerShdw blurRad="38100" dist="38100" dir="2700000" algn="tl">
                    <a:srgbClr val="000000">
                      <a:alpha val="43137"/>
                    </a:srgbClr>
                  </a:outerShdw>
                </a:effectLst>
              </a:rPr>
              <a:t>. Your faith is </a:t>
            </a:r>
            <a:r>
              <a:rPr lang="en-US" sz="4000" b="1" dirty="0" smtClean="0">
                <a:effectLst>
                  <a:outerShdw blurRad="38100" dist="38100" dir="2700000" algn="tl">
                    <a:srgbClr val="000000">
                      <a:alpha val="43137"/>
                    </a:srgbClr>
                  </a:outerShdw>
                </a:effectLst>
              </a:rPr>
              <a:t>futile</a:t>
            </a:r>
          </a:p>
          <a:p>
            <a:pPr lvl="0"/>
            <a:r>
              <a:rPr lang="en-US" sz="4000" b="1" dirty="0" smtClean="0">
                <a:effectLst>
                  <a:outerShdw blurRad="38100" dist="38100" dir="2700000" algn="tl">
                    <a:srgbClr val="000000">
                      <a:alpha val="43137"/>
                    </a:srgbClr>
                  </a:outerShdw>
                </a:effectLst>
              </a:rPr>
              <a:t>6</a:t>
            </a:r>
            <a:r>
              <a:rPr lang="en-US" sz="4000" b="1" dirty="0">
                <a:effectLst>
                  <a:outerShdw blurRad="38100" dist="38100" dir="2700000" algn="tl">
                    <a:srgbClr val="000000">
                      <a:alpha val="43137"/>
                    </a:srgbClr>
                  </a:outerShdw>
                </a:effectLst>
              </a:rPr>
              <a:t>. You are still in your </a:t>
            </a:r>
            <a:r>
              <a:rPr lang="en-US" sz="4000" b="1" dirty="0" smtClean="0">
                <a:effectLst>
                  <a:outerShdw blurRad="38100" dist="38100" dir="2700000" algn="tl">
                    <a:srgbClr val="000000">
                      <a:alpha val="43137"/>
                    </a:srgbClr>
                  </a:outerShdw>
                </a:effectLst>
              </a:rPr>
              <a:t>sins</a:t>
            </a:r>
          </a:p>
          <a:p>
            <a:pPr lvl="0"/>
            <a:r>
              <a:rPr lang="en-US" sz="4000" b="1" dirty="0" smtClean="0">
                <a:effectLst>
                  <a:outerShdw blurRad="38100" dist="38100" dir="2700000" algn="tl">
                    <a:srgbClr val="000000">
                      <a:alpha val="43137"/>
                    </a:srgbClr>
                  </a:outerShdw>
                </a:effectLst>
              </a:rPr>
              <a:t>7</a:t>
            </a:r>
            <a:r>
              <a:rPr lang="en-US" sz="4000" b="1" dirty="0">
                <a:effectLst>
                  <a:outerShdw blurRad="38100" dist="38100" dir="2700000" algn="tl">
                    <a:srgbClr val="000000">
                      <a:alpha val="43137"/>
                    </a:srgbClr>
                  </a:outerShdw>
                </a:effectLst>
              </a:rPr>
              <a:t>. The dead in Christ are </a:t>
            </a:r>
            <a:r>
              <a:rPr lang="en-US" sz="4000" b="1" dirty="0" smtClean="0">
                <a:effectLst>
                  <a:outerShdw blurRad="38100" dist="38100" dir="2700000" algn="tl">
                    <a:srgbClr val="000000">
                      <a:alpha val="43137"/>
                    </a:srgbClr>
                  </a:outerShdw>
                </a:effectLst>
              </a:rPr>
              <a:t>	permanently </a:t>
            </a:r>
            <a:r>
              <a:rPr lang="en-US" sz="4000" b="1" dirty="0">
                <a:effectLst>
                  <a:outerShdw blurRad="38100" dist="38100" dir="2700000" algn="tl">
                    <a:srgbClr val="000000">
                      <a:alpha val="43137"/>
                    </a:srgbClr>
                  </a:outerShdw>
                </a:effectLst>
              </a:rPr>
              <a:t>gone. </a:t>
            </a:r>
          </a:p>
        </p:txBody>
      </p:sp>
    </p:spTree>
    <p:extLst>
      <p:ext uri="{BB962C8B-B14F-4D97-AF65-F5344CB8AC3E}">
        <p14:creationId xmlns:p14="http://schemas.microsoft.com/office/powerpoint/2010/main" val="14419094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7200" b="1" dirty="0" smtClean="0">
                <a:ln w="11430"/>
                <a:solidFill>
                  <a:srgbClr val="C00000"/>
                </a:solidFill>
                <a:effectLst>
                  <a:outerShdw blurRad="80000" dist="40000" dir="5040000" algn="tl">
                    <a:srgbClr val="000000">
                      <a:alpha val="30000"/>
                    </a:srgbClr>
                  </a:outerShdw>
                </a:effectLst>
                <a:latin typeface="Times New Roman"/>
                <a:ea typeface="Calibri"/>
                <a:cs typeface="Times New Roman"/>
              </a:rPr>
              <a:t>Who</a:t>
            </a: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 </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would deny the resurrection and </a:t>
            </a:r>
            <a:r>
              <a:rPr lang="en-US" sz="7200" b="1" dirty="0">
                <a:ln w="11430"/>
                <a:solidFill>
                  <a:srgbClr val="C00000"/>
                </a:solidFill>
                <a:effectLst>
                  <a:outerShdw blurRad="80000" dist="40000" dir="5040000" algn="tl">
                    <a:srgbClr val="000000">
                      <a:alpha val="30000"/>
                    </a:srgbClr>
                  </a:outerShdw>
                </a:effectLst>
                <a:latin typeface="Times New Roman"/>
                <a:ea typeface="Calibri"/>
                <a:cs typeface="Times New Roman"/>
              </a:rPr>
              <a:t>why</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a:t>
            </a:r>
            <a:endParaRPr lang="en-US" sz="4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Tree>
    <p:extLst>
      <p:ext uri="{BB962C8B-B14F-4D97-AF65-F5344CB8AC3E}">
        <p14:creationId xmlns:p14="http://schemas.microsoft.com/office/powerpoint/2010/main" val="13255280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48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If </a:t>
            </a:r>
            <a:r>
              <a:rPr lang="en-US" sz="48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there is no resurrection then this life is all there is giving you have a license for vice and sin for total pleasure seeking.  No future judgment means no present restraint is required.  In Corinth, that sounded really good.  Bottom line- it was an excuse to sin.</a:t>
            </a:r>
            <a:endParaRPr lang="en-US" sz="24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Tree>
    <p:extLst>
      <p:ext uri="{BB962C8B-B14F-4D97-AF65-F5344CB8AC3E}">
        <p14:creationId xmlns:p14="http://schemas.microsoft.com/office/powerpoint/2010/main" val="409233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792162"/>
          </a:xfrm>
        </p:spPr>
        <p:txBody>
          <a:bodyPr>
            <a:noAutofit/>
          </a:bodyPr>
          <a:lstStyle/>
          <a:p>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Corinthians </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15:32-34</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533400" y="1066800"/>
            <a:ext cx="8229600" cy="5715000"/>
          </a:xfrm>
        </p:spPr>
        <p:txBody>
          <a:bodyPr>
            <a:noAutofit/>
          </a:bodyPr>
          <a:lstStyle/>
          <a:p>
            <a:pPr marL="0" indent="0">
              <a:buNone/>
            </a:pPr>
            <a:r>
              <a:rPr lang="en-US" sz="3600" b="1" dirty="0" smtClean="0">
                <a:latin typeface="Times New Roman"/>
                <a:ea typeface="Calibri"/>
              </a:rPr>
              <a:t>If </a:t>
            </a:r>
            <a:r>
              <a:rPr lang="en-US" sz="3600" b="1" dirty="0">
                <a:latin typeface="Times New Roman"/>
                <a:ea typeface="Calibri"/>
              </a:rPr>
              <a:t>I fought wild beasts in Ephesus with no more than human hopes, what have I gained? If the dead are not raised, “Let us eat and drink, for tomorrow we die.” </a:t>
            </a:r>
            <a:r>
              <a:rPr lang="en-US" sz="3600" b="1" baseline="30000" dirty="0">
                <a:latin typeface="Times New Roman"/>
                <a:ea typeface="Calibri"/>
              </a:rPr>
              <a:t>33</a:t>
            </a:r>
            <a:r>
              <a:rPr lang="en-US" sz="3600" b="1" dirty="0">
                <a:latin typeface="Times New Roman"/>
                <a:ea typeface="Calibri"/>
              </a:rPr>
              <a:t>Do not be misled: “Bad company corrupts good character.” </a:t>
            </a:r>
            <a:r>
              <a:rPr lang="en-US" sz="3600" b="1" baseline="30000" dirty="0">
                <a:latin typeface="Times New Roman"/>
                <a:ea typeface="Calibri"/>
              </a:rPr>
              <a:t>34</a:t>
            </a:r>
            <a:r>
              <a:rPr lang="en-US" sz="3600" b="1" dirty="0">
                <a:latin typeface="Times New Roman"/>
                <a:ea typeface="Calibri"/>
              </a:rPr>
              <a:t>Come back to your senses as you ought, and stop sinning; for there are some who are ignorant of God—I say this to your shame.</a:t>
            </a:r>
          </a:p>
        </p:txBody>
      </p:sp>
    </p:spTree>
    <p:extLst>
      <p:ext uri="{BB962C8B-B14F-4D97-AF65-F5344CB8AC3E}">
        <p14:creationId xmlns:p14="http://schemas.microsoft.com/office/powerpoint/2010/main" val="39961255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7200" b="1" dirty="0">
                <a:ln w="11430"/>
                <a:solidFill>
                  <a:srgbClr val="C00000"/>
                </a:solidFill>
                <a:effectLst>
                  <a:outerShdw blurRad="80000" dist="40000" dir="5040000" algn="tl">
                    <a:srgbClr val="000000">
                      <a:alpha val="30000"/>
                    </a:srgbClr>
                  </a:outerShdw>
                </a:effectLst>
                <a:latin typeface="Times New Roman"/>
                <a:ea typeface="Calibri"/>
                <a:cs typeface="Times New Roman"/>
              </a:rPr>
              <a:t>The resurrection is real… and will follow with real judgment. </a:t>
            </a:r>
            <a:endParaRPr lang="en-US" sz="4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Tree>
    <p:extLst>
      <p:ext uri="{BB962C8B-B14F-4D97-AF65-F5344CB8AC3E}">
        <p14:creationId xmlns:p14="http://schemas.microsoft.com/office/powerpoint/2010/main" val="31814306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792162"/>
          </a:xfrm>
        </p:spPr>
        <p:txBody>
          <a:bodyPr>
            <a:noAutofit/>
          </a:bodyPr>
          <a:lstStyle/>
          <a:p>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John 5:28-29</a:t>
            </a:r>
          </a:p>
        </p:txBody>
      </p:sp>
      <p:sp>
        <p:nvSpPr>
          <p:cNvPr id="3" name="Content Placeholder 2"/>
          <p:cNvSpPr>
            <a:spLocks noGrp="1"/>
          </p:cNvSpPr>
          <p:nvPr>
            <p:ph idx="1"/>
          </p:nvPr>
        </p:nvSpPr>
        <p:spPr>
          <a:xfrm>
            <a:off x="533400" y="1066800"/>
            <a:ext cx="8229600" cy="5715000"/>
          </a:xfrm>
        </p:spPr>
        <p:txBody>
          <a:bodyPr>
            <a:noAutofit/>
          </a:bodyPr>
          <a:lstStyle/>
          <a:p>
            <a:pPr marL="0" indent="0">
              <a:buNone/>
            </a:pPr>
            <a:r>
              <a:rPr lang="en-US" sz="4400" b="1" baseline="30000" dirty="0" smtClean="0">
                <a:solidFill>
                  <a:srgbClr val="CC0000"/>
                </a:solidFill>
                <a:effectLst>
                  <a:glow rad="101600">
                    <a:schemeClr val="bg1">
                      <a:alpha val="60000"/>
                    </a:schemeClr>
                  </a:glow>
                </a:effectLst>
                <a:latin typeface="Times New Roman"/>
                <a:ea typeface="Calibri"/>
              </a:rPr>
              <a:t>28</a:t>
            </a:r>
            <a:r>
              <a:rPr lang="en-US" sz="4400" b="1" dirty="0" smtClean="0">
                <a:solidFill>
                  <a:srgbClr val="CC0000"/>
                </a:solidFill>
                <a:effectLst>
                  <a:glow rad="101600">
                    <a:schemeClr val="bg1">
                      <a:alpha val="60000"/>
                    </a:schemeClr>
                  </a:glow>
                </a:effectLst>
                <a:latin typeface="Times New Roman"/>
                <a:ea typeface="Calibri"/>
              </a:rPr>
              <a:t>“Do </a:t>
            </a:r>
            <a:r>
              <a:rPr lang="en-US" sz="4400" b="1" dirty="0">
                <a:solidFill>
                  <a:srgbClr val="CC0000"/>
                </a:solidFill>
                <a:effectLst>
                  <a:glow rad="101600">
                    <a:schemeClr val="bg1">
                      <a:alpha val="60000"/>
                    </a:schemeClr>
                  </a:glow>
                </a:effectLst>
                <a:latin typeface="Times New Roman"/>
                <a:ea typeface="Calibri"/>
              </a:rPr>
              <a:t>not be amazed at this, for a time is coming when all who are in their graves will hear his voice </a:t>
            </a:r>
            <a:r>
              <a:rPr lang="en-US" sz="4400" b="1" baseline="30000" dirty="0">
                <a:solidFill>
                  <a:srgbClr val="CC0000"/>
                </a:solidFill>
                <a:effectLst>
                  <a:glow rad="101600">
                    <a:schemeClr val="bg1">
                      <a:alpha val="60000"/>
                    </a:schemeClr>
                  </a:glow>
                </a:effectLst>
                <a:latin typeface="Times New Roman"/>
                <a:ea typeface="Calibri"/>
              </a:rPr>
              <a:t>29</a:t>
            </a:r>
            <a:r>
              <a:rPr lang="en-US" sz="4400" b="1" dirty="0">
                <a:solidFill>
                  <a:srgbClr val="CC0000"/>
                </a:solidFill>
                <a:effectLst>
                  <a:glow rad="101600">
                    <a:schemeClr val="bg1">
                      <a:alpha val="60000"/>
                    </a:schemeClr>
                  </a:glow>
                </a:effectLst>
                <a:latin typeface="Times New Roman"/>
                <a:ea typeface="Calibri"/>
              </a:rPr>
              <a:t>and come out—those who have done what is good will rise to live, and those who have done what is evil will rise to be condemned.</a:t>
            </a:r>
          </a:p>
        </p:txBody>
      </p:sp>
    </p:spTree>
    <p:extLst>
      <p:ext uri="{BB962C8B-B14F-4D97-AF65-F5344CB8AC3E}">
        <p14:creationId xmlns:p14="http://schemas.microsoft.com/office/powerpoint/2010/main" val="1177167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76200"/>
            <a:ext cx="8229600" cy="674030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72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Part </a:t>
            </a: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Two: </a:t>
            </a:r>
          </a:p>
          <a:p>
            <a:pPr algn="ct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What the </a:t>
            </a:r>
          </a:p>
          <a:p>
            <a:pPr algn="ctr"/>
            <a:endParaRPr lang="en-US" sz="72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endParaRPr>
          </a:p>
          <a:p>
            <a:pPr algn="ct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Resurrection </a:t>
            </a:r>
            <a:r>
              <a:rPr lang="en-US" sz="72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Means to </a:t>
            </a: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in </a:t>
            </a:r>
          </a:p>
          <a:p>
            <a:pPr algn="ct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Your Life</a:t>
            </a:r>
            <a:endParaRPr lang="en-US" sz="54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2511416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Cor. 15:1-4</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228600" y="609600"/>
            <a:ext cx="8686800" cy="5638800"/>
          </a:xfrm>
        </p:spPr>
        <p:txBody>
          <a:bodyPr>
            <a:noAutofit/>
          </a:bodyPr>
          <a:lstStyle/>
          <a:p>
            <a:pPr marL="0" indent="0">
              <a:buNone/>
            </a:pPr>
            <a:r>
              <a:rPr lang="en-US" sz="3500" b="1" baseline="30000" dirty="0">
                <a:latin typeface="Times New Roman"/>
                <a:ea typeface="Calibri"/>
              </a:rPr>
              <a:t>1</a:t>
            </a:r>
            <a:r>
              <a:rPr lang="en-US" sz="3500" b="1" dirty="0">
                <a:latin typeface="Times New Roman"/>
                <a:ea typeface="Calibri"/>
              </a:rPr>
              <a:t>Now, brothers and sisters, I want to remind you of the gospel I preached to you, which you received and on which you have taken your stand. </a:t>
            </a:r>
            <a:r>
              <a:rPr lang="en-US" sz="3500" b="1" baseline="30000" dirty="0">
                <a:latin typeface="Times New Roman"/>
                <a:ea typeface="Calibri"/>
              </a:rPr>
              <a:t>2</a:t>
            </a:r>
            <a:r>
              <a:rPr lang="en-US" sz="3500" b="1" dirty="0">
                <a:latin typeface="Times New Roman"/>
                <a:ea typeface="Calibri"/>
              </a:rPr>
              <a:t>By this gospel you are saved, if you hold firmly to the word I preached to you. Otherwise, you have believed in vain.  </a:t>
            </a:r>
            <a:r>
              <a:rPr lang="en-US" sz="3500" b="1" baseline="30000" dirty="0">
                <a:latin typeface="Times New Roman"/>
                <a:ea typeface="Calibri"/>
              </a:rPr>
              <a:t>3</a:t>
            </a:r>
            <a:r>
              <a:rPr lang="en-US" sz="3500" b="1" dirty="0">
                <a:latin typeface="Times New Roman"/>
                <a:ea typeface="Calibri"/>
              </a:rPr>
              <a:t>For what I received I passed on to you as of first importance: that Christ died for our sins according to the Scriptures, </a:t>
            </a:r>
            <a:r>
              <a:rPr lang="en-US" sz="3500" b="1" baseline="30000" dirty="0">
                <a:latin typeface="Times New Roman"/>
                <a:ea typeface="Calibri"/>
              </a:rPr>
              <a:t>4</a:t>
            </a:r>
            <a:r>
              <a:rPr lang="en-US" sz="3500" b="1" dirty="0">
                <a:latin typeface="Times New Roman"/>
                <a:ea typeface="Calibri"/>
              </a:rPr>
              <a:t>that he was buried, that he was raised on the third day according to the Scriptures,</a:t>
            </a:r>
          </a:p>
        </p:txBody>
      </p:sp>
    </p:spTree>
    <p:extLst>
      <p:ext uri="{BB962C8B-B14F-4D97-AF65-F5344CB8AC3E}">
        <p14:creationId xmlns:p14="http://schemas.microsoft.com/office/powerpoint/2010/main" val="2924292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Cor. 15:1-4</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228600" y="609600"/>
            <a:ext cx="8686800" cy="5638800"/>
          </a:xfrm>
        </p:spPr>
        <p:txBody>
          <a:bodyPr>
            <a:noAutofit/>
          </a:bodyPr>
          <a:lstStyle/>
          <a:p>
            <a:pPr marL="0" indent="0">
              <a:buNone/>
            </a:pPr>
            <a:r>
              <a:rPr lang="en-US" sz="3500" b="1" baseline="30000" dirty="0">
                <a:latin typeface="Times New Roman"/>
                <a:ea typeface="Calibri"/>
              </a:rPr>
              <a:t>1</a:t>
            </a:r>
            <a:r>
              <a:rPr lang="en-US" sz="3500" b="1" dirty="0">
                <a:latin typeface="Times New Roman"/>
                <a:ea typeface="Calibri"/>
              </a:rPr>
              <a:t>Now, brothers and sisters, I want to remind you of the gospel I preached to you, which you received and on which you have taken your stand. </a:t>
            </a:r>
            <a:r>
              <a:rPr lang="en-US" sz="3500" b="1" baseline="30000" dirty="0">
                <a:latin typeface="Times New Roman"/>
                <a:ea typeface="Calibri"/>
              </a:rPr>
              <a:t>2</a:t>
            </a:r>
            <a:r>
              <a:rPr lang="en-US" sz="3500" b="1" dirty="0">
                <a:latin typeface="Times New Roman"/>
                <a:ea typeface="Calibri"/>
              </a:rPr>
              <a:t>By this gospel you are saved, if you hold firmly to the word I preached to you. Otherwise, you have believed in vain.  </a:t>
            </a:r>
            <a:r>
              <a:rPr lang="en-US" sz="3500" b="1" baseline="30000" dirty="0">
                <a:latin typeface="Times New Roman"/>
                <a:ea typeface="Calibri"/>
              </a:rPr>
              <a:t>3</a:t>
            </a:r>
            <a:r>
              <a:rPr lang="en-US" sz="3500" b="1" dirty="0">
                <a:latin typeface="Times New Roman"/>
                <a:ea typeface="Calibri"/>
              </a:rPr>
              <a:t>For what I received I passed on to you as of first importance: that Christ died for our sins according to the Scriptures, </a:t>
            </a:r>
            <a:r>
              <a:rPr lang="en-US" sz="3500" b="1" baseline="30000" dirty="0">
                <a:latin typeface="Times New Roman"/>
                <a:ea typeface="Calibri"/>
              </a:rPr>
              <a:t>4</a:t>
            </a:r>
            <a:r>
              <a:rPr lang="en-US" sz="3500" b="1" dirty="0">
                <a:latin typeface="Times New Roman"/>
                <a:ea typeface="Calibri"/>
              </a:rPr>
              <a:t>that he was buried, that he was raised on the third day according to the Scriptures,</a:t>
            </a:r>
          </a:p>
        </p:txBody>
      </p:sp>
    </p:spTree>
    <p:extLst>
      <p:ext uri="{BB962C8B-B14F-4D97-AF65-F5344CB8AC3E}">
        <p14:creationId xmlns:p14="http://schemas.microsoft.com/office/powerpoint/2010/main" val="22925648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Cor. 15:1-4</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228600" y="609600"/>
            <a:ext cx="8686800" cy="5638800"/>
          </a:xfrm>
        </p:spPr>
        <p:txBody>
          <a:bodyPr>
            <a:noAutofit/>
          </a:bodyPr>
          <a:lstStyle/>
          <a:p>
            <a:pPr marL="0" indent="0">
              <a:buNone/>
            </a:pPr>
            <a:r>
              <a:rPr lang="en-US" sz="3500" b="1" baseline="30000" dirty="0">
                <a:latin typeface="Times New Roman"/>
                <a:ea typeface="Calibri"/>
              </a:rPr>
              <a:t>1</a:t>
            </a:r>
            <a:r>
              <a:rPr lang="en-US" sz="3500" b="1" dirty="0">
                <a:latin typeface="Times New Roman"/>
                <a:ea typeface="Calibri"/>
              </a:rPr>
              <a:t>Now, brothers and sisters, I want to remind you of the gospel I preached to you, which you received and </a:t>
            </a:r>
            <a:r>
              <a:rPr lang="en-US" sz="3500" b="1" u="sng" dirty="0">
                <a:effectLst>
                  <a:glow rad="101600">
                    <a:schemeClr val="bg1">
                      <a:alpha val="60000"/>
                    </a:schemeClr>
                  </a:glow>
                </a:effectLst>
                <a:latin typeface="Times New Roman"/>
                <a:ea typeface="Calibri"/>
              </a:rPr>
              <a:t>on which you have taken your stand.</a:t>
            </a:r>
            <a:r>
              <a:rPr lang="en-US" sz="3500" b="1" dirty="0">
                <a:latin typeface="Times New Roman"/>
                <a:ea typeface="Calibri"/>
              </a:rPr>
              <a:t> </a:t>
            </a:r>
            <a:r>
              <a:rPr lang="en-US" sz="3500" b="1" baseline="30000" dirty="0">
                <a:latin typeface="Times New Roman"/>
                <a:ea typeface="Calibri"/>
              </a:rPr>
              <a:t>2</a:t>
            </a:r>
            <a:r>
              <a:rPr lang="en-US" sz="3500" b="1" dirty="0">
                <a:latin typeface="Times New Roman"/>
                <a:ea typeface="Calibri"/>
              </a:rPr>
              <a:t>By this gospel you are saved, if you hold firmly to the word I preached to you. Otherwise, you have believed in vain.  </a:t>
            </a:r>
            <a:r>
              <a:rPr lang="en-US" sz="3500" b="1" baseline="30000" dirty="0">
                <a:latin typeface="Times New Roman"/>
                <a:ea typeface="Calibri"/>
              </a:rPr>
              <a:t>3</a:t>
            </a:r>
            <a:r>
              <a:rPr lang="en-US" sz="3500" b="1" dirty="0">
                <a:latin typeface="Times New Roman"/>
                <a:ea typeface="Calibri"/>
              </a:rPr>
              <a:t>For what I received I passed on to you as of first importance: that Christ died for our sins according to the Scriptures, </a:t>
            </a:r>
            <a:r>
              <a:rPr lang="en-US" sz="3500" b="1" baseline="30000" dirty="0">
                <a:latin typeface="Times New Roman"/>
                <a:ea typeface="Calibri"/>
              </a:rPr>
              <a:t>4</a:t>
            </a:r>
            <a:r>
              <a:rPr lang="en-US" sz="3500" b="1" dirty="0">
                <a:latin typeface="Times New Roman"/>
                <a:ea typeface="Calibri"/>
              </a:rPr>
              <a:t>that he was buried, that he was raised on the third day according to the Scriptures,</a:t>
            </a:r>
          </a:p>
        </p:txBody>
      </p:sp>
    </p:spTree>
    <p:extLst>
      <p:ext uri="{BB962C8B-B14F-4D97-AF65-F5344CB8AC3E}">
        <p14:creationId xmlns:p14="http://schemas.microsoft.com/office/powerpoint/2010/main" val="10290842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5400" b="1" dirty="0" smtClean="0">
                <a:ln w="11430"/>
                <a:solidFill>
                  <a:srgbClr val="C00000"/>
                </a:solidFill>
                <a:effectLst>
                  <a:outerShdw blurRad="80000" dist="40000" dir="5040000" algn="tl">
                    <a:srgbClr val="000000">
                      <a:alpha val="30000"/>
                    </a:srgbClr>
                  </a:outerShdw>
                </a:effectLst>
                <a:latin typeface="Times New Roman"/>
                <a:ea typeface="Calibri"/>
                <a:cs typeface="Times New Roman"/>
              </a:rPr>
              <a:t>Because </a:t>
            </a:r>
            <a:r>
              <a:rPr lang="en-US" sz="5400" b="1" dirty="0">
                <a:ln w="11430"/>
                <a:solidFill>
                  <a:srgbClr val="C00000"/>
                </a:solidFill>
                <a:effectLst>
                  <a:outerShdw blurRad="80000" dist="40000" dir="5040000" algn="tl">
                    <a:srgbClr val="000000">
                      <a:alpha val="30000"/>
                    </a:srgbClr>
                  </a:outerShdw>
                </a:effectLst>
                <a:latin typeface="Times New Roman"/>
                <a:ea typeface="Calibri"/>
                <a:cs typeface="Times New Roman"/>
              </a:rPr>
              <a:t>the resurrection is real, if you hold to the Gospel truth in faith, it means your past is forgiven your present is cared for and your future is assured.</a:t>
            </a:r>
            <a:endParaRPr lang="en-US" sz="28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Tree>
    <p:extLst>
      <p:ext uri="{BB962C8B-B14F-4D97-AF65-F5344CB8AC3E}">
        <p14:creationId xmlns:p14="http://schemas.microsoft.com/office/powerpoint/2010/main" val="1499153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105400" cy="792162"/>
          </a:xfrm>
        </p:spPr>
        <p:txBody>
          <a:bodyPr>
            <a:noAutofit/>
          </a:bodyPr>
          <a:lstStyle/>
          <a:p>
            <a:r>
              <a:rPr lang="en-US"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Peter 1:3</a:t>
            </a:r>
            <a:endParaRPr lang="en-US"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228600" y="990600"/>
            <a:ext cx="8686800" cy="5257800"/>
          </a:xfrm>
        </p:spPr>
        <p:txBody>
          <a:bodyPr>
            <a:noAutofit/>
          </a:bodyPr>
          <a:lstStyle/>
          <a:p>
            <a:pPr marL="0" indent="0">
              <a:buNone/>
            </a:pPr>
            <a:r>
              <a:rPr lang="en-US" sz="4800" b="1" dirty="0" smtClean="0">
                <a:latin typeface="Times New Roman"/>
                <a:ea typeface="Calibri"/>
              </a:rPr>
              <a:t>“</a:t>
            </a:r>
            <a:r>
              <a:rPr lang="en-US" sz="4800" b="1" dirty="0">
                <a:latin typeface="Times New Roman"/>
                <a:ea typeface="Calibri"/>
              </a:rPr>
              <a:t>Praise be to the God and Father of our Lord Jesus Christ! In his great mercy he has given us new birth into a living hope through the resurrection of Jesus Christ from the dead,”</a:t>
            </a:r>
          </a:p>
        </p:txBody>
      </p:sp>
    </p:spTree>
    <p:extLst>
      <p:ext uri="{BB962C8B-B14F-4D97-AF65-F5344CB8AC3E}">
        <p14:creationId xmlns:p14="http://schemas.microsoft.com/office/powerpoint/2010/main" val="31455359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105400" cy="792162"/>
          </a:xfrm>
        </p:spPr>
        <p:txBody>
          <a:bodyPr>
            <a:noAutofit/>
          </a:bodyPr>
          <a:lstStyle/>
          <a:p>
            <a:r>
              <a:rPr lang="en-US"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Peter 1:3</a:t>
            </a:r>
            <a:endParaRPr lang="en-US"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228600" y="990600"/>
            <a:ext cx="8686800" cy="5257800"/>
          </a:xfrm>
        </p:spPr>
        <p:txBody>
          <a:bodyPr>
            <a:noAutofit/>
          </a:bodyPr>
          <a:lstStyle/>
          <a:p>
            <a:pPr marL="0" indent="0">
              <a:buNone/>
            </a:pPr>
            <a:r>
              <a:rPr lang="en-US" sz="4800" b="1" dirty="0" smtClean="0">
                <a:latin typeface="Times New Roman"/>
                <a:ea typeface="Calibri"/>
              </a:rPr>
              <a:t>“</a:t>
            </a:r>
            <a:r>
              <a:rPr lang="en-US" sz="4800" b="1" dirty="0">
                <a:latin typeface="Times New Roman"/>
                <a:ea typeface="Calibri"/>
              </a:rPr>
              <a:t>Praise be to the God and Father of our Lord Jesus Christ! In his great mercy he has given us </a:t>
            </a:r>
            <a:r>
              <a:rPr lang="en-US" sz="4800" b="1" u="sng" dirty="0">
                <a:effectLst>
                  <a:glow rad="101600">
                    <a:schemeClr val="bg1">
                      <a:alpha val="60000"/>
                    </a:schemeClr>
                  </a:glow>
                </a:effectLst>
                <a:latin typeface="Times New Roman"/>
                <a:ea typeface="Calibri"/>
              </a:rPr>
              <a:t>new birth into a living hope </a:t>
            </a:r>
            <a:r>
              <a:rPr lang="en-US" sz="4800" b="1" dirty="0">
                <a:latin typeface="Times New Roman"/>
                <a:ea typeface="Calibri"/>
              </a:rPr>
              <a:t>through the resurrection of Jesus Christ from the dead,”</a:t>
            </a:r>
          </a:p>
        </p:txBody>
      </p:sp>
    </p:spTree>
    <p:extLst>
      <p:ext uri="{BB962C8B-B14F-4D97-AF65-F5344CB8AC3E}">
        <p14:creationId xmlns:p14="http://schemas.microsoft.com/office/powerpoint/2010/main" val="763817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105400" cy="792162"/>
          </a:xfrm>
        </p:spPr>
        <p:txBody>
          <a:bodyPr>
            <a:noAutofit/>
          </a:bodyPr>
          <a:lstStyle/>
          <a:p>
            <a:r>
              <a:rPr lang="en-US"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Peter 1:3</a:t>
            </a:r>
            <a:endParaRPr lang="en-US"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228600" y="990600"/>
            <a:ext cx="8686800" cy="5257800"/>
          </a:xfrm>
        </p:spPr>
        <p:txBody>
          <a:bodyPr>
            <a:noAutofit/>
          </a:bodyPr>
          <a:lstStyle/>
          <a:p>
            <a:pPr marL="0" indent="0">
              <a:buNone/>
            </a:pPr>
            <a:r>
              <a:rPr lang="en-US" sz="3600" b="1" dirty="0" smtClean="0">
                <a:latin typeface="Times New Roman"/>
                <a:ea typeface="Calibri"/>
              </a:rPr>
              <a:t>“</a:t>
            </a:r>
            <a:r>
              <a:rPr lang="en-US" sz="3600" b="1" dirty="0">
                <a:latin typeface="Times New Roman"/>
                <a:ea typeface="Calibri"/>
              </a:rPr>
              <a:t>Praise be to the God and Father of our Lord Jesus Christ! In his great mercy he has given us </a:t>
            </a:r>
            <a:r>
              <a:rPr lang="en-US" sz="3600" b="1" u="sng" dirty="0">
                <a:effectLst>
                  <a:glow rad="101600">
                    <a:schemeClr val="bg1">
                      <a:alpha val="60000"/>
                    </a:schemeClr>
                  </a:glow>
                </a:effectLst>
                <a:latin typeface="Times New Roman"/>
                <a:ea typeface="Calibri"/>
              </a:rPr>
              <a:t>new birth into a living hope </a:t>
            </a:r>
            <a:r>
              <a:rPr lang="en-US" sz="3600" b="1" dirty="0">
                <a:latin typeface="Times New Roman"/>
                <a:ea typeface="Calibri"/>
              </a:rPr>
              <a:t>through the resurrection of Jesus Christ from the dead</a:t>
            </a:r>
            <a:r>
              <a:rPr lang="en-US" sz="3600" b="1" dirty="0" smtClean="0">
                <a:latin typeface="Times New Roman"/>
                <a:ea typeface="Calibri"/>
              </a:rPr>
              <a:t>,”</a:t>
            </a:r>
          </a:p>
          <a:p>
            <a:pPr marL="0" indent="0">
              <a:buNone/>
            </a:pPr>
            <a:endParaRPr lang="en-US" sz="3600" b="1" dirty="0">
              <a:latin typeface="Times New Roman"/>
              <a:ea typeface="Calibri"/>
            </a:endParaRPr>
          </a:p>
          <a:p>
            <a:pPr marL="0" lvl="0" indent="0">
              <a:buNone/>
            </a:pPr>
            <a:r>
              <a:rPr lang="en-US" sz="4000" b="1" dirty="0">
                <a:solidFill>
                  <a:srgbClr val="CC0000"/>
                </a:solidFill>
                <a:effectLst>
                  <a:glow rad="101600">
                    <a:schemeClr val="bg1">
                      <a:alpha val="60000"/>
                    </a:schemeClr>
                  </a:glow>
                </a:effectLst>
              </a:rPr>
              <a:t>Enjoying real life here, with </a:t>
            </a:r>
            <a:r>
              <a:rPr lang="en-US" sz="4000" b="1" dirty="0" smtClean="0">
                <a:solidFill>
                  <a:srgbClr val="CC0000"/>
                </a:solidFill>
                <a:effectLst>
                  <a:glow rad="101600">
                    <a:schemeClr val="bg1">
                      <a:alpha val="60000"/>
                    </a:schemeClr>
                  </a:glow>
                </a:effectLst>
              </a:rPr>
              <a:t>your </a:t>
            </a:r>
            <a:r>
              <a:rPr lang="en-US" sz="4000" b="1" dirty="0">
                <a:solidFill>
                  <a:srgbClr val="CC0000"/>
                </a:solidFill>
                <a:effectLst>
                  <a:glow rad="101600">
                    <a:schemeClr val="bg1">
                      <a:alpha val="60000"/>
                    </a:schemeClr>
                  </a:glow>
                </a:effectLst>
              </a:rPr>
              <a:t>past forgiven, </a:t>
            </a:r>
            <a:r>
              <a:rPr lang="en-US" sz="4000" b="1" dirty="0" smtClean="0">
                <a:solidFill>
                  <a:srgbClr val="CC0000"/>
                </a:solidFill>
                <a:effectLst>
                  <a:glow rad="101600">
                    <a:schemeClr val="bg1">
                      <a:alpha val="60000"/>
                    </a:schemeClr>
                  </a:glow>
                </a:effectLst>
              </a:rPr>
              <a:t>you </a:t>
            </a:r>
            <a:r>
              <a:rPr lang="en-US" sz="4000" b="1" dirty="0">
                <a:solidFill>
                  <a:srgbClr val="CC0000"/>
                </a:solidFill>
                <a:effectLst>
                  <a:glow rad="101600">
                    <a:schemeClr val="bg1">
                      <a:alpha val="60000"/>
                    </a:schemeClr>
                  </a:glow>
                </a:effectLst>
              </a:rPr>
              <a:t>future assured and His favor and blessings on you every day!</a:t>
            </a:r>
          </a:p>
          <a:p>
            <a:pPr marL="0" indent="0">
              <a:buNone/>
            </a:pPr>
            <a:endParaRPr lang="en-US" sz="3600" b="1" dirty="0">
              <a:latin typeface="Times New Roman"/>
              <a:ea typeface="Calibri"/>
            </a:endParaRPr>
          </a:p>
        </p:txBody>
      </p:sp>
    </p:spTree>
    <p:extLst>
      <p:ext uri="{BB962C8B-B14F-4D97-AF65-F5344CB8AC3E}">
        <p14:creationId xmlns:p14="http://schemas.microsoft.com/office/powerpoint/2010/main" val="3468204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91400" cy="990600"/>
          </a:xfrm>
        </p:spPr>
        <p:txBody>
          <a:bodyPr>
            <a:noAutofit/>
          </a:bodyPr>
          <a:lstStyle/>
          <a:p>
            <a:r>
              <a:rPr lang="en-US" sz="6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Corinthians 15:58</a:t>
            </a:r>
            <a:endParaRPr lang="en-US" sz="6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228600" y="1143000"/>
            <a:ext cx="8686800" cy="5105400"/>
          </a:xfrm>
        </p:spPr>
        <p:txBody>
          <a:bodyPr>
            <a:noAutofit/>
          </a:bodyPr>
          <a:lstStyle/>
          <a:p>
            <a:pPr marL="0" indent="0">
              <a:buNone/>
            </a:pPr>
            <a:r>
              <a:rPr lang="en-US" sz="4800" b="1" u="sng" dirty="0">
                <a:latin typeface="Times New Roman"/>
                <a:ea typeface="Calibri"/>
              </a:rPr>
              <a:t>Therefore, </a:t>
            </a:r>
            <a:r>
              <a:rPr lang="en-US" sz="4800" b="1" dirty="0">
                <a:latin typeface="Times New Roman"/>
                <a:ea typeface="Calibri"/>
              </a:rPr>
              <a:t>my dear brothers and sisters, stand firm. Let nothing move you. Always give yourselves fully to the work of the Lord, because you know that your labor in the Lord is not in vain.</a:t>
            </a:r>
          </a:p>
        </p:txBody>
      </p:sp>
    </p:spTree>
    <p:extLst>
      <p:ext uri="{BB962C8B-B14F-4D97-AF65-F5344CB8AC3E}">
        <p14:creationId xmlns:p14="http://schemas.microsoft.com/office/powerpoint/2010/main" val="14157515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76200"/>
            <a:ext cx="8229600" cy="674030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72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Part One</a:t>
            </a: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 </a:t>
            </a:r>
          </a:p>
          <a:p>
            <a:pPr algn="ct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What the </a:t>
            </a:r>
          </a:p>
          <a:p>
            <a:pPr algn="ctr"/>
            <a:endParaRPr lang="en-US" sz="72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endParaRPr>
          </a:p>
          <a:p>
            <a:pPr algn="ct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Resurrection </a:t>
            </a:r>
            <a:r>
              <a:rPr lang="en-US" sz="72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Means to Christianity</a:t>
            </a:r>
            <a:endParaRPr lang="en-US" sz="54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20891966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0"/>
            <a:ext cx="8229600" cy="674030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7200" b="1" spc="150" dirty="0" smtClean="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The </a:t>
            </a:r>
            <a:r>
              <a:rPr lang="en-US" sz="72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rPr>
              <a:t>literal physical resurrection of Jesus Christ is foundational to the church.</a:t>
            </a:r>
            <a:endParaRPr lang="en-US" sz="5400" b="1" spc="150" dirty="0">
              <a:ln w="11430"/>
              <a:solidFill>
                <a:srgbClr val="000099"/>
              </a:solidFill>
              <a:effectLst>
                <a:glow rad="673100">
                  <a:schemeClr val="bg1">
                    <a:alpha val="67000"/>
                  </a:schemeClr>
                </a:glow>
                <a:outerShdw blurRad="25400" algn="tl" rotWithShape="0">
                  <a:srgbClr val="000000">
                    <a:alpha val="43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1755726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5638800"/>
          </a:xfrm>
        </p:spPr>
        <p:txBody>
          <a:bodyPr>
            <a:noAutofit/>
          </a:bodyPr>
          <a:lstStyle/>
          <a:p>
            <a:pPr marL="0" indent="0">
              <a:buNone/>
            </a:pPr>
            <a:r>
              <a:rPr lang="en-US" sz="4400" b="1" dirty="0">
                <a:latin typeface="Times New Roman"/>
                <a:ea typeface="Calibri"/>
              </a:rPr>
              <a:t> </a:t>
            </a:r>
            <a:r>
              <a:rPr lang="en-US" sz="4400" b="1" dirty="0" smtClean="0">
                <a:solidFill>
                  <a:srgbClr val="000099"/>
                </a:solidFill>
                <a:effectLst>
                  <a:outerShdw blurRad="38100" dist="38100" dir="2700000" algn="tl">
                    <a:srgbClr val="000000">
                      <a:alpha val="43137"/>
                    </a:srgbClr>
                  </a:outerShdw>
                </a:effectLst>
                <a:latin typeface="Times New Roman"/>
                <a:ea typeface="Calibri"/>
              </a:rPr>
              <a:t>The </a:t>
            </a:r>
            <a:r>
              <a:rPr lang="en-US" sz="4400" b="1" dirty="0">
                <a:solidFill>
                  <a:srgbClr val="000099"/>
                </a:solidFill>
                <a:effectLst>
                  <a:outerShdw blurRad="38100" dist="38100" dir="2700000" algn="tl">
                    <a:srgbClr val="000000">
                      <a:alpha val="43137"/>
                    </a:srgbClr>
                  </a:outerShdw>
                </a:effectLst>
                <a:latin typeface="Times New Roman"/>
                <a:ea typeface="Calibri"/>
              </a:rPr>
              <a:t>churches’ teaching of salvation is summarized in Romans 10:8b-9 </a:t>
            </a:r>
            <a:r>
              <a:rPr lang="en-US" sz="4400" b="1" dirty="0">
                <a:effectLst>
                  <a:glow rad="101600">
                    <a:schemeClr val="bg1">
                      <a:alpha val="60000"/>
                    </a:schemeClr>
                  </a:glow>
                </a:effectLst>
                <a:latin typeface="Times New Roman"/>
                <a:ea typeface="Calibri"/>
              </a:rPr>
              <a:t>“…the message concerning faith that we proclaim: If you declare with your mouth, “Jesus is Lord,” and believe in your heart that God raised him from the dead, you will be saved.”</a:t>
            </a:r>
          </a:p>
        </p:txBody>
      </p:sp>
    </p:spTree>
    <p:extLst>
      <p:ext uri="{BB962C8B-B14F-4D97-AF65-F5344CB8AC3E}">
        <p14:creationId xmlns:p14="http://schemas.microsoft.com/office/powerpoint/2010/main" val="30155610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But </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Paul tells us there were </a:t>
            </a: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actually people </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in the church denying the resurrection!</a:t>
            </a:r>
            <a:endParaRPr lang="en-US" sz="4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Tree>
    <p:extLst>
      <p:ext uri="{BB962C8B-B14F-4D97-AF65-F5344CB8AC3E}">
        <p14:creationId xmlns:p14="http://schemas.microsoft.com/office/powerpoint/2010/main" val="9867508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248400" cy="792162"/>
          </a:xfrm>
        </p:spPr>
        <p:txBody>
          <a:bodyPr>
            <a:noAutofit/>
          </a:bodyPr>
          <a:lstStyle/>
          <a:p>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a:ea typeface="Calibri"/>
              </a:rPr>
              <a:t>I Corinthians 15:12 </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a:xfrm>
            <a:off x="533400" y="1143000"/>
            <a:ext cx="8229600" cy="5715000"/>
          </a:xfrm>
        </p:spPr>
        <p:txBody>
          <a:bodyPr>
            <a:noAutofit/>
          </a:bodyPr>
          <a:lstStyle/>
          <a:p>
            <a:pPr marL="0" indent="0">
              <a:buNone/>
            </a:pPr>
            <a:r>
              <a:rPr lang="en-US" sz="5400" b="1" dirty="0" smtClean="0">
                <a:latin typeface="Times New Roman"/>
                <a:ea typeface="Calibri"/>
              </a:rPr>
              <a:t>“</a:t>
            </a:r>
            <a:r>
              <a:rPr lang="en-US" sz="5400" b="1" dirty="0">
                <a:latin typeface="Times New Roman"/>
                <a:ea typeface="Calibri"/>
              </a:rPr>
              <a:t>But if it is preached that Christ has been raised from the dead, how can some of you say that there is no resurrection of the dead?”</a:t>
            </a:r>
          </a:p>
        </p:txBody>
      </p:sp>
    </p:spTree>
    <p:extLst>
      <p:ext uri="{BB962C8B-B14F-4D97-AF65-F5344CB8AC3E}">
        <p14:creationId xmlns:p14="http://schemas.microsoft.com/office/powerpoint/2010/main" val="7328321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47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sz="7200" b="1" dirty="0" smtClean="0">
                <a:ln w="11430"/>
                <a:solidFill>
                  <a:srgbClr val="C00000"/>
                </a:solidFill>
                <a:effectLst>
                  <a:outerShdw blurRad="80000" dist="40000" dir="5040000" algn="tl">
                    <a:srgbClr val="000000">
                      <a:alpha val="30000"/>
                    </a:srgbClr>
                  </a:outerShdw>
                </a:effectLst>
                <a:latin typeface="Times New Roman"/>
                <a:ea typeface="Calibri"/>
                <a:cs typeface="Times New Roman"/>
              </a:rPr>
              <a:t>Who</a:t>
            </a:r>
            <a:r>
              <a:rPr lang="en-US" sz="7200"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 </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would deny the resurrection and </a:t>
            </a:r>
            <a:r>
              <a:rPr lang="en-US" sz="7200" b="1" dirty="0">
                <a:ln w="11430"/>
                <a:solidFill>
                  <a:srgbClr val="C00000"/>
                </a:solidFill>
                <a:effectLst>
                  <a:outerShdw blurRad="80000" dist="40000" dir="5040000" algn="tl">
                    <a:srgbClr val="000000">
                      <a:alpha val="30000"/>
                    </a:srgbClr>
                  </a:outerShdw>
                </a:effectLst>
                <a:latin typeface="Times New Roman"/>
                <a:ea typeface="Calibri"/>
                <a:cs typeface="Times New Roman"/>
              </a:rPr>
              <a:t>why</a:t>
            </a:r>
            <a:r>
              <a:rPr lang="en-US" sz="72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a:t>
            </a:r>
            <a:endParaRPr lang="en-US" sz="4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Tree>
    <p:extLst>
      <p:ext uri="{BB962C8B-B14F-4D97-AF65-F5344CB8AC3E}">
        <p14:creationId xmlns:p14="http://schemas.microsoft.com/office/powerpoint/2010/main" val="31434624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41" y="838200"/>
            <a:ext cx="9160042" cy="5152524"/>
          </a:xfrm>
        </p:spPr>
      </p:pic>
    </p:spTree>
    <p:extLst>
      <p:ext uri="{BB962C8B-B14F-4D97-AF65-F5344CB8AC3E}">
        <p14:creationId xmlns:p14="http://schemas.microsoft.com/office/powerpoint/2010/main" val="11866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1094</Words>
  <Application>Microsoft Office PowerPoint</Application>
  <PresentationFormat>On-screen Show (4:3)</PresentationFormat>
  <Paragraphs>53</Paragraphs>
  <Slides>25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Times New Roman</vt:lpstr>
      <vt:lpstr>Calibri</vt:lpstr>
      <vt:lpstr>Britannic Bold</vt:lpstr>
      <vt:lpstr>Office Theme</vt:lpstr>
      <vt:lpstr>1_Office Theme</vt:lpstr>
      <vt:lpstr>Pastor Mark Schwarzbauer PhD Family Worship Center </vt:lpstr>
      <vt:lpstr>I Cor. 15:1-4</vt:lpstr>
      <vt:lpstr>PowerPoint Presentation</vt:lpstr>
      <vt:lpstr>PowerPoint Presentation</vt:lpstr>
      <vt:lpstr>PowerPoint Presentation</vt:lpstr>
      <vt:lpstr>But Paul tells us there were actually people in the church denying the resurrection!</vt:lpstr>
      <vt:lpstr>I Corinthians 15:12 </vt:lpstr>
      <vt:lpstr>Who would deny the resurrection and why? </vt:lpstr>
      <vt:lpstr>PowerPoint Presentation</vt:lpstr>
      <vt:lpstr>I Corinthians 15:13-19 </vt:lpstr>
      <vt:lpstr>I Corinthians 15:13-19 </vt:lpstr>
      <vt:lpstr>If there is no resurrection…</vt:lpstr>
      <vt:lpstr>Who would deny the resurrection and why? </vt:lpstr>
      <vt:lpstr>If there is no resurrection then this life is all there is giving you have a license for vice and sin for total pleasure seeking.  No future judgment means no present restraint is required.  In Corinth, that sounded really good.  Bottom line- it was an excuse to sin.</vt:lpstr>
      <vt:lpstr>I Corinthians 15:32-34</vt:lpstr>
      <vt:lpstr>The resurrection is real… and will follow with real judgment. </vt:lpstr>
      <vt:lpstr>John 5:28-29</vt:lpstr>
      <vt:lpstr>PowerPoint Presentation</vt:lpstr>
      <vt:lpstr>I Cor. 15:1-4</vt:lpstr>
      <vt:lpstr>I Cor. 15:1-4</vt:lpstr>
      <vt:lpstr>Because the resurrection is real, if you hold to the Gospel truth in faith, it means your past is forgiven your present is cared for and your future is assured.</vt:lpstr>
      <vt:lpstr>I Peter 1:3</vt:lpstr>
      <vt:lpstr>I Peter 1:3</vt:lpstr>
      <vt:lpstr>I Peter 1:3</vt:lpstr>
      <vt:lpstr>I Corinthians 15:58</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118</cp:revision>
  <dcterms:created xsi:type="dcterms:W3CDTF">2012-10-06T13:47:35Z</dcterms:created>
  <dcterms:modified xsi:type="dcterms:W3CDTF">2016-03-22T18:52:03Z</dcterms:modified>
</cp:coreProperties>
</file>