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329" r:id="rId3"/>
    <p:sldId id="330" r:id="rId4"/>
    <p:sldId id="257" r:id="rId5"/>
    <p:sldId id="256" r:id="rId6"/>
    <p:sldId id="331" r:id="rId7"/>
    <p:sldId id="332" r:id="rId8"/>
    <p:sldId id="333" r:id="rId9"/>
    <p:sldId id="334" r:id="rId10"/>
    <p:sldId id="290" r:id="rId11"/>
    <p:sldId id="335" r:id="rId12"/>
    <p:sldId id="336" r:id="rId13"/>
    <p:sldId id="337" r:id="rId14"/>
    <p:sldId id="338" r:id="rId15"/>
    <p:sldId id="339" r:id="rId16"/>
    <p:sldId id="314" r:id="rId17"/>
    <p:sldId id="309" r:id="rId18"/>
    <p:sldId id="343" r:id="rId19"/>
    <p:sldId id="340" r:id="rId20"/>
    <p:sldId id="344" r:id="rId21"/>
    <p:sldId id="345" r:id="rId22"/>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Britannic Bold" panose="020B09030607030202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9" autoAdjust="0"/>
    <p:restoredTop sz="94660"/>
  </p:normalViewPr>
  <p:slideViewPr>
    <p:cSldViewPr>
      <p:cViewPr>
        <p:scale>
          <a:sx n="50" d="100"/>
          <a:sy n="50" d="100"/>
        </p:scale>
        <p:origin x="-1962" y="-4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2/13/2016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4196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chemeClr val="tx1">
                    <a:lumMod val="85000"/>
                    <a:lumOff val="15000"/>
                  </a:schemeClr>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3677828"/>
          </a:xfrm>
          <a:prstGeom prst="rect">
            <a:avLst/>
          </a:prstGeom>
        </p:spPr>
      </p:pic>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the Passover</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533400" y="1036637"/>
            <a:ext cx="8001000" cy="4830763"/>
          </a:xfrm>
        </p:spPr>
        <p:txBody>
          <a:bodyPr>
            <a:noAutofit/>
          </a:bodyPr>
          <a:lstStyle/>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Exodus from the land and life of sin.</a:t>
            </a: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Lamb symbolizes Jesus.</a:t>
            </a:r>
          </a:p>
          <a:p>
            <a:r>
              <a:rPr lang="en-US" sz="4000" b="1" dirty="0" smtClean="0">
                <a:ln w="1905"/>
                <a:effectLst>
                  <a:outerShdw blurRad="38100" dist="38100" dir="2700000" algn="tl">
                    <a:srgbClr val="000000">
                      <a:alpha val="43137"/>
                    </a:srgbClr>
                  </a:outerShdw>
                </a:effectLst>
              </a:rPr>
              <a:t>Without </a:t>
            </a:r>
            <a:r>
              <a:rPr lang="en-US" sz="4000" b="1" dirty="0">
                <a:ln w="1905"/>
                <a:effectLst>
                  <a:outerShdw blurRad="38100" dist="38100" dir="2700000" algn="tl">
                    <a:srgbClr val="000000">
                      <a:alpha val="43137"/>
                    </a:srgbClr>
                  </a:outerShdw>
                </a:effectLst>
              </a:rPr>
              <a:t>blemish (I Peter 1:18-19).</a:t>
            </a: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blood covered the doorposts so the angel of death “Passed Over</a:t>
            </a:r>
            <a:r>
              <a:rPr lang="en-US" sz="4000" b="1" dirty="0" smtClean="0">
                <a:ln w="1905"/>
                <a:effectLst>
                  <a:outerShdw blurRad="38100" dist="38100" dir="2700000" algn="tl">
                    <a:srgbClr val="000000">
                      <a:alpha val="43137"/>
                    </a:srgbClr>
                  </a:outerShdw>
                </a:effectLst>
              </a:rPr>
              <a:t>.”</a:t>
            </a:r>
            <a:endParaRPr lang="en-US" sz="40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754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the Passover</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685800" y="1189037"/>
            <a:ext cx="7924800" cy="4830763"/>
          </a:xfrm>
        </p:spPr>
        <p:txBody>
          <a:bodyPr>
            <a:noAutofit/>
          </a:bodyPr>
          <a:lstStyle/>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eating in haste.</a:t>
            </a:r>
          </a:p>
          <a:p>
            <a:r>
              <a:rPr lang="en-US" sz="4000" b="1" dirty="0" smtClean="0">
                <a:ln w="1905"/>
                <a:effectLst>
                  <a:outerShdw blurRad="38100" dist="38100" dir="2700000" algn="tl">
                    <a:srgbClr val="000000">
                      <a:alpha val="43137"/>
                    </a:srgbClr>
                  </a:outerShdw>
                </a:effectLst>
              </a:rPr>
              <a:t>Dressed </a:t>
            </a:r>
            <a:r>
              <a:rPr lang="en-US" sz="4000" b="1" dirty="0">
                <a:ln w="1905"/>
                <a:effectLst>
                  <a:outerShdw blurRad="38100" dist="38100" dir="2700000" algn="tl">
                    <a:srgbClr val="000000">
                      <a:alpha val="43137"/>
                    </a:srgbClr>
                  </a:outerShdw>
                </a:effectLst>
              </a:rPr>
              <a:t>up and ready to leave.</a:t>
            </a:r>
          </a:p>
          <a:p>
            <a:r>
              <a:rPr lang="en-US" sz="4000" b="1" dirty="0" smtClean="0">
                <a:ln w="1905"/>
                <a:effectLst>
                  <a:outerShdw blurRad="38100" dist="38100" dir="2700000" algn="tl">
                    <a:srgbClr val="000000">
                      <a:alpha val="43137"/>
                    </a:srgbClr>
                  </a:outerShdw>
                </a:effectLst>
              </a:rPr>
              <a:t>Prepared </a:t>
            </a:r>
            <a:r>
              <a:rPr lang="en-US" sz="4000" b="1" dirty="0">
                <a:ln w="1905"/>
                <a:effectLst>
                  <a:outerShdw blurRad="38100" dist="38100" dir="2700000" algn="tl">
                    <a:srgbClr val="000000">
                      <a:alpha val="43137"/>
                    </a:srgbClr>
                  </a:outerShdw>
                </a:effectLst>
              </a:rPr>
              <a:t>to leave old life behind and follow God</a:t>
            </a:r>
            <a:r>
              <a:rPr lang="en-US" sz="4000" b="1" dirty="0" smtClean="0">
                <a:ln w="1905"/>
                <a:effectLst>
                  <a:outerShdw blurRad="38100" dist="38100" dir="2700000" algn="tl">
                    <a:srgbClr val="000000">
                      <a:alpha val="43137"/>
                    </a:srgbClr>
                  </a:outerShdw>
                </a:effectLst>
              </a:rPr>
              <a:t>.</a:t>
            </a:r>
            <a:endParaRPr lang="en-US" sz="40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6463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the Passover</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609600" y="1189037"/>
            <a:ext cx="7924800" cy="4830763"/>
          </a:xfrm>
        </p:spPr>
        <p:txBody>
          <a:bodyPr>
            <a:noAutofit/>
          </a:bodyPr>
          <a:lstStyle/>
          <a:p>
            <a:r>
              <a:rPr lang="en-US" sz="4000" b="1" dirty="0" smtClean="0">
                <a:ln w="1905"/>
                <a:effectLst>
                  <a:outerShdw blurRad="38100" dist="38100" dir="2700000" algn="tl">
                    <a:srgbClr val="000000">
                      <a:alpha val="43137"/>
                    </a:srgbClr>
                  </a:outerShdw>
                </a:effectLst>
              </a:rPr>
              <a:t>Unleavened </a:t>
            </a:r>
            <a:r>
              <a:rPr lang="en-US" sz="4000" b="1" dirty="0">
                <a:ln w="1905"/>
                <a:effectLst>
                  <a:outerShdw blurRad="38100" dist="38100" dir="2700000" algn="tl">
                    <a:srgbClr val="000000">
                      <a:alpha val="43137"/>
                    </a:srgbClr>
                  </a:outerShdw>
                </a:effectLst>
              </a:rPr>
              <a:t>bread.</a:t>
            </a:r>
          </a:p>
          <a:p>
            <a:r>
              <a:rPr lang="en-US" sz="4000" b="1" dirty="0" smtClean="0">
                <a:ln w="1905"/>
                <a:effectLst>
                  <a:outerShdw blurRad="38100" dist="38100" dir="2700000" algn="tl">
                    <a:srgbClr val="000000">
                      <a:alpha val="43137"/>
                    </a:srgbClr>
                  </a:outerShdw>
                </a:effectLst>
              </a:rPr>
              <a:t>Leaven </a:t>
            </a:r>
            <a:r>
              <a:rPr lang="en-US" sz="4000" b="1" dirty="0">
                <a:ln w="1905"/>
                <a:effectLst>
                  <a:outerShdw blurRad="38100" dist="38100" dir="2700000" algn="tl">
                    <a:srgbClr val="000000">
                      <a:alpha val="43137"/>
                    </a:srgbClr>
                  </a:outerShdw>
                </a:effectLst>
              </a:rPr>
              <a:t>was a symbol of sin.</a:t>
            </a:r>
          </a:p>
          <a:p>
            <a:r>
              <a:rPr lang="en-US" sz="4000" b="1" dirty="0" smtClean="0">
                <a:ln w="1905"/>
                <a:effectLst>
                  <a:outerShdw blurRad="38100" dist="38100" dir="2700000" algn="tl">
                    <a:srgbClr val="000000">
                      <a:alpha val="43137"/>
                    </a:srgbClr>
                  </a:outerShdw>
                </a:effectLst>
              </a:rPr>
              <a:t>Removing </a:t>
            </a:r>
            <a:r>
              <a:rPr lang="en-US" sz="4000" b="1" dirty="0">
                <a:ln w="1905"/>
                <a:effectLst>
                  <a:outerShdw blurRad="38100" dist="38100" dir="2700000" algn="tl">
                    <a:srgbClr val="000000">
                      <a:alpha val="43137"/>
                    </a:srgbClr>
                  </a:outerShdw>
                </a:effectLst>
              </a:rPr>
              <a:t>sin from your life and lifestyle </a:t>
            </a:r>
            <a:r>
              <a:rPr lang="en-US" sz="4000" b="1" dirty="0" smtClean="0">
                <a:ln w="1905"/>
                <a:effectLst>
                  <a:outerShdw blurRad="38100" dist="38100" dir="2700000" algn="tl">
                    <a:srgbClr val="000000">
                      <a:alpha val="43137"/>
                    </a:srgbClr>
                  </a:outerShdw>
                </a:effectLst>
              </a:rPr>
              <a:t> (</a:t>
            </a:r>
            <a:r>
              <a:rPr lang="en-US" sz="4000" b="1" dirty="0">
                <a:ln w="1905"/>
                <a:effectLst>
                  <a:outerShdw blurRad="38100" dist="38100" dir="2700000" algn="tl">
                    <a:srgbClr val="000000">
                      <a:alpha val="43137"/>
                    </a:srgbClr>
                  </a:outerShdw>
                </a:effectLst>
              </a:rPr>
              <a:t>I Corinthians 5:6-8</a:t>
            </a:r>
            <a:r>
              <a:rPr lang="en-US" sz="4000" b="1" dirty="0" smtClean="0">
                <a:ln w="1905"/>
                <a:effectLst>
                  <a:outerShdw blurRad="38100" dist="38100" dir="2700000" algn="tl">
                    <a:srgbClr val="000000">
                      <a:alpha val="43137"/>
                    </a:srgbClr>
                  </a:outerShdw>
                </a:effectLst>
              </a:rPr>
              <a:t>).</a:t>
            </a:r>
            <a:endParaRPr lang="en-US" sz="40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2389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the Passover</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609600" y="1189037"/>
            <a:ext cx="7924800" cy="4830763"/>
          </a:xfrm>
        </p:spPr>
        <p:txBody>
          <a:bodyPr>
            <a:noAutofit/>
          </a:bodyPr>
          <a:lstStyle/>
          <a:p>
            <a:r>
              <a:rPr lang="en-US" sz="4000" b="1" dirty="0" smtClean="0">
                <a:ln w="1905"/>
                <a:effectLst>
                  <a:outerShdw blurRad="38100" dist="38100" dir="2700000" algn="tl">
                    <a:srgbClr val="000000">
                      <a:alpha val="43137"/>
                    </a:srgbClr>
                  </a:outerShdw>
                </a:effectLst>
              </a:rPr>
              <a:t>Bitter </a:t>
            </a:r>
            <a:r>
              <a:rPr lang="en-US" sz="4000" b="1" dirty="0">
                <a:ln w="1905"/>
                <a:effectLst>
                  <a:outerShdw blurRad="38100" dist="38100" dir="2700000" algn="tl">
                    <a:srgbClr val="000000">
                      <a:alpha val="43137"/>
                    </a:srgbClr>
                  </a:outerShdw>
                </a:effectLst>
              </a:rPr>
              <a:t>herbs.</a:t>
            </a:r>
          </a:p>
          <a:p>
            <a:r>
              <a:rPr lang="en-US" sz="4000" b="1" dirty="0" smtClean="0">
                <a:ln w="1905"/>
                <a:effectLst>
                  <a:outerShdw blurRad="38100" dist="38100" dir="2700000" algn="tl">
                    <a:srgbClr val="000000">
                      <a:alpha val="43137"/>
                    </a:srgbClr>
                  </a:outerShdw>
                </a:effectLst>
              </a:rPr>
              <a:t>Symbol </a:t>
            </a:r>
            <a:r>
              <a:rPr lang="en-US" sz="4000" b="1" dirty="0">
                <a:ln w="1905"/>
                <a:effectLst>
                  <a:outerShdw blurRad="38100" dist="38100" dir="2700000" algn="tl">
                    <a:srgbClr val="000000">
                      <a:alpha val="43137"/>
                    </a:srgbClr>
                  </a:outerShdw>
                </a:effectLst>
              </a:rPr>
              <a:t>of the horrible life of slavery.</a:t>
            </a:r>
          </a:p>
          <a:p>
            <a:r>
              <a:rPr lang="en-US" sz="4000" b="1" dirty="0" smtClean="0">
                <a:ln w="1905"/>
                <a:effectLst>
                  <a:outerShdw blurRad="38100" dist="38100" dir="2700000" algn="tl">
                    <a:srgbClr val="000000">
                      <a:alpha val="43137"/>
                    </a:srgbClr>
                  </a:outerShdw>
                </a:effectLst>
              </a:rPr>
              <a:t>Reckoning </a:t>
            </a:r>
            <a:r>
              <a:rPr lang="en-US" sz="4000" b="1" dirty="0">
                <a:ln w="1905"/>
                <a:effectLst>
                  <a:outerShdw blurRad="38100" dist="38100" dir="2700000" algn="tl">
                    <a:srgbClr val="000000">
                      <a:alpha val="43137"/>
                    </a:srgbClr>
                  </a:outerShdw>
                </a:effectLst>
              </a:rPr>
              <a:t>life of sin as terrible and abhorrent</a:t>
            </a:r>
            <a:r>
              <a:rPr lang="en-US" sz="4000" b="1" dirty="0" smtClean="0">
                <a:ln w="1905"/>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77329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the Passover</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609600" y="1189037"/>
            <a:ext cx="7924800" cy="4830763"/>
          </a:xfrm>
        </p:spPr>
        <p:txBody>
          <a:bodyPr>
            <a:noAutofit/>
          </a:bodyPr>
          <a:lstStyle/>
          <a:p>
            <a:r>
              <a:rPr lang="en-US" sz="4400" b="1" dirty="0" smtClean="0">
                <a:ln w="1905"/>
                <a:effectLst>
                  <a:outerShdw blurRad="38100" dist="38100" dir="2700000" algn="tl">
                    <a:srgbClr val="000000">
                      <a:alpha val="43137"/>
                    </a:srgbClr>
                  </a:outerShdw>
                </a:effectLst>
              </a:rPr>
              <a:t>The memorial for life- communion</a:t>
            </a:r>
            <a:r>
              <a:rPr lang="en-US" sz="4400" b="1" dirty="0">
                <a:ln w="1905"/>
                <a:effectLst>
                  <a:outerShdw blurRad="38100" dist="38100" dir="2700000" algn="tl">
                    <a:srgbClr val="000000">
                      <a:alpha val="43137"/>
                    </a:srgbClr>
                  </a:outerShdw>
                </a:effectLst>
              </a:rPr>
              <a:t>…  </a:t>
            </a:r>
            <a:r>
              <a:rPr lang="en-US" sz="4400" b="1" dirty="0" smtClean="0">
                <a:ln w="1905"/>
                <a:effectLst>
                  <a:outerShdw blurRad="38100" dist="38100" dir="2700000" algn="tl">
                    <a:srgbClr val="000000">
                      <a:alpha val="43137"/>
                    </a:srgbClr>
                  </a:outerShdw>
                </a:effectLst>
              </a:rPr>
              <a:t>I Corinthians 11:26 “For </a:t>
            </a:r>
            <a:r>
              <a:rPr lang="en-US" sz="4400" b="1" dirty="0">
                <a:ln w="1905"/>
                <a:effectLst>
                  <a:outerShdw blurRad="38100" dist="38100" dir="2700000" algn="tl">
                    <a:srgbClr val="000000">
                      <a:alpha val="43137"/>
                    </a:srgbClr>
                  </a:outerShdw>
                </a:effectLst>
              </a:rPr>
              <a:t>as often as you eat this bread and drink this cup, you proclaim the Lord’s death till He comes</a:t>
            </a:r>
            <a:r>
              <a:rPr lang="en-US" sz="4400" b="1" dirty="0" smtClean="0">
                <a:ln w="1905"/>
                <a:effectLst>
                  <a:outerShdw blurRad="38100" dist="38100" dir="2700000" algn="tl">
                    <a:srgbClr val="000000">
                      <a:alpha val="43137"/>
                    </a:srgbClr>
                  </a:outerShdw>
                </a:effectLst>
              </a:rPr>
              <a:t>.”</a:t>
            </a:r>
          </a:p>
          <a:p>
            <a:pPr marL="0" indent="0">
              <a:buNone/>
            </a:pPr>
            <a:r>
              <a:rPr lang="en-US" sz="4400" b="1" dirty="0">
                <a:ln w="1905"/>
                <a:effectLst>
                  <a:outerShdw blurRad="38100" dist="38100" dir="2700000" algn="tl">
                    <a:srgbClr val="000000">
                      <a:alpha val="43137"/>
                    </a:srgbClr>
                  </a:outerShdw>
                </a:effectLst>
              </a:rPr>
              <a:t> </a:t>
            </a:r>
            <a:r>
              <a:rPr lang="en-US" sz="3600" b="1" dirty="0" smtClean="0">
                <a:ln w="1905"/>
                <a:effectLst>
                  <a:outerShdw blurRad="38100" dist="38100" dir="2700000" algn="tl">
                    <a:srgbClr val="000000">
                      <a:alpha val="43137"/>
                    </a:srgbClr>
                  </a:outerShdw>
                </a:effectLst>
              </a:rPr>
              <a:t>Encompasses Past Present &amp; Future</a:t>
            </a:r>
            <a:endParaRPr lang="en-US" sz="3600" b="1" dirty="0">
              <a:ln w="1905"/>
              <a:effectLst>
                <a:outerShdw blurRad="38100" dist="38100" dir="2700000" algn="tl">
                  <a:srgbClr val="000000">
                    <a:alpha val="43137"/>
                  </a:srgbClr>
                </a:outerShdw>
              </a:effectLst>
            </a:endParaRPr>
          </a:p>
          <a:p>
            <a:endParaRPr lang="en-US" sz="44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00053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762000" y="616089"/>
            <a:ext cx="7543800" cy="5509200"/>
          </a:xfrm>
          <a:prstGeom prst="rect">
            <a:avLst/>
          </a:prstGeom>
        </p:spPr>
        <p:txBody>
          <a:bodyPr wrap="square">
            <a:spAutoFit/>
          </a:bodyPr>
          <a:lstStyle/>
          <a:p>
            <a:pPr algn="ct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Part </a:t>
            </a: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Three: </a:t>
            </a:r>
          </a:p>
          <a:p>
            <a:pPr algn="ct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The Symbols of</a:t>
            </a:r>
          </a:p>
          <a:p>
            <a:pPr algn="ct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Communion</a:t>
            </a:r>
          </a:p>
        </p:txBody>
      </p:sp>
    </p:spTree>
    <p:extLst>
      <p:ext uri="{BB962C8B-B14F-4D97-AF65-F5344CB8AC3E}">
        <p14:creationId xmlns:p14="http://schemas.microsoft.com/office/powerpoint/2010/main" val="4872327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Communion</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533400" y="1112837"/>
            <a:ext cx="8077200" cy="4830763"/>
          </a:xfrm>
        </p:spPr>
        <p:txBody>
          <a:bodyPr>
            <a:noAutofit/>
          </a:bodyPr>
          <a:lstStyle/>
          <a:p>
            <a:r>
              <a:rPr lang="en-US" sz="7200" b="1" dirty="0" smtClean="0">
                <a:ln w="1905"/>
                <a:effectLst>
                  <a:outerShdw blurRad="38100" dist="38100" dir="2700000" algn="tl">
                    <a:srgbClr val="000000">
                      <a:alpha val="43137"/>
                    </a:srgbClr>
                  </a:outerShdw>
                </a:effectLst>
              </a:rPr>
              <a:t>Jesus </a:t>
            </a:r>
            <a:r>
              <a:rPr lang="en-US" sz="7200" b="1" dirty="0">
                <a:ln w="1905"/>
                <a:effectLst>
                  <a:outerShdw blurRad="38100" dist="38100" dir="2700000" algn="tl">
                    <a:srgbClr val="000000">
                      <a:alpha val="43137"/>
                    </a:srgbClr>
                  </a:outerShdw>
                </a:effectLst>
              </a:rPr>
              <a:t>as the Lamb of God who takes away the sin of the world</a:t>
            </a:r>
            <a:r>
              <a:rPr lang="en-US" sz="7200" b="1" dirty="0" smtClean="0">
                <a:ln w="1905"/>
                <a:effectLst>
                  <a:outerShdw blurRad="38100" dist="38100" dir="2700000" algn="tl">
                    <a:srgbClr val="000000">
                      <a:alpha val="43137"/>
                    </a:srgbClr>
                  </a:outerShdw>
                </a:effectLst>
              </a:rPr>
              <a:t>.</a:t>
            </a:r>
            <a:endParaRPr lang="en-US" sz="72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14752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105400" cy="792162"/>
          </a:xfrm>
        </p:spPr>
        <p:txBody>
          <a:bodyPr>
            <a:noAutofit/>
          </a:bodyPr>
          <a:lstStyle/>
          <a:p>
            <a:r>
              <a:rPr lang="en-US" sz="4000" b="1" dirty="0">
                <a:solidFill>
                  <a:srgbClr val="0000FF"/>
                </a:solidFill>
                <a:effectLst>
                  <a:outerShdw blurRad="69850" dist="43180" dir="5400000" sx="0" sy="0">
                    <a:srgbClr val="000000">
                      <a:alpha val="65000"/>
                    </a:srgbClr>
                  </a:outerShdw>
                </a:effectLst>
                <a:latin typeface="Times New Roman"/>
                <a:ea typeface="Calibri"/>
              </a:rPr>
              <a:t>I Corinthians 11:23-26 </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81000" y="990600"/>
            <a:ext cx="8382000" cy="5867400"/>
          </a:xfrm>
        </p:spPr>
        <p:txBody>
          <a:bodyPr>
            <a:noAutofit/>
          </a:bodyPr>
          <a:lstStyle/>
          <a:p>
            <a:pPr marL="0" indent="0">
              <a:buNone/>
            </a:pPr>
            <a:r>
              <a:rPr lang="en-US" sz="4000" b="1" dirty="0" smtClean="0">
                <a:latin typeface="Times New Roman"/>
                <a:ea typeface="Calibri"/>
              </a:rPr>
              <a:t>23</a:t>
            </a:r>
            <a:r>
              <a:rPr lang="en-US" sz="4000" b="1" dirty="0">
                <a:latin typeface="Times New Roman"/>
                <a:ea typeface="Calibri"/>
              </a:rPr>
              <a:t> For I received from the Lord that which I also delivered to you: that the Lord Jesus on the same night in which He was betrayed took bread; 24 and when He had given thanks, He broke it and said, “Take, eat; this is My body which is broken for you; do this in remembrance of Me</a:t>
            </a:r>
            <a:r>
              <a:rPr lang="en-US" sz="4000" b="1" dirty="0" smtClean="0">
                <a:latin typeface="Times New Roman"/>
                <a:ea typeface="Calibri"/>
              </a:rPr>
              <a:t>.”</a:t>
            </a:r>
            <a:endParaRPr lang="en-US" sz="4000" b="1" dirty="0">
              <a:latin typeface="Times New Roman"/>
              <a:ea typeface="Calibri"/>
            </a:endParaRPr>
          </a:p>
        </p:txBody>
      </p:sp>
    </p:spTree>
    <p:extLst>
      <p:ext uri="{BB962C8B-B14F-4D97-AF65-F5344CB8AC3E}">
        <p14:creationId xmlns:p14="http://schemas.microsoft.com/office/powerpoint/2010/main" val="2398700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198438"/>
            <a:ext cx="5105400" cy="792162"/>
          </a:xfrm>
        </p:spPr>
        <p:txBody>
          <a:bodyPr>
            <a:noAutofit/>
          </a:bodyPr>
          <a:lstStyle/>
          <a:p>
            <a:r>
              <a:rPr lang="en-US" sz="4000" b="1" dirty="0">
                <a:solidFill>
                  <a:srgbClr val="0000FF"/>
                </a:solidFill>
                <a:effectLst>
                  <a:outerShdw blurRad="69850" dist="43180" dir="5400000" sx="0" sy="0">
                    <a:srgbClr val="000000">
                      <a:alpha val="65000"/>
                    </a:srgbClr>
                  </a:outerShdw>
                </a:effectLst>
                <a:latin typeface="Times New Roman"/>
                <a:ea typeface="Calibri"/>
              </a:rPr>
              <a:t>I Corinthians 11:23-26 </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381000" y="990600"/>
            <a:ext cx="8382000" cy="5867400"/>
          </a:xfrm>
        </p:spPr>
        <p:txBody>
          <a:bodyPr>
            <a:noAutofit/>
          </a:bodyPr>
          <a:lstStyle/>
          <a:p>
            <a:pPr marL="0" indent="0">
              <a:buNone/>
            </a:pPr>
            <a:r>
              <a:rPr lang="en-US" sz="4000" b="1" dirty="0" smtClean="0">
                <a:latin typeface="Times New Roman"/>
                <a:ea typeface="Calibri"/>
              </a:rPr>
              <a:t>25</a:t>
            </a:r>
            <a:r>
              <a:rPr lang="en-US" sz="4000" b="1" dirty="0">
                <a:latin typeface="Times New Roman"/>
                <a:ea typeface="Calibri"/>
              </a:rPr>
              <a:t> In the same manner He also took the cup after supper, saying, “This cup is the new covenant in My blood. This do, as often as you drink it, in remembrance of Me.”</a:t>
            </a:r>
          </a:p>
          <a:p>
            <a:pPr marL="0" indent="0">
              <a:buNone/>
            </a:pPr>
            <a:r>
              <a:rPr lang="en-US" sz="4000" b="1" dirty="0">
                <a:latin typeface="Times New Roman"/>
                <a:ea typeface="Calibri"/>
              </a:rPr>
              <a:t>26 For as often as you eat this bread and drink this cup, you proclaim the Lord’s death till He comes.</a:t>
            </a:r>
          </a:p>
        </p:txBody>
      </p:sp>
    </p:spTree>
    <p:extLst>
      <p:ext uri="{BB962C8B-B14F-4D97-AF65-F5344CB8AC3E}">
        <p14:creationId xmlns:p14="http://schemas.microsoft.com/office/powerpoint/2010/main" val="24732578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Communion</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533400" y="1112837"/>
            <a:ext cx="8077200" cy="4830763"/>
          </a:xfrm>
        </p:spPr>
        <p:txBody>
          <a:bodyPr>
            <a:noAutofit/>
          </a:bodyPr>
          <a:lstStyle/>
          <a:p>
            <a:r>
              <a:rPr lang="en-US" sz="4000" b="1" dirty="0" smtClean="0">
                <a:ln w="1905"/>
                <a:effectLst>
                  <a:outerShdw blurRad="38100" dist="38100" dir="2700000" algn="tl">
                    <a:srgbClr val="000000">
                      <a:alpha val="43137"/>
                    </a:srgbClr>
                  </a:outerShdw>
                </a:effectLst>
              </a:rPr>
              <a:t>Communion</a:t>
            </a:r>
            <a:r>
              <a:rPr lang="en-US" sz="4000" b="1" dirty="0">
                <a:ln w="1905"/>
                <a:effectLst>
                  <a:outerShdw blurRad="38100" dist="38100" dir="2700000" algn="tl">
                    <a:srgbClr val="000000">
                      <a:alpha val="43137"/>
                    </a:srgbClr>
                  </a:outerShdw>
                </a:effectLst>
              </a:rPr>
              <a:t>. </a:t>
            </a:r>
          </a:p>
          <a:p>
            <a:r>
              <a:rPr lang="en-US" sz="4000" b="1" dirty="0" smtClean="0">
                <a:ln w="1905"/>
                <a:effectLst>
                  <a:outerShdw blurRad="38100" dist="38100" dir="2700000" algn="tl">
                    <a:srgbClr val="000000">
                      <a:alpha val="43137"/>
                    </a:srgbClr>
                  </a:outerShdw>
                </a:effectLst>
              </a:rPr>
              <a:t>Bread </a:t>
            </a:r>
            <a:r>
              <a:rPr lang="en-US" sz="4000" b="1" dirty="0">
                <a:ln w="1905"/>
                <a:effectLst>
                  <a:outerShdw blurRad="38100" dist="38100" dir="2700000" algn="tl">
                    <a:srgbClr val="000000">
                      <a:alpha val="43137"/>
                    </a:srgbClr>
                  </a:outerShdw>
                </a:effectLst>
              </a:rPr>
              <a:t>symbolizes His body.</a:t>
            </a:r>
          </a:p>
          <a:p>
            <a:r>
              <a:rPr lang="en-US" sz="4000" b="1" dirty="0" smtClean="0">
                <a:ln w="1905"/>
                <a:effectLst>
                  <a:outerShdw blurRad="38100" dist="38100" dir="2700000" algn="tl">
                    <a:srgbClr val="000000">
                      <a:alpha val="43137"/>
                    </a:srgbClr>
                  </a:outerShdw>
                </a:effectLst>
              </a:rPr>
              <a:t>Cup </a:t>
            </a:r>
            <a:r>
              <a:rPr lang="en-US" sz="4000" b="1" dirty="0">
                <a:ln w="1905"/>
                <a:effectLst>
                  <a:outerShdw blurRad="38100" dist="38100" dir="2700000" algn="tl">
                    <a:srgbClr val="000000">
                      <a:alpha val="43137"/>
                    </a:srgbClr>
                  </a:outerShdw>
                </a:effectLst>
              </a:rPr>
              <a:t>symbolizes His blood.</a:t>
            </a: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cup after supper = the third cup</a:t>
            </a:r>
            <a:r>
              <a:rPr lang="en-US" sz="4000" b="1" dirty="0" smtClean="0">
                <a:ln w="1905"/>
                <a:effectLst>
                  <a:outerShdw blurRad="38100" dist="38100" dir="2700000" algn="tl">
                    <a:srgbClr val="000000">
                      <a:alpha val="43137"/>
                    </a:srgbClr>
                  </a:outerShdw>
                </a:effectLst>
              </a:rPr>
              <a:t>.  Exodus </a:t>
            </a:r>
            <a:r>
              <a:rPr lang="en-US" sz="4000" b="1" dirty="0">
                <a:ln w="1905"/>
                <a:effectLst>
                  <a:outerShdw blurRad="38100" dist="38100" dir="2700000" algn="tl">
                    <a:srgbClr val="000000">
                      <a:alpha val="43137"/>
                    </a:srgbClr>
                  </a:outerShdw>
                </a:effectLst>
              </a:rPr>
              <a:t>6:6&amp;7</a:t>
            </a:r>
            <a:r>
              <a:rPr lang="en-US" sz="4000" b="1" dirty="0" smtClean="0">
                <a:ln w="1905"/>
                <a:effectLst>
                  <a:outerShdw blurRad="38100" dist="38100" dir="2700000" algn="tl">
                    <a:srgbClr val="000000">
                      <a:alpha val="43137"/>
                    </a:srgbClr>
                  </a:outerShdw>
                </a:effectLst>
              </a:rPr>
              <a:t>.</a:t>
            </a:r>
            <a:endParaRPr lang="en-US" sz="4000" b="1" dirty="0">
              <a:ln w="1905"/>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58549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57200" y="1600200"/>
            <a:ext cx="8153400" cy="34163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The Old Testament is the New </a:t>
            </a: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concealed and the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New Testament is the </a:t>
            </a:r>
            <a:endPar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Old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Testament </a:t>
            </a: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revealed</a:t>
            </a:r>
            <a:endPar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416986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R="0" lvl="0">
              <a:spcBef>
                <a:spcPts val="0"/>
              </a:spcBef>
              <a:spcAft>
                <a:spcPts val="0"/>
              </a:spcAft>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The Symbols of Communion</a:t>
            </a:r>
            <a:endParaRPr lang="en-US" sz="2000" b="1" dirty="0">
              <a:ln w="11430"/>
              <a:solidFill>
                <a:srgbClr val="0000FF"/>
              </a:solidFill>
              <a:effectLst>
                <a:outerShdw blurRad="80000" dist="40000" dir="5040000" algn="tl">
                  <a:srgbClr val="000000">
                    <a:alpha val="30000"/>
                  </a:srgbClr>
                </a:outerShdw>
              </a:effectLst>
              <a:latin typeface="Calibri"/>
              <a:ea typeface="Calibri"/>
              <a:cs typeface="Times New Roman"/>
            </a:endParaRPr>
          </a:p>
        </p:txBody>
      </p:sp>
      <p:sp>
        <p:nvSpPr>
          <p:cNvPr id="5" name="Content Placeholder 4"/>
          <p:cNvSpPr>
            <a:spLocks noGrp="1"/>
          </p:cNvSpPr>
          <p:nvPr>
            <p:ph idx="1"/>
          </p:nvPr>
        </p:nvSpPr>
        <p:spPr>
          <a:xfrm>
            <a:off x="533400" y="1112837"/>
            <a:ext cx="8077200" cy="4830763"/>
          </a:xfrm>
        </p:spPr>
        <p:txBody>
          <a:bodyPr>
            <a:noAutofit/>
          </a:bodyPr>
          <a:lstStyle/>
          <a:p>
            <a:r>
              <a:rPr lang="en-US" sz="4000" b="1" dirty="0" smtClean="0">
                <a:ln w="1905"/>
                <a:effectLst>
                  <a:outerShdw blurRad="38100" dist="38100" dir="2700000" algn="tl">
                    <a:srgbClr val="000000">
                      <a:alpha val="43137"/>
                    </a:srgbClr>
                  </a:outerShdw>
                </a:effectLst>
              </a:rPr>
              <a:t>Exodus 6:6&amp;7.</a:t>
            </a:r>
            <a:endParaRPr lang="en-US" sz="4000" b="1" dirty="0">
              <a:ln w="1905"/>
              <a:effectLst>
                <a:outerShdw blurRad="38100" dist="38100" dir="2700000" algn="tl">
                  <a:srgbClr val="000000">
                    <a:alpha val="43137"/>
                  </a:srgbClr>
                </a:outerShdw>
              </a:effectLst>
            </a:endParaRP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first cup- I will bring you out.</a:t>
            </a: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second cup- I will rescue you.</a:t>
            </a: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third cup </a:t>
            </a:r>
            <a:r>
              <a:rPr lang="en-US" sz="4000" b="1" dirty="0" smtClean="0">
                <a:ln w="1905"/>
                <a:effectLst>
                  <a:outerShdw blurRad="38100" dist="38100" dir="2700000" algn="tl">
                    <a:srgbClr val="000000">
                      <a:alpha val="43137"/>
                    </a:srgbClr>
                  </a:outerShdw>
                </a:effectLst>
              </a:rPr>
              <a:t>I </a:t>
            </a:r>
            <a:r>
              <a:rPr lang="en-US" sz="4000" b="1" dirty="0">
                <a:ln w="1905"/>
                <a:effectLst>
                  <a:outerShdw blurRad="38100" dist="38100" dir="2700000" algn="tl">
                    <a:srgbClr val="000000">
                      <a:alpha val="43137"/>
                    </a:srgbClr>
                  </a:outerShdw>
                </a:effectLst>
              </a:rPr>
              <a:t>will redeem you.</a:t>
            </a:r>
          </a:p>
          <a:p>
            <a:r>
              <a:rPr lang="en-US" sz="4000" b="1" dirty="0" smtClean="0">
                <a:ln w="1905"/>
                <a:effectLst>
                  <a:outerShdw blurRad="38100" dist="38100" dir="2700000" algn="tl">
                    <a:srgbClr val="000000">
                      <a:alpha val="43137"/>
                    </a:srgbClr>
                  </a:outerShdw>
                </a:effectLst>
              </a:rPr>
              <a:t>The </a:t>
            </a:r>
            <a:r>
              <a:rPr lang="en-US" sz="4000" b="1" dirty="0">
                <a:ln w="1905"/>
                <a:effectLst>
                  <a:outerShdw blurRad="38100" dist="38100" dir="2700000" algn="tl">
                    <a:srgbClr val="000000">
                      <a:alpha val="43137"/>
                    </a:srgbClr>
                  </a:outerShdw>
                </a:effectLst>
              </a:rPr>
              <a:t>fourth cup (at the Wedding Feast of the Lamb) I will take you as My people, and I will be your God.</a:t>
            </a:r>
          </a:p>
        </p:txBody>
      </p:sp>
    </p:spTree>
    <p:extLst>
      <p:ext uri="{BB962C8B-B14F-4D97-AF65-F5344CB8AC3E}">
        <p14:creationId xmlns:p14="http://schemas.microsoft.com/office/powerpoint/2010/main" val="3343102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457200"/>
            <a:ext cx="8153400" cy="600164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a:spcBef>
                <a:spcPct val="20000"/>
              </a:spcBef>
            </a:pPr>
            <a:r>
              <a:rPr lang="en-US" sz="4800" b="1" dirty="0" smtClean="0">
                <a:ln w="1905"/>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Past </a:t>
            </a:r>
            <a:r>
              <a:rPr lang="en-US" sz="4800" b="1" dirty="0">
                <a:ln w="1905"/>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Present &amp; Future</a:t>
            </a:r>
          </a:p>
          <a:p>
            <a:pPr algn="ctr"/>
            <a:r>
              <a:rPr lang="en-US" sz="48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Passover &amp; Communion</a:t>
            </a:r>
            <a:r>
              <a:rPr lang="en-US" sz="48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 </a:t>
            </a:r>
            <a:endParaRPr lang="en-US" sz="48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48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The </a:t>
            </a:r>
            <a:r>
              <a:rPr lang="en-US" sz="48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first commandment is given in Exodus 20- You shall have no other gods before Me.  </a:t>
            </a:r>
            <a:r>
              <a:rPr lang="en-US" sz="48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God </a:t>
            </a:r>
            <a:r>
              <a:rPr lang="en-US" sz="48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is love and calls for exclusive love and putting Him first. </a:t>
            </a:r>
            <a:endParaRPr lang="en-US" sz="48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8784943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19100" y="865287"/>
            <a:ext cx="8153400" cy="507831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Communion is an extension of the Passover.  </a:t>
            </a:r>
            <a:endPar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It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is also a call for exclusive love to have no other gods before Him.</a:t>
            </a:r>
          </a:p>
        </p:txBody>
      </p:sp>
    </p:spTree>
    <p:extLst>
      <p:ext uri="{BB962C8B-B14F-4D97-AF65-F5344CB8AC3E}">
        <p14:creationId xmlns:p14="http://schemas.microsoft.com/office/powerpoint/2010/main" val="34497177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2"/>
          </a:xfrm>
        </p:spPr>
        <p:txBody>
          <a:bodyPr>
            <a:noAutofit/>
          </a:bodyPr>
          <a:lstStyle/>
          <a:p>
            <a:r>
              <a:rPr lang="en-US" sz="4000" b="1" dirty="0" smtClean="0">
                <a:solidFill>
                  <a:srgbClr val="0000FF"/>
                </a:solidFill>
                <a:effectLst>
                  <a:outerShdw blurRad="69850" dist="43180" dir="5400000" sx="0" sy="0">
                    <a:srgbClr val="000000">
                      <a:alpha val="65000"/>
                    </a:srgbClr>
                  </a:outerShdw>
                </a:effectLst>
                <a:latin typeface="Times New Roman"/>
                <a:ea typeface="Calibri"/>
              </a:rPr>
              <a:t>Exodus 12:12-14</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3600" b="1" dirty="0" smtClean="0">
                <a:latin typeface="Times New Roman"/>
                <a:ea typeface="Calibri"/>
              </a:rPr>
              <a:t>‘</a:t>
            </a:r>
            <a:r>
              <a:rPr lang="en-US" sz="3600" b="1" dirty="0">
                <a:latin typeface="Times New Roman"/>
                <a:ea typeface="Calibri"/>
              </a:rPr>
              <a:t>For I will pass through the land of Egypt on that night, and will strike all the firstborn in the land of Egypt, both man and beast; and against all the gods of Egypt I will execute judgment: I am the LORD. 13 Now the blood shall be a sign for you on the houses where you are. And when I see the blood, I will pass over you; and the plague shall not be on you to destroy you when I strike the land of Egypt.</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762000" y="457200"/>
            <a:ext cx="7543800" cy="6001643"/>
          </a:xfrm>
          <a:prstGeom prst="rect">
            <a:avLst/>
          </a:prstGeom>
        </p:spPr>
        <p:txBody>
          <a:bodyPr wrap="square">
            <a:spAutoFit/>
          </a:bodyPr>
          <a:lstStyle/>
          <a:p>
            <a:pPr algn="ctr"/>
            <a:r>
              <a:rPr lang="en-US" sz="96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Part </a:t>
            </a:r>
            <a:r>
              <a:rPr lang="en-US" sz="9600" b="1" dirty="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One: Foundation of Communion </a:t>
            </a:r>
            <a:endParaRPr lang="en-US" sz="7200" b="1" dirty="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2089196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57200" y="415290"/>
            <a:ext cx="8153400" cy="59093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God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sent the plagues to judge the gods of Egypt and call the people of Israel back to their first love and exclusive worship of Yahweh, the creator God.</a:t>
            </a:r>
            <a:endPar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505419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1600200"/>
            <a:ext cx="8153400" cy="34163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Exodus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11:1-12:36 </a:t>
            </a:r>
            <a:endPar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a:t>
            </a: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he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Passover and the </a:t>
            </a: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life and </a:t>
            </a:r>
          </a:p>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death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of the first born.</a:t>
            </a:r>
            <a:endPar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27305961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3400" y="865287"/>
            <a:ext cx="8153400" cy="507831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God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sets them free </a:t>
            </a:r>
            <a:endPar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to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worship Him and establish them in the Promised Land </a:t>
            </a:r>
            <a:endPar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where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they can </a:t>
            </a:r>
            <a:endPar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a:p>
            <a:pPr algn="ctr"/>
            <a:r>
              <a:rPr lang="en-US" sz="5400" b="1" i="1" dirty="0" smtClean="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commune </a:t>
            </a:r>
            <a:r>
              <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rPr>
              <a:t>with Him.</a:t>
            </a:r>
            <a:endParaRPr lang="en-US" sz="5400" b="1" i="1" dirty="0">
              <a:ln w="11430"/>
              <a:solidFill>
                <a:srgbClr val="0000FF"/>
              </a:solidFill>
              <a:effectLst>
                <a:outerShdw blurRad="80000" dist="40000" dir="5040000" algn="tl">
                  <a:srgbClr val="000000">
                    <a:alpha val="30000"/>
                  </a:srgbClr>
                </a:outerShdw>
              </a:effectLst>
              <a:latin typeface="Britannic Bold" panose="020B0903060703020204" pitchFamily="34" charset="0"/>
              <a:ea typeface="Calibri"/>
              <a:cs typeface="Times New Roman"/>
            </a:endParaRPr>
          </a:p>
        </p:txBody>
      </p:sp>
    </p:spTree>
    <p:extLst>
      <p:ext uri="{BB962C8B-B14F-4D97-AF65-F5344CB8AC3E}">
        <p14:creationId xmlns:p14="http://schemas.microsoft.com/office/powerpoint/2010/main" val="4137036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762000" y="616089"/>
            <a:ext cx="7543800" cy="5632311"/>
          </a:xfrm>
          <a:prstGeom prst="rect">
            <a:avLst/>
          </a:prstGeom>
        </p:spPr>
        <p:txBody>
          <a:bodyPr wrap="square">
            <a:spAutoFit/>
          </a:bodyPr>
          <a:lstStyle/>
          <a:p>
            <a:pPr algn="ct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Part </a:t>
            </a: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Two: </a:t>
            </a:r>
          </a:p>
          <a:p>
            <a:pPr algn="ct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The Symbols of</a:t>
            </a:r>
            <a:r>
              <a:rPr lang="en-US" sz="8800" b="1" dirty="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 </a:t>
            </a: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The</a:t>
            </a:r>
          </a:p>
          <a:p>
            <a:pPr algn="ctr"/>
            <a:r>
              <a:rPr lang="en-US" sz="8800" b="1" dirty="0" smtClean="0">
                <a:ln w="10541" cmpd="sng">
                  <a:solidFill>
                    <a:srgbClr val="7D7D7D">
                      <a:tint val="100000"/>
                      <a:shade val="100000"/>
                      <a:satMod val="110000"/>
                    </a:srgbClr>
                  </a:solidFill>
                  <a:prstDash val="solid"/>
                </a:ln>
                <a:solidFill>
                  <a:sysClr val="windowText" lastClr="000000"/>
                </a:solidFill>
                <a:latin typeface="Britannic Bold" panose="020B0903060703020204" pitchFamily="34" charset="0"/>
                <a:ea typeface="Calibri"/>
                <a:cs typeface="Times New Roman"/>
              </a:rPr>
              <a:t>Passover</a:t>
            </a:r>
          </a:p>
        </p:txBody>
      </p:sp>
    </p:spTree>
    <p:extLst>
      <p:ext uri="{BB962C8B-B14F-4D97-AF65-F5344CB8AC3E}">
        <p14:creationId xmlns:p14="http://schemas.microsoft.com/office/powerpoint/2010/main" val="319158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545</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Calibri</vt:lpstr>
      <vt:lpstr>Britannic Bold</vt:lpstr>
      <vt:lpstr>Office Theme</vt:lpstr>
      <vt:lpstr>Pastor Mark Schwarzbauer PhD Family Worship Center </vt:lpstr>
      <vt:lpstr>PowerPoint Presentation</vt:lpstr>
      <vt:lpstr>PowerPoint Presentation</vt:lpstr>
      <vt:lpstr>Exodus 12:12-14</vt:lpstr>
      <vt:lpstr>PowerPoint Presentation</vt:lpstr>
      <vt:lpstr>PowerPoint Presentation</vt:lpstr>
      <vt:lpstr>PowerPoint Presentation</vt:lpstr>
      <vt:lpstr>PowerPoint Presentation</vt:lpstr>
      <vt:lpstr>PowerPoint Presentation</vt:lpstr>
      <vt:lpstr>The Symbols of the Passover</vt:lpstr>
      <vt:lpstr>The Symbols of the Passover</vt:lpstr>
      <vt:lpstr>The Symbols of the Passover</vt:lpstr>
      <vt:lpstr>The Symbols of the Passover</vt:lpstr>
      <vt:lpstr>The Symbols of the Passover</vt:lpstr>
      <vt:lpstr>PowerPoint Presentation</vt:lpstr>
      <vt:lpstr>The Symbols of Communion</vt:lpstr>
      <vt:lpstr>I Corinthians 11:23-26 </vt:lpstr>
      <vt:lpstr>I Corinthians 11:23-26 </vt:lpstr>
      <vt:lpstr>The Symbols of Communion</vt:lpstr>
      <vt:lpstr>The Symbols of Communion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67</cp:revision>
  <dcterms:created xsi:type="dcterms:W3CDTF">2012-10-06T13:47:35Z</dcterms:created>
  <dcterms:modified xsi:type="dcterms:W3CDTF">2016-02-14T01:22:39Z</dcterms:modified>
</cp:coreProperties>
</file>