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65" r:id="rId3"/>
    <p:sldId id="267" r:id="rId4"/>
    <p:sldId id="298" r:id="rId5"/>
    <p:sldId id="301" r:id="rId6"/>
    <p:sldId id="302" r:id="rId7"/>
    <p:sldId id="271" r:id="rId8"/>
    <p:sldId id="272" r:id="rId9"/>
    <p:sldId id="282" r:id="rId10"/>
    <p:sldId id="285" r:id="rId11"/>
    <p:sldId id="286" r:id="rId12"/>
    <p:sldId id="287" r:id="rId13"/>
    <p:sldId id="275" r:id="rId14"/>
    <p:sldId id="276" r:id="rId15"/>
    <p:sldId id="281" r:id="rId16"/>
  </p:sldIdLst>
  <p:sldSz cx="9144000" cy="6858000" type="screen4x3"/>
  <p:notesSz cx="7010400" cy="9296400"/>
  <p:embeddedFontLst>
    <p:embeddedFont>
      <p:font typeface="BlackChancery" pitchFamily="2" charset="0"/>
      <p:regular r:id="rId19"/>
    </p:embeddedFont>
    <p:embeddedFont>
      <p:font typeface="SemiticaDict" panose="02000000000000000000" pitchFamily="2" charset="2"/>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Graeca" pitchFamily="2" charset="2"/>
      <p:regular r:id="rId28"/>
    </p:embeddedFont>
  </p:embeddedFontLst>
  <p:defaultTextStyle>
    <a:defPPr>
      <a:defRPr lang="en-US"/>
    </a:defPPr>
    <a:lvl1pPr algn="l" rtl="0" fontAlgn="base">
      <a:spcBef>
        <a:spcPct val="0"/>
      </a:spcBef>
      <a:spcAft>
        <a:spcPct val="0"/>
      </a:spcAft>
      <a:defRPr sz="2400" b="1" kern="1200">
        <a:solidFill>
          <a:schemeClr val="tx1"/>
        </a:solidFill>
        <a:latin typeface="BlackChancery" pitchFamily="2" charset="0"/>
        <a:ea typeface="+mn-ea"/>
        <a:cs typeface="+mn-cs"/>
      </a:defRPr>
    </a:lvl1pPr>
    <a:lvl2pPr marL="457200" algn="l" rtl="0" fontAlgn="base">
      <a:spcBef>
        <a:spcPct val="0"/>
      </a:spcBef>
      <a:spcAft>
        <a:spcPct val="0"/>
      </a:spcAft>
      <a:defRPr sz="2400" b="1" kern="1200">
        <a:solidFill>
          <a:schemeClr val="tx1"/>
        </a:solidFill>
        <a:latin typeface="BlackChancery" pitchFamily="2" charset="0"/>
        <a:ea typeface="+mn-ea"/>
        <a:cs typeface="+mn-cs"/>
      </a:defRPr>
    </a:lvl2pPr>
    <a:lvl3pPr marL="914400" algn="l" rtl="0" fontAlgn="base">
      <a:spcBef>
        <a:spcPct val="0"/>
      </a:spcBef>
      <a:spcAft>
        <a:spcPct val="0"/>
      </a:spcAft>
      <a:defRPr sz="2400" b="1" kern="1200">
        <a:solidFill>
          <a:schemeClr val="tx1"/>
        </a:solidFill>
        <a:latin typeface="BlackChancery" pitchFamily="2" charset="0"/>
        <a:ea typeface="+mn-ea"/>
        <a:cs typeface="+mn-cs"/>
      </a:defRPr>
    </a:lvl3pPr>
    <a:lvl4pPr marL="1371600" algn="l" rtl="0" fontAlgn="base">
      <a:spcBef>
        <a:spcPct val="0"/>
      </a:spcBef>
      <a:spcAft>
        <a:spcPct val="0"/>
      </a:spcAft>
      <a:defRPr sz="2400" b="1" kern="1200">
        <a:solidFill>
          <a:schemeClr val="tx1"/>
        </a:solidFill>
        <a:latin typeface="BlackChancery" pitchFamily="2" charset="0"/>
        <a:ea typeface="+mn-ea"/>
        <a:cs typeface="+mn-cs"/>
      </a:defRPr>
    </a:lvl4pPr>
    <a:lvl5pPr marL="1828800" algn="l" rtl="0" fontAlgn="base">
      <a:spcBef>
        <a:spcPct val="0"/>
      </a:spcBef>
      <a:spcAft>
        <a:spcPct val="0"/>
      </a:spcAft>
      <a:defRPr sz="2400" b="1" kern="1200">
        <a:solidFill>
          <a:schemeClr val="tx1"/>
        </a:solidFill>
        <a:latin typeface="BlackChancery" pitchFamily="2" charset="0"/>
        <a:ea typeface="+mn-ea"/>
        <a:cs typeface="+mn-cs"/>
      </a:defRPr>
    </a:lvl5pPr>
    <a:lvl6pPr marL="2286000" algn="l" defTabSz="914400" rtl="0" eaLnBrk="1" latinLnBrk="0" hangingPunct="1">
      <a:defRPr sz="2400" b="1" kern="1200">
        <a:solidFill>
          <a:schemeClr val="tx1"/>
        </a:solidFill>
        <a:latin typeface="BlackChancery" pitchFamily="2" charset="0"/>
        <a:ea typeface="+mn-ea"/>
        <a:cs typeface="+mn-cs"/>
      </a:defRPr>
    </a:lvl6pPr>
    <a:lvl7pPr marL="2743200" algn="l" defTabSz="914400" rtl="0" eaLnBrk="1" latinLnBrk="0" hangingPunct="1">
      <a:defRPr sz="2400" b="1" kern="1200">
        <a:solidFill>
          <a:schemeClr val="tx1"/>
        </a:solidFill>
        <a:latin typeface="BlackChancery" pitchFamily="2" charset="0"/>
        <a:ea typeface="+mn-ea"/>
        <a:cs typeface="+mn-cs"/>
      </a:defRPr>
    </a:lvl7pPr>
    <a:lvl8pPr marL="3200400" algn="l" defTabSz="914400" rtl="0" eaLnBrk="1" latinLnBrk="0" hangingPunct="1">
      <a:defRPr sz="2400" b="1" kern="1200">
        <a:solidFill>
          <a:schemeClr val="tx1"/>
        </a:solidFill>
        <a:latin typeface="BlackChancery" pitchFamily="2" charset="0"/>
        <a:ea typeface="+mn-ea"/>
        <a:cs typeface="+mn-cs"/>
      </a:defRPr>
    </a:lvl8pPr>
    <a:lvl9pPr marL="3657600" algn="l" defTabSz="914400" rtl="0" eaLnBrk="1" latinLnBrk="0" hangingPunct="1">
      <a:defRPr sz="2400" b="1" kern="1200">
        <a:solidFill>
          <a:schemeClr val="tx1"/>
        </a:solidFill>
        <a:latin typeface="BlackChancery"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67" d="100"/>
          <a:sy n="67" d="100"/>
        </p:scale>
        <p:origin x="-12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4915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4915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4915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14F3EEF3-1E19-41CF-B53C-C5C776F5965F}" type="slidenum">
              <a:rPr lang="en-US" altLang="en-US"/>
              <a:pPr/>
              <a:t>‹#›</a:t>
            </a:fld>
            <a:endParaRPr lang="en-US" altLang="en-US"/>
          </a:p>
        </p:txBody>
      </p:sp>
    </p:spTree>
    <p:extLst>
      <p:ext uri="{BB962C8B-B14F-4D97-AF65-F5344CB8AC3E}">
        <p14:creationId xmlns:p14="http://schemas.microsoft.com/office/powerpoint/2010/main" val="3761216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DDE0487-27F2-420D-A843-E1EF141526D2}" type="datetimeFigureOut">
              <a:rPr lang="en-US" smtClean="0"/>
              <a:t>3/15/2016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21B15E9-8856-4D3B-A5EF-591AD0CAB9BB}" type="slidenum">
              <a:rPr lang="en-US" smtClean="0"/>
              <a:t>‹#›</a:t>
            </a:fld>
            <a:endParaRPr lang="en-US"/>
          </a:p>
        </p:txBody>
      </p:sp>
    </p:spTree>
    <p:extLst>
      <p:ext uri="{BB962C8B-B14F-4D97-AF65-F5344CB8AC3E}">
        <p14:creationId xmlns:p14="http://schemas.microsoft.com/office/powerpoint/2010/main" val="322680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1B15E9-8856-4D3B-A5EF-591AD0CAB9BB}" type="slidenum">
              <a:rPr lang="en-US" smtClean="0"/>
              <a:t>1</a:t>
            </a:fld>
            <a:endParaRPr lang="en-US"/>
          </a:p>
        </p:txBody>
      </p:sp>
    </p:spTree>
    <p:extLst>
      <p:ext uri="{BB962C8B-B14F-4D97-AF65-F5344CB8AC3E}">
        <p14:creationId xmlns:p14="http://schemas.microsoft.com/office/powerpoint/2010/main" val="332253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B444F1-206A-44CC-9AD0-7697D5FBD859}" type="slidenum">
              <a:rPr lang="en-US" altLang="en-US"/>
              <a:pPr/>
              <a:t>‹#›</a:t>
            </a:fld>
            <a:endParaRPr lang="en-US" altLang="en-US"/>
          </a:p>
        </p:txBody>
      </p:sp>
    </p:spTree>
    <p:extLst>
      <p:ext uri="{BB962C8B-B14F-4D97-AF65-F5344CB8AC3E}">
        <p14:creationId xmlns:p14="http://schemas.microsoft.com/office/powerpoint/2010/main" val="83146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2B383D-4313-4208-BDC7-BCA92D246130}" type="slidenum">
              <a:rPr lang="en-US" altLang="en-US"/>
              <a:pPr/>
              <a:t>‹#›</a:t>
            </a:fld>
            <a:endParaRPr lang="en-US" altLang="en-US"/>
          </a:p>
        </p:txBody>
      </p:sp>
    </p:spTree>
    <p:extLst>
      <p:ext uri="{BB962C8B-B14F-4D97-AF65-F5344CB8AC3E}">
        <p14:creationId xmlns:p14="http://schemas.microsoft.com/office/powerpoint/2010/main" val="100268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6DC805-8367-48EF-A707-A19DD9D90184}" type="slidenum">
              <a:rPr lang="en-US" altLang="en-US"/>
              <a:pPr/>
              <a:t>‹#›</a:t>
            </a:fld>
            <a:endParaRPr lang="en-US" altLang="en-US"/>
          </a:p>
        </p:txBody>
      </p:sp>
    </p:spTree>
    <p:extLst>
      <p:ext uri="{BB962C8B-B14F-4D97-AF65-F5344CB8AC3E}">
        <p14:creationId xmlns:p14="http://schemas.microsoft.com/office/powerpoint/2010/main" val="130852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25BBD8C-8712-4273-A914-FA561F8FD44B}" type="slidenum">
              <a:rPr lang="en-US" altLang="en-US"/>
              <a:pPr/>
              <a:t>‹#›</a:t>
            </a:fld>
            <a:endParaRPr lang="en-US" altLang="en-US"/>
          </a:p>
        </p:txBody>
      </p:sp>
    </p:spTree>
    <p:extLst>
      <p:ext uri="{BB962C8B-B14F-4D97-AF65-F5344CB8AC3E}">
        <p14:creationId xmlns:p14="http://schemas.microsoft.com/office/powerpoint/2010/main" val="14306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CA7AAB-6259-4B27-991C-E27F33A204C3}" type="slidenum">
              <a:rPr lang="en-US" altLang="en-US"/>
              <a:pPr/>
              <a:t>‹#›</a:t>
            </a:fld>
            <a:endParaRPr lang="en-US" altLang="en-US"/>
          </a:p>
        </p:txBody>
      </p:sp>
    </p:spTree>
    <p:extLst>
      <p:ext uri="{BB962C8B-B14F-4D97-AF65-F5344CB8AC3E}">
        <p14:creationId xmlns:p14="http://schemas.microsoft.com/office/powerpoint/2010/main" val="250672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6B5011-5693-48C3-ADDE-1C933D7A486F}" type="slidenum">
              <a:rPr lang="en-US" altLang="en-US"/>
              <a:pPr/>
              <a:t>‹#›</a:t>
            </a:fld>
            <a:endParaRPr lang="en-US" altLang="en-US"/>
          </a:p>
        </p:txBody>
      </p:sp>
    </p:spTree>
    <p:extLst>
      <p:ext uri="{BB962C8B-B14F-4D97-AF65-F5344CB8AC3E}">
        <p14:creationId xmlns:p14="http://schemas.microsoft.com/office/powerpoint/2010/main" val="257585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23FA86D-EA26-4649-AFA3-BE652023B158}" type="slidenum">
              <a:rPr lang="en-US" altLang="en-US"/>
              <a:pPr/>
              <a:t>‹#›</a:t>
            </a:fld>
            <a:endParaRPr lang="en-US" altLang="en-US"/>
          </a:p>
        </p:txBody>
      </p:sp>
    </p:spTree>
    <p:extLst>
      <p:ext uri="{BB962C8B-B14F-4D97-AF65-F5344CB8AC3E}">
        <p14:creationId xmlns:p14="http://schemas.microsoft.com/office/powerpoint/2010/main" val="414295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06ECBD8-8A50-4AD9-A0F4-DDECA3D9A4F8}" type="slidenum">
              <a:rPr lang="en-US" altLang="en-US"/>
              <a:pPr/>
              <a:t>‹#›</a:t>
            </a:fld>
            <a:endParaRPr lang="en-US" altLang="en-US"/>
          </a:p>
        </p:txBody>
      </p:sp>
    </p:spTree>
    <p:extLst>
      <p:ext uri="{BB962C8B-B14F-4D97-AF65-F5344CB8AC3E}">
        <p14:creationId xmlns:p14="http://schemas.microsoft.com/office/powerpoint/2010/main" val="231944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965448A-9E49-4956-AFB0-528A2F547347}" type="slidenum">
              <a:rPr lang="en-US" altLang="en-US"/>
              <a:pPr/>
              <a:t>‹#›</a:t>
            </a:fld>
            <a:endParaRPr lang="en-US" altLang="en-US"/>
          </a:p>
        </p:txBody>
      </p:sp>
    </p:spTree>
    <p:extLst>
      <p:ext uri="{BB962C8B-B14F-4D97-AF65-F5344CB8AC3E}">
        <p14:creationId xmlns:p14="http://schemas.microsoft.com/office/powerpoint/2010/main" val="339211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60252D-1A95-4403-ABDB-DCF37B239B07}" type="slidenum">
              <a:rPr lang="en-US" altLang="en-US"/>
              <a:pPr/>
              <a:t>‹#›</a:t>
            </a:fld>
            <a:endParaRPr lang="en-US" altLang="en-US"/>
          </a:p>
        </p:txBody>
      </p:sp>
    </p:spTree>
    <p:extLst>
      <p:ext uri="{BB962C8B-B14F-4D97-AF65-F5344CB8AC3E}">
        <p14:creationId xmlns:p14="http://schemas.microsoft.com/office/powerpoint/2010/main" val="219759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B2D754F-9507-4B79-85EE-384C29696101}" type="slidenum">
              <a:rPr lang="en-US" altLang="en-US"/>
              <a:pPr/>
              <a:t>‹#›</a:t>
            </a:fld>
            <a:endParaRPr lang="en-US" altLang="en-US"/>
          </a:p>
        </p:txBody>
      </p:sp>
    </p:spTree>
    <p:extLst>
      <p:ext uri="{BB962C8B-B14F-4D97-AF65-F5344CB8AC3E}">
        <p14:creationId xmlns:p14="http://schemas.microsoft.com/office/powerpoint/2010/main" val="426005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1C9FDDE-6E4A-45CA-ACFB-9D59CBCDA5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b="1" u="sng">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4267200"/>
            <a:ext cx="9144000" cy="2590800"/>
          </a:xfrm>
          <a:effectLst>
            <a:outerShdw dist="35921" dir="2700000" algn="ctr" rotWithShape="0">
              <a:schemeClr val="accent2"/>
            </a:outerShdw>
          </a:effectLst>
        </p:spPr>
        <p:txBody>
          <a:bodyPr/>
          <a:lstStyle/>
          <a:p>
            <a:r>
              <a:rPr lang="en-US" altLang="en-US" sz="4000" dirty="0" smtClean="0">
                <a:solidFill>
                  <a:schemeClr val="bg1"/>
                </a:solidFill>
                <a:latin typeface="BlackChancery" pitchFamily="2" charset="0"/>
              </a:rPr>
              <a:t>Foundation of the Fall and Redemption</a:t>
            </a:r>
            <a:br>
              <a:rPr lang="en-US" altLang="en-US" sz="4000" dirty="0" smtClean="0">
                <a:solidFill>
                  <a:schemeClr val="bg1"/>
                </a:solidFill>
                <a:latin typeface="BlackChancery" pitchFamily="2" charset="0"/>
              </a:rPr>
            </a:br>
            <a:r>
              <a:rPr lang="en-US" altLang="en-US" sz="4000" dirty="0" smtClean="0">
                <a:solidFill>
                  <a:schemeClr val="bg1"/>
                </a:solidFill>
                <a:latin typeface="BlackChancery" pitchFamily="2" charset="0"/>
              </a:rPr>
              <a:t>Pastor Mark Schwarzbauer, Ph.D.</a:t>
            </a:r>
            <a:br>
              <a:rPr lang="en-US" altLang="en-US" sz="4000" dirty="0" smtClean="0">
                <a:solidFill>
                  <a:schemeClr val="bg1"/>
                </a:solidFill>
                <a:latin typeface="BlackChancery" pitchFamily="2" charset="0"/>
              </a:rPr>
            </a:br>
            <a:r>
              <a:rPr lang="en-US" altLang="en-US" sz="4000" dirty="0" smtClean="0">
                <a:solidFill>
                  <a:schemeClr val="bg1"/>
                </a:solidFill>
                <a:latin typeface="BlackChancery" pitchFamily="2" charset="0"/>
              </a:rPr>
              <a:t>Family </a:t>
            </a:r>
            <a:r>
              <a:rPr lang="en-US" altLang="en-US" sz="4000" dirty="0">
                <a:solidFill>
                  <a:schemeClr val="bg1"/>
                </a:solidFill>
                <a:latin typeface="BlackChancery" pitchFamily="2" charset="0"/>
              </a:rPr>
              <a:t>Worship </a:t>
            </a:r>
            <a:r>
              <a:rPr lang="en-US" altLang="en-US" sz="4000" dirty="0" smtClean="0">
                <a:solidFill>
                  <a:schemeClr val="bg1"/>
                </a:solidFill>
                <a:latin typeface="BlackChancery" pitchFamily="2" charset="0"/>
              </a:rPr>
              <a:t>Center</a:t>
            </a:r>
            <a:endParaRPr lang="en-US" altLang="en-US" sz="4000" dirty="0">
              <a:solidFill>
                <a:schemeClr val="bg1"/>
              </a:solidFill>
              <a:latin typeface="BlackChancery" pitchFamily="2" charset="0"/>
            </a:endParaRPr>
          </a:p>
        </p:txBody>
      </p:sp>
      <p:pic>
        <p:nvPicPr>
          <p:cNvPr id="2052" name="Picture 4" descr="..\My Pictures\Passion of the Christ Images\Jesus on Cro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1325" y="757078"/>
            <a:ext cx="2174875" cy="3359150"/>
          </a:xfrm>
          <a:prstGeom prst="rect">
            <a:avLst/>
          </a:prstGeom>
          <a:noFill/>
          <a:ln w="76200" cmpd="tri">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69753"/>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305800" cy="6096000"/>
          </a:xfrm>
        </p:spPr>
        <p:txBody>
          <a:bodyPr/>
          <a:lstStyle/>
          <a:p>
            <a:r>
              <a:rPr lang="en-US" altLang="en-US" sz="8000" b="1">
                <a:solidFill>
                  <a:schemeClr val="bg1"/>
                </a:solidFill>
                <a:effectLst>
                  <a:outerShdw blurRad="38100" dist="38100" dir="2700000" algn="tl">
                    <a:srgbClr val="000000"/>
                  </a:outerShdw>
                </a:effectLst>
                <a:latin typeface="BlackChancery" pitchFamily="2" charset="0"/>
              </a:rPr>
              <a:t>There is only </a:t>
            </a:r>
            <a:r>
              <a:rPr lang="en-US" altLang="en-US" sz="10600" b="1" i="1">
                <a:solidFill>
                  <a:schemeClr val="bg1"/>
                </a:solidFill>
                <a:effectLst>
                  <a:outerShdw blurRad="38100" dist="38100" dir="2700000" algn="tl">
                    <a:srgbClr val="000000"/>
                  </a:outerShdw>
                </a:effectLst>
                <a:latin typeface="BlackChancery" pitchFamily="2" charset="0"/>
              </a:rPr>
              <a:t>one </a:t>
            </a:r>
            <a:r>
              <a:rPr lang="en-US" altLang="en-US" sz="8000" b="1">
                <a:solidFill>
                  <a:schemeClr val="bg1"/>
                </a:solidFill>
                <a:effectLst>
                  <a:outerShdw blurRad="38100" dist="38100" dir="2700000" algn="tl">
                    <a:srgbClr val="000000"/>
                  </a:outerShdw>
                </a:effectLst>
                <a:latin typeface="BlackChancery" pitchFamily="2" charset="0"/>
              </a:rPr>
              <a:t>mediator representing </a:t>
            </a:r>
            <a:br>
              <a:rPr lang="en-US" altLang="en-US" sz="8000" b="1">
                <a:solidFill>
                  <a:schemeClr val="bg1"/>
                </a:solidFill>
                <a:effectLst>
                  <a:outerShdw blurRad="38100" dist="38100" dir="2700000" algn="tl">
                    <a:srgbClr val="000000"/>
                  </a:outerShdw>
                </a:effectLst>
                <a:latin typeface="BlackChancery" pitchFamily="2" charset="0"/>
              </a:rPr>
            </a:br>
            <a:r>
              <a:rPr lang="en-US" altLang="en-US" sz="8000" b="1">
                <a:solidFill>
                  <a:schemeClr val="bg1"/>
                </a:solidFill>
                <a:effectLst>
                  <a:outerShdw blurRad="38100" dist="38100" dir="2700000" algn="tl">
                    <a:srgbClr val="000000"/>
                  </a:outerShdw>
                </a:effectLst>
                <a:latin typeface="BlackChancery" pitchFamily="2" charset="0"/>
              </a:rPr>
              <a:t>God to us </a:t>
            </a:r>
            <a:br>
              <a:rPr lang="en-US" altLang="en-US" sz="8000" b="1">
                <a:solidFill>
                  <a:schemeClr val="bg1"/>
                </a:solidFill>
                <a:effectLst>
                  <a:outerShdw blurRad="38100" dist="38100" dir="2700000" algn="tl">
                    <a:srgbClr val="000000"/>
                  </a:outerShdw>
                </a:effectLst>
                <a:latin typeface="BlackChancery" pitchFamily="2" charset="0"/>
              </a:rPr>
            </a:br>
            <a:r>
              <a:rPr lang="en-US" altLang="en-US" sz="8000" b="1">
                <a:solidFill>
                  <a:schemeClr val="bg1"/>
                </a:solidFill>
                <a:effectLst>
                  <a:outerShdw blurRad="38100" dist="38100" dir="2700000" algn="tl">
                    <a:srgbClr val="000000"/>
                  </a:outerShdw>
                </a:effectLst>
                <a:latin typeface="BlackChancery" pitchFamily="2" charset="0"/>
              </a:rPr>
              <a:t>and us to God</a:t>
            </a:r>
            <a:endParaRPr lang="en-US" altLang="en-US" sz="4800">
              <a:solidFill>
                <a:schemeClr val="bg1"/>
              </a:solidFill>
              <a:effectLst>
                <a:outerShdw blurRad="38100" dist="38100" dir="2700000" algn="tl">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6600" b="1">
                <a:latin typeface="BlackChancery" pitchFamily="2" charset="0"/>
              </a:rPr>
              <a:t>John 1:14</a:t>
            </a:r>
          </a:p>
        </p:txBody>
      </p:sp>
      <p:sp>
        <p:nvSpPr>
          <p:cNvPr id="36867" name="Rectangle 3"/>
          <p:cNvSpPr>
            <a:spLocks noGrp="1" noChangeArrowheads="1"/>
          </p:cNvSpPr>
          <p:nvPr>
            <p:ph type="body" idx="1"/>
          </p:nvPr>
        </p:nvSpPr>
        <p:spPr/>
        <p:txBody>
          <a:bodyPr/>
          <a:lstStyle/>
          <a:p>
            <a:pPr>
              <a:buFontTx/>
              <a:buNone/>
            </a:pPr>
            <a:r>
              <a:rPr lang="en-US" altLang="en-US" sz="8000" b="1">
                <a:latin typeface="BlackChancery" pitchFamily="2" charset="0"/>
              </a:rPr>
              <a:t>The Word became flesh and dwelt among us…</a:t>
            </a: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305800" cy="5486400"/>
          </a:xfrm>
          <a:effectLst>
            <a:outerShdw dist="35921" dir="2700000" algn="ctr" rotWithShape="0">
              <a:srgbClr val="660033"/>
            </a:outerShdw>
          </a:effectLst>
        </p:spPr>
        <p:txBody>
          <a:bodyPr/>
          <a:lstStyle/>
          <a:p>
            <a:r>
              <a:rPr lang="en-US" altLang="en-US" sz="6000" b="1" dirty="0">
                <a:solidFill>
                  <a:schemeClr val="bg1"/>
                </a:solidFill>
              </a:rPr>
              <a:t>Only by </a:t>
            </a:r>
            <a:r>
              <a:rPr lang="en-US" altLang="en-US" sz="6000" b="1" dirty="0" smtClean="0">
                <a:solidFill>
                  <a:schemeClr val="bg1"/>
                </a:solidFill>
              </a:rPr>
              <a:t>possessing</a:t>
            </a:r>
            <a:br>
              <a:rPr lang="en-US" altLang="en-US" sz="6000" b="1" dirty="0" smtClean="0">
                <a:solidFill>
                  <a:schemeClr val="bg1"/>
                </a:solidFill>
              </a:rPr>
            </a:br>
            <a:r>
              <a:rPr lang="en-US" altLang="en-US" sz="6000" b="1" dirty="0" smtClean="0">
                <a:solidFill>
                  <a:schemeClr val="bg1"/>
                </a:solidFill>
              </a:rPr>
              <a:t>both deity &amp; humanity </a:t>
            </a:r>
            <a:r>
              <a:rPr lang="en-US" altLang="en-US" sz="6000" b="1" dirty="0">
                <a:solidFill>
                  <a:schemeClr val="bg1"/>
                </a:solidFill>
              </a:rPr>
              <a:t>could He </a:t>
            </a:r>
            <a:r>
              <a:rPr lang="en-US" altLang="en-US" sz="6000" b="1" dirty="0" smtClean="0">
                <a:solidFill>
                  <a:schemeClr val="bg1"/>
                </a:solidFill>
              </a:rPr>
              <a:t>represent </a:t>
            </a:r>
            <a:br>
              <a:rPr lang="en-US" altLang="en-US" sz="6000" b="1" dirty="0" smtClean="0">
                <a:solidFill>
                  <a:schemeClr val="bg1"/>
                </a:solidFill>
              </a:rPr>
            </a:br>
            <a:r>
              <a:rPr lang="en-US" altLang="en-US" sz="6000" b="1" dirty="0" smtClean="0">
                <a:solidFill>
                  <a:schemeClr val="bg1"/>
                </a:solidFill>
              </a:rPr>
              <a:t>the </a:t>
            </a:r>
            <a:r>
              <a:rPr lang="en-US" altLang="en-US" sz="6000" b="1" dirty="0">
                <a:solidFill>
                  <a:schemeClr val="bg1"/>
                </a:solidFill>
              </a:rPr>
              <a:t>claims of the one </a:t>
            </a:r>
            <a:r>
              <a:rPr lang="en-US" altLang="en-US" sz="6000" b="1" dirty="0" smtClean="0">
                <a:solidFill>
                  <a:schemeClr val="bg1"/>
                </a:solidFill>
              </a:rPr>
              <a:t/>
            </a:r>
            <a:br>
              <a:rPr lang="en-US" altLang="en-US" sz="6000" b="1" dirty="0" smtClean="0">
                <a:solidFill>
                  <a:schemeClr val="bg1"/>
                </a:solidFill>
              </a:rPr>
            </a:br>
            <a:r>
              <a:rPr lang="en-US" altLang="en-US" sz="6000" b="1" dirty="0" smtClean="0">
                <a:solidFill>
                  <a:schemeClr val="bg1"/>
                </a:solidFill>
              </a:rPr>
              <a:t>and relate to the </a:t>
            </a:r>
            <a:r>
              <a:rPr lang="en-US" altLang="en-US" sz="6000" b="1" dirty="0">
                <a:solidFill>
                  <a:schemeClr val="bg1"/>
                </a:solidFill>
              </a:rPr>
              <a:t>needs of the other</a:t>
            </a: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63980" y="0"/>
            <a:ext cx="7322820" cy="1143000"/>
          </a:xfrm>
        </p:spPr>
        <p:txBody>
          <a:bodyPr/>
          <a:lstStyle/>
          <a:p>
            <a:pPr algn="r"/>
            <a:r>
              <a:rPr lang="en-US" altLang="en-US" sz="4800" b="1" dirty="0">
                <a:latin typeface="BlackChancery" pitchFamily="2" charset="0"/>
              </a:rPr>
              <a:t>Hebrews </a:t>
            </a:r>
            <a:r>
              <a:rPr lang="en-US" altLang="en-US" sz="4800" b="1" dirty="0" smtClean="0">
                <a:latin typeface="BlackChancery" pitchFamily="2" charset="0"/>
              </a:rPr>
              <a:t>9:14-15</a:t>
            </a:r>
            <a:endParaRPr lang="en-US" altLang="en-US" sz="4800" b="1" dirty="0">
              <a:latin typeface="BlackChancery" pitchFamily="2" charset="0"/>
            </a:endParaRPr>
          </a:p>
        </p:txBody>
      </p:sp>
      <p:sp>
        <p:nvSpPr>
          <p:cNvPr id="2" name="Content Placeholder 1"/>
          <p:cNvSpPr>
            <a:spLocks noGrp="1"/>
          </p:cNvSpPr>
          <p:nvPr>
            <p:ph idx="1"/>
          </p:nvPr>
        </p:nvSpPr>
        <p:spPr>
          <a:xfrm>
            <a:off x="152400" y="990600"/>
            <a:ext cx="8839200" cy="5486400"/>
          </a:xfrm>
        </p:spPr>
        <p:txBody>
          <a:bodyPr/>
          <a:lstStyle/>
          <a:p>
            <a:pPr marL="0" indent="0">
              <a:buNone/>
            </a:pPr>
            <a:r>
              <a:rPr lang="en-US" sz="3600" b="1" dirty="0" smtClean="0">
                <a:solidFill>
                  <a:schemeClr val="tx1"/>
                </a:solidFill>
              </a:rPr>
              <a:t>“</a:t>
            </a:r>
            <a:r>
              <a:rPr lang="en-US" sz="3600" b="1" dirty="0">
                <a:solidFill>
                  <a:schemeClr val="tx1"/>
                </a:solidFill>
              </a:rPr>
              <a:t>14 how much more shall the blood of Christ, who through the eternal Spirit offered Himself without spot to God, cleanse your conscience from dead works to serve the living God? 15 And for this reason He is the Mediator of the new covenant, by means of death, for the redemption of the transgressions under the first covenant, that those who are called may receive the promise of the eternal inheritance.”</a:t>
            </a:r>
            <a:endParaRPr lang="en-US" sz="3600" b="1" dirty="0"/>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C:\Documents and Settings\MARK SCHWARZBAUER\My Documents\My Pictures\Passion of the Christ Images\Empty Cro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a:xfrm>
            <a:off x="685800" y="609600"/>
            <a:ext cx="7772400" cy="5638800"/>
          </a:xfrm>
          <a:effectLst>
            <a:outerShdw dist="35921" dir="2700000" algn="ctr" rotWithShape="0">
              <a:srgbClr val="660033"/>
            </a:outerShdw>
          </a:effectLst>
        </p:spPr>
        <p:txBody>
          <a:bodyPr/>
          <a:lstStyle/>
          <a:p>
            <a:r>
              <a:rPr lang="en-US" altLang="en-US" sz="7200" b="1">
                <a:solidFill>
                  <a:schemeClr val="bg1"/>
                </a:solidFill>
                <a:latin typeface="BlackChancery" pitchFamily="2" charset="0"/>
              </a:rPr>
              <a:t>Part Three: </a:t>
            </a:r>
            <a:br>
              <a:rPr lang="en-US" altLang="en-US" sz="7200" b="1">
                <a:solidFill>
                  <a:schemeClr val="bg1"/>
                </a:solidFill>
                <a:latin typeface="BlackChancery" pitchFamily="2" charset="0"/>
              </a:rPr>
            </a:br>
            <a:r>
              <a:rPr lang="en-US" altLang="en-US" sz="7200" b="1">
                <a:solidFill>
                  <a:schemeClr val="bg1"/>
                </a:solidFill>
                <a:latin typeface="BlackChancery" pitchFamily="2" charset="0"/>
              </a:rPr>
              <a:t/>
            </a:r>
            <a:br>
              <a:rPr lang="en-US" altLang="en-US" sz="7200" b="1">
                <a:solidFill>
                  <a:schemeClr val="bg1"/>
                </a:solidFill>
                <a:latin typeface="BlackChancery" pitchFamily="2" charset="0"/>
              </a:rPr>
            </a:br>
            <a:r>
              <a:rPr lang="en-US" altLang="en-US" sz="7200" b="1">
                <a:solidFill>
                  <a:schemeClr val="bg1"/>
                </a:solidFill>
                <a:latin typeface="BlackChancery" pitchFamily="2" charset="0"/>
              </a:rPr>
              <a:t>The Missing Savior</a:t>
            </a: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724400" y="609600"/>
            <a:ext cx="3733800" cy="5562600"/>
          </a:xfrm>
        </p:spPr>
        <p:txBody>
          <a:bodyPr/>
          <a:lstStyle/>
          <a:p>
            <a:r>
              <a:rPr lang="en-US" altLang="en-US" sz="7200" b="1">
                <a:effectLst>
                  <a:outerShdw blurRad="38100" dist="38100" dir="2700000" algn="tl">
                    <a:srgbClr val="C0C0C0"/>
                  </a:outerShdw>
                </a:effectLst>
                <a:latin typeface="BlackChancery" pitchFamily="2" charset="0"/>
              </a:rPr>
              <a:t>Are you missing a savior in your life?</a:t>
            </a:r>
          </a:p>
        </p:txBody>
      </p:sp>
      <p:pic>
        <p:nvPicPr>
          <p:cNvPr id="29700" name="Picture 4" descr="C:\PowerPoint\Images\backgrounds\RELIG5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42672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6000" b="1">
                <a:latin typeface="BlackChancery" pitchFamily="2" charset="0"/>
              </a:rPr>
              <a:t>Text: I Timothy 2:5-6</a:t>
            </a:r>
          </a:p>
        </p:txBody>
      </p:sp>
      <p:sp>
        <p:nvSpPr>
          <p:cNvPr id="12291" name="Rectangle 3"/>
          <p:cNvSpPr>
            <a:spLocks noGrp="1" noChangeArrowheads="1"/>
          </p:cNvSpPr>
          <p:nvPr>
            <p:ph type="body" idx="1"/>
          </p:nvPr>
        </p:nvSpPr>
        <p:spPr/>
        <p:txBody>
          <a:bodyPr/>
          <a:lstStyle/>
          <a:p>
            <a:pPr lvl="2">
              <a:lnSpc>
                <a:spcPct val="90000"/>
              </a:lnSpc>
              <a:buFontTx/>
              <a:buNone/>
            </a:pPr>
            <a:r>
              <a:rPr lang="en-US" altLang="en-US" sz="4800" b="1">
                <a:latin typeface="BlackChancery" pitchFamily="2" charset="0"/>
              </a:rPr>
              <a:t>“For </a:t>
            </a:r>
            <a:r>
              <a:rPr lang="en-US" altLang="en-US" sz="4800" b="1" i="1">
                <a:latin typeface="BlackChancery" pitchFamily="2" charset="0"/>
              </a:rPr>
              <a:t>there</a:t>
            </a:r>
            <a:r>
              <a:rPr lang="en-US" altLang="en-US" sz="4800" b="1">
                <a:latin typeface="BlackChancery" pitchFamily="2" charset="0"/>
              </a:rPr>
              <a:t> </a:t>
            </a:r>
            <a:r>
              <a:rPr lang="en-US" altLang="en-US" sz="4800" b="1" i="1">
                <a:latin typeface="BlackChancery" pitchFamily="2" charset="0"/>
              </a:rPr>
              <a:t>is</a:t>
            </a:r>
            <a:r>
              <a:rPr lang="en-US" altLang="en-US" sz="4800" b="1">
                <a:latin typeface="BlackChancery" pitchFamily="2" charset="0"/>
              </a:rPr>
              <a:t> one God and one Mediator between God and men, </a:t>
            </a:r>
            <a:r>
              <a:rPr lang="en-US" altLang="en-US" sz="4800" b="1" i="1">
                <a:latin typeface="BlackChancery" pitchFamily="2" charset="0"/>
              </a:rPr>
              <a:t>the</a:t>
            </a:r>
            <a:r>
              <a:rPr lang="en-US" altLang="en-US" sz="4800" b="1">
                <a:latin typeface="BlackChancery" pitchFamily="2" charset="0"/>
              </a:rPr>
              <a:t> Man Christ Jesus, </a:t>
            </a:r>
            <a:r>
              <a:rPr lang="en-US" altLang="en-US" sz="4800" b="1" baseline="30000">
                <a:latin typeface="BlackChancery" pitchFamily="2" charset="0"/>
              </a:rPr>
              <a:t>6</a:t>
            </a:r>
            <a:r>
              <a:rPr lang="en-US" altLang="en-US" sz="4800" b="1">
                <a:latin typeface="BlackChancery" pitchFamily="2" charset="0"/>
              </a:rPr>
              <a:t>who gave Himself a ransom for all, to be testified in due time.”</a:t>
            </a: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2353"/>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62400" y="609600"/>
            <a:ext cx="4495800" cy="5486400"/>
          </a:xfrm>
          <a:effectLst>
            <a:outerShdw dist="53882" dir="2700000" algn="ctr" rotWithShape="0">
              <a:srgbClr val="660033"/>
            </a:outerShdw>
          </a:effectLst>
        </p:spPr>
        <p:txBody>
          <a:bodyPr/>
          <a:lstStyle/>
          <a:p>
            <a:r>
              <a:rPr lang="en-US" altLang="en-US" sz="8800" b="1" dirty="0">
                <a:solidFill>
                  <a:schemeClr val="bg1"/>
                </a:solidFill>
                <a:latin typeface="BlackChancery" pitchFamily="2" charset="0"/>
              </a:rPr>
              <a:t>Part One</a:t>
            </a:r>
            <a:r>
              <a:rPr lang="en-US" altLang="en-US" sz="8800" b="1" dirty="0" smtClean="0">
                <a:solidFill>
                  <a:schemeClr val="bg1"/>
                </a:solidFill>
                <a:latin typeface="BlackChancery" pitchFamily="2" charset="0"/>
              </a:rPr>
              <a:t>: The</a:t>
            </a:r>
            <a:r>
              <a:rPr lang="en-US" altLang="en-US" sz="8800" b="1" dirty="0">
                <a:solidFill>
                  <a:schemeClr val="bg1"/>
                </a:solidFill>
                <a:latin typeface="BlackChancery" pitchFamily="2" charset="0"/>
              </a:rPr>
              <a:t/>
            </a:r>
            <a:br>
              <a:rPr lang="en-US" altLang="en-US" sz="8800" b="1" dirty="0">
                <a:solidFill>
                  <a:schemeClr val="bg1"/>
                </a:solidFill>
                <a:latin typeface="BlackChancery" pitchFamily="2" charset="0"/>
              </a:rPr>
            </a:br>
            <a:r>
              <a:rPr lang="en-US" altLang="en-US" sz="8800" b="1" dirty="0" smtClean="0">
                <a:solidFill>
                  <a:schemeClr val="bg1"/>
                </a:solidFill>
                <a:latin typeface="BlackChancery" pitchFamily="2" charset="0"/>
              </a:rPr>
              <a:t>Mess We</a:t>
            </a:r>
            <a:br>
              <a:rPr lang="en-US" altLang="en-US" sz="8800" b="1" dirty="0" smtClean="0">
                <a:solidFill>
                  <a:schemeClr val="bg1"/>
                </a:solidFill>
                <a:latin typeface="BlackChancery" pitchFamily="2" charset="0"/>
              </a:rPr>
            </a:br>
            <a:r>
              <a:rPr lang="en-US" altLang="en-US" sz="8800" b="1" dirty="0" smtClean="0">
                <a:solidFill>
                  <a:schemeClr val="bg1"/>
                </a:solidFill>
                <a:latin typeface="BlackChancery" pitchFamily="2" charset="0"/>
              </a:rPr>
              <a:t>Made</a:t>
            </a:r>
            <a:endParaRPr lang="en-US" altLang="en-US" sz="10600" b="1" dirty="0">
              <a:solidFill>
                <a:schemeClr val="bg1"/>
              </a:solidFill>
              <a:latin typeface="BlackChancery" pitchFamily="2" charset="0"/>
            </a:endParaRPr>
          </a:p>
        </p:txBody>
      </p:sp>
      <p:pic>
        <p:nvPicPr>
          <p:cNvPr id="14340" name="Picture 4" descr="C:\Documents and Settings\MARK SCHWARZBAUER\My Documents\Extra Documents\My Pictures\ISRAEL\Bilda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3276600" cy="2709863"/>
          </a:xfrm>
          <a:prstGeom prst="rect">
            <a:avLst/>
          </a:prstGeom>
          <a:noFill/>
          <a:ln w="76200" cmpd="tri">
            <a:solidFill>
              <a:srgbClr val="6600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609600"/>
            <a:ext cx="8534400" cy="5486400"/>
          </a:xfrm>
          <a:effectLst>
            <a:outerShdw dist="35921" dir="2700000" algn="ctr" rotWithShape="0">
              <a:srgbClr val="660033"/>
            </a:outerShdw>
          </a:effectLst>
        </p:spPr>
        <p:txBody>
          <a:bodyPr/>
          <a:lstStyle/>
          <a:p>
            <a:r>
              <a:rPr lang="en-US" altLang="en-US" b="1" dirty="0" smtClean="0">
                <a:solidFill>
                  <a:schemeClr val="bg1"/>
                </a:solidFill>
                <a:cs typeface="Times New Roman" pitchFamily="18" charset="0"/>
              </a:rPr>
              <a:t>Foundational Truth - Man was created good and upright; for God said, “Let us make man in our own image, after our likeness.” However, man by voluntary transgression fell and thereby incurred not only physical death but also spiritual death, which is separation from God.</a:t>
            </a:r>
            <a:endParaRPr lang="en-US" altLang="en-US" sz="3600" b="1" dirty="0">
              <a:solidFill>
                <a:schemeClr val="bg1"/>
              </a:solidFill>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304800"/>
            <a:ext cx="8610600" cy="6400800"/>
          </a:xfrm>
          <a:effectLst>
            <a:outerShdw dist="35921" dir="2700000" algn="ctr" rotWithShape="0">
              <a:srgbClr val="660033"/>
            </a:outerShdw>
          </a:effectLst>
        </p:spPr>
        <p:txBody>
          <a:bodyPr/>
          <a:lstStyle/>
          <a:p>
            <a:r>
              <a:rPr lang="en-US" altLang="en-US" b="1" dirty="0">
                <a:solidFill>
                  <a:schemeClr val="bg1"/>
                </a:solidFill>
                <a:latin typeface="Arial" panose="020B0604020202020204" pitchFamily="34" charset="0"/>
                <a:cs typeface="Arial" panose="020B0604020202020204" pitchFamily="34" charset="0"/>
              </a:rPr>
              <a:t>“I keep trying to find a life, on my own apart from You.  I am the king of excuses, I've got one for every selfish thing I do.  What's going on inside of me? I despise my own behavior.  This only serves to confirm my suspicions that I'm still a man in need of a Savior </a:t>
            </a:r>
            <a:r>
              <a:rPr lang="en-US" altLang="en-US" sz="3200" b="1" dirty="0">
                <a:solidFill>
                  <a:schemeClr val="bg1"/>
                </a:solidFill>
                <a:latin typeface="BlackChancery" pitchFamily="2" charset="0"/>
                <a:cs typeface="Times New Roman" pitchFamily="18" charset="0"/>
              </a:rPr>
              <a:t>Charlie Peacock ©1991 (also sung by DC Talk)</a:t>
            </a:r>
          </a:p>
        </p:txBody>
      </p:sp>
    </p:spTree>
    <p:extLst>
      <p:ext uri="{BB962C8B-B14F-4D97-AF65-F5344CB8AC3E}">
        <p14:creationId xmlns:p14="http://schemas.microsoft.com/office/powerpoint/2010/main" val="70060234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304800"/>
            <a:ext cx="8610600" cy="6400800"/>
          </a:xfrm>
          <a:effectLst>
            <a:outerShdw dist="35921" dir="2700000" algn="ctr" rotWithShape="0">
              <a:srgbClr val="660033"/>
            </a:outerShdw>
          </a:effectLst>
        </p:spPr>
        <p:txBody>
          <a:bodyPr/>
          <a:lstStyle/>
          <a:p>
            <a:r>
              <a:rPr lang="en-US" altLang="en-US" sz="5400" b="1" dirty="0" smtClean="0">
                <a:solidFill>
                  <a:schemeClr val="bg1"/>
                </a:solidFill>
                <a:latin typeface="Arial" panose="020B0604020202020204" pitchFamily="34" charset="0"/>
                <a:cs typeface="Arial" panose="020B0604020202020204" pitchFamily="34" charset="0"/>
              </a:rPr>
              <a:t>Foundational Truth - Man's only hope of redemption is through the shed blood of Jesus Christ the Son of God.</a:t>
            </a:r>
            <a:endParaRPr lang="en-US" altLang="en-US" sz="4000" b="1" dirty="0">
              <a:solidFill>
                <a:schemeClr val="bg1"/>
              </a:solidFill>
              <a:latin typeface="BlackChancery" pitchFamily="2" charset="0"/>
              <a:cs typeface="Times New Roman" pitchFamily="18" charset="0"/>
            </a:endParaRPr>
          </a:p>
        </p:txBody>
      </p:sp>
    </p:spTree>
    <p:extLst>
      <p:ext uri="{BB962C8B-B14F-4D97-AF65-F5344CB8AC3E}">
        <p14:creationId xmlns:p14="http://schemas.microsoft.com/office/powerpoint/2010/main" val="270436650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00"/>
            </a:gs>
            <a:gs pos="100000">
              <a:srgbClr val="003300">
                <a:gamma/>
                <a:shade val="46275"/>
                <a:invGamma/>
              </a:srgbClr>
            </a:gs>
          </a:gsLst>
          <a:path path="rect">
            <a:fillToRect l="100000" b="100000"/>
          </a:path>
        </a:gradFill>
        <a:effectLst/>
      </p:bgPr>
    </p:bg>
    <p:spTree>
      <p:nvGrpSpPr>
        <p:cNvPr id="1" name=""/>
        <p:cNvGrpSpPr/>
        <p:nvPr/>
      </p:nvGrpSpPr>
      <p:grpSpPr>
        <a:xfrm>
          <a:off x="0" y="0"/>
          <a:ext cx="0" cy="0"/>
          <a:chOff x="0" y="0"/>
          <a:chExt cx="0" cy="0"/>
        </a:xfrm>
      </p:grpSpPr>
      <p:pic>
        <p:nvPicPr>
          <p:cNvPr id="18436" name="Picture 4" descr="C:\Documents and Settings\MARK SCHWARZBAUER\My Documents\My Pictures\Passion of the Christ Images\Jesus Prays in Gard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9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381000" y="838200"/>
            <a:ext cx="8458200" cy="5410200"/>
          </a:xfrm>
          <a:effectLst>
            <a:outerShdw dist="35921" dir="2700000" algn="ctr" rotWithShape="0">
              <a:srgbClr val="660033"/>
            </a:outerShdw>
          </a:effectLst>
        </p:spPr>
        <p:txBody>
          <a:bodyPr/>
          <a:lstStyle/>
          <a:p>
            <a:r>
              <a:rPr lang="en-US" altLang="en-US" sz="6000" b="1" dirty="0">
                <a:solidFill>
                  <a:schemeClr val="bg1"/>
                </a:solidFill>
                <a:latin typeface="BlackChancery" pitchFamily="2" charset="0"/>
              </a:rPr>
              <a:t>Part Two:</a:t>
            </a:r>
            <a:br>
              <a:rPr lang="en-US" altLang="en-US" sz="6000" b="1" dirty="0">
                <a:solidFill>
                  <a:schemeClr val="bg1"/>
                </a:solidFill>
                <a:latin typeface="BlackChancery" pitchFamily="2" charset="0"/>
              </a:rPr>
            </a:br>
            <a:r>
              <a:rPr lang="en-US" altLang="en-US" sz="6000" b="1" dirty="0">
                <a:solidFill>
                  <a:schemeClr val="bg1"/>
                </a:solidFill>
                <a:latin typeface="BlackChancery" pitchFamily="2" charset="0"/>
              </a:rPr>
              <a:t/>
            </a:r>
            <a:br>
              <a:rPr lang="en-US" altLang="en-US" sz="6000" b="1" dirty="0">
                <a:solidFill>
                  <a:schemeClr val="bg1"/>
                </a:solidFill>
                <a:latin typeface="BlackChancery" pitchFamily="2" charset="0"/>
              </a:rPr>
            </a:br>
            <a:r>
              <a:rPr lang="en-US" altLang="en-US" sz="6000" b="1" dirty="0">
                <a:solidFill>
                  <a:schemeClr val="bg1"/>
                </a:solidFill>
                <a:latin typeface="BlackChancery" pitchFamily="2" charset="0"/>
              </a:rPr>
              <a:t/>
            </a:r>
            <a:br>
              <a:rPr lang="en-US" altLang="en-US" sz="6000" b="1" dirty="0">
                <a:solidFill>
                  <a:schemeClr val="bg1"/>
                </a:solidFill>
                <a:latin typeface="BlackChancery" pitchFamily="2" charset="0"/>
              </a:rPr>
            </a:br>
            <a:r>
              <a:rPr lang="en-US" altLang="en-US" sz="6000" b="1" dirty="0">
                <a:solidFill>
                  <a:schemeClr val="bg1"/>
                </a:solidFill>
                <a:latin typeface="BlackChancery" pitchFamily="2" charset="0"/>
              </a:rPr>
              <a:t> </a:t>
            </a:r>
            <a:br>
              <a:rPr lang="en-US" altLang="en-US" sz="6000" b="1" dirty="0">
                <a:solidFill>
                  <a:schemeClr val="bg1"/>
                </a:solidFill>
                <a:latin typeface="BlackChancery" pitchFamily="2" charset="0"/>
              </a:rPr>
            </a:br>
            <a:r>
              <a:rPr lang="en-US" altLang="en-US" sz="6000" b="1" dirty="0">
                <a:solidFill>
                  <a:schemeClr val="bg1"/>
                </a:solidFill>
                <a:latin typeface="BlackChancery" pitchFamily="2" charset="0"/>
              </a:rPr>
              <a:t>The </a:t>
            </a:r>
            <a:r>
              <a:rPr lang="en-US" altLang="en-US" sz="6000" b="1" dirty="0" smtClean="0">
                <a:solidFill>
                  <a:schemeClr val="bg1"/>
                </a:solidFill>
                <a:latin typeface="BlackChancery" pitchFamily="2" charset="0"/>
              </a:rPr>
              <a:t>Mediator</a:t>
            </a:r>
            <a:br>
              <a:rPr lang="en-US" altLang="en-US" sz="6000" b="1" dirty="0" smtClean="0">
                <a:solidFill>
                  <a:schemeClr val="bg1"/>
                </a:solidFill>
                <a:latin typeface="BlackChancery" pitchFamily="2" charset="0"/>
              </a:rPr>
            </a:br>
            <a:r>
              <a:rPr lang="en-US" altLang="en-US" sz="6000" b="1" dirty="0" smtClean="0">
                <a:solidFill>
                  <a:schemeClr val="bg1"/>
                </a:solidFill>
                <a:latin typeface="BlackChancery" pitchFamily="2" charset="0"/>
              </a:rPr>
              <a:t>Who Cleans Up Your Mess</a:t>
            </a:r>
            <a:endParaRPr lang="en-US" altLang="en-US" sz="6000" b="1" dirty="0">
              <a:solidFill>
                <a:schemeClr val="bg1"/>
              </a:solidFill>
              <a:latin typeface="BlackChancery"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1143000"/>
          </a:xfrm>
        </p:spPr>
        <p:txBody>
          <a:bodyPr/>
          <a:lstStyle/>
          <a:p>
            <a:r>
              <a:rPr lang="en-US" altLang="en-US" sz="6600" b="1">
                <a:solidFill>
                  <a:schemeClr val="bg1"/>
                </a:solidFill>
                <a:effectLst>
                  <a:outerShdw blurRad="38100" dist="38100" dir="2700000" algn="tl">
                    <a:srgbClr val="000000"/>
                  </a:outerShdw>
                </a:effectLst>
                <a:latin typeface="BlackChancery" pitchFamily="2" charset="0"/>
              </a:rPr>
              <a:t>The Mediator</a:t>
            </a:r>
          </a:p>
        </p:txBody>
      </p:sp>
      <p:sp>
        <p:nvSpPr>
          <p:cNvPr id="19459" name="Rectangle 3"/>
          <p:cNvSpPr>
            <a:spLocks noGrp="1" noChangeArrowheads="1"/>
          </p:cNvSpPr>
          <p:nvPr>
            <p:ph type="body" idx="1"/>
          </p:nvPr>
        </p:nvSpPr>
        <p:spPr>
          <a:xfrm>
            <a:off x="381000" y="1524000"/>
            <a:ext cx="8382000" cy="4953000"/>
          </a:xfrm>
        </p:spPr>
        <p:txBody>
          <a:bodyPr/>
          <a:lstStyle/>
          <a:p>
            <a:r>
              <a:rPr lang="en-US" altLang="en-US" sz="4400" b="1" dirty="0">
                <a:solidFill>
                  <a:schemeClr val="bg1"/>
                </a:solidFill>
                <a:effectLst>
                  <a:outerShdw blurRad="38100" dist="38100" dir="2700000" algn="tl">
                    <a:srgbClr val="000000"/>
                  </a:outerShdw>
                </a:effectLst>
              </a:rPr>
              <a:t>From the Greek Word </a:t>
            </a:r>
            <a:r>
              <a:rPr lang="el-GR" altLang="en-US" sz="4400" b="1" dirty="0">
                <a:solidFill>
                  <a:schemeClr val="bg1"/>
                </a:solidFill>
                <a:effectLst>
                  <a:outerShdw blurRad="38100" dist="38100" dir="2700000" algn="tl">
                    <a:srgbClr val="000000"/>
                  </a:outerShdw>
                </a:effectLst>
                <a:latin typeface="Graeca" pitchFamily="2" charset="2"/>
              </a:rPr>
              <a:t></a:t>
            </a:r>
            <a:r>
              <a:rPr lang="el-GR" altLang="en-US" sz="4400" b="1" dirty="0">
                <a:solidFill>
                  <a:schemeClr val="bg1"/>
                </a:solidFill>
                <a:effectLst>
                  <a:outerShdw blurRad="38100" dist="38100" dir="2700000" algn="tl">
                    <a:srgbClr val="000000"/>
                  </a:outerShdw>
                </a:effectLst>
              </a:rPr>
              <a:t> (</a:t>
            </a:r>
            <a:r>
              <a:rPr lang="en-US" altLang="en-US" sz="4400" b="1" dirty="0">
                <a:solidFill>
                  <a:schemeClr val="bg1"/>
                </a:solidFill>
                <a:effectLst>
                  <a:outerShdw blurRad="38100" dist="38100" dir="2700000" algn="tl">
                    <a:srgbClr val="000000"/>
                  </a:outerShdw>
                </a:effectLst>
                <a:latin typeface="SemiticaDict" pitchFamily="2" charset="2"/>
              </a:rPr>
              <a:t> \</a:t>
            </a:r>
          </a:p>
          <a:p>
            <a:r>
              <a:rPr lang="en-US" altLang="en-US" sz="4400" b="1" dirty="0">
                <a:solidFill>
                  <a:schemeClr val="bg1"/>
                </a:solidFill>
                <a:effectLst>
                  <a:outerShdw blurRad="38100" dist="38100" dir="2700000" algn="tl">
                    <a:srgbClr val="000000"/>
                  </a:outerShdw>
                </a:effectLst>
              </a:rPr>
              <a:t>Meaning a go–between    (from </a:t>
            </a:r>
            <a:r>
              <a:rPr lang="en-US" altLang="en-US" sz="4400" b="1" i="1" dirty="0">
                <a:solidFill>
                  <a:schemeClr val="bg1"/>
                </a:solidFill>
                <a:effectLst>
                  <a:outerShdw blurRad="38100" dist="38100" dir="2700000" algn="tl">
                    <a:srgbClr val="000000"/>
                  </a:outerShdw>
                </a:effectLst>
                <a:latin typeface="SemiticaDict" pitchFamily="2" charset="2"/>
              </a:rPr>
              <a:t></a:t>
            </a:r>
            <a:r>
              <a:rPr lang="en-US" altLang="en-US" sz="4400" b="1" dirty="0">
                <a:solidFill>
                  <a:schemeClr val="bg1"/>
                </a:solidFill>
                <a:effectLst>
                  <a:outerShdw blurRad="38100" dist="38100" dir="2700000" algn="tl">
                    <a:srgbClr val="000000"/>
                  </a:outerShdw>
                </a:effectLst>
              </a:rPr>
              <a:t> middle, and </a:t>
            </a:r>
            <a:r>
              <a:rPr lang="en-US" altLang="en-US" sz="4400" b="1" i="1" dirty="0">
                <a:solidFill>
                  <a:schemeClr val="bg1"/>
                </a:solidFill>
                <a:effectLst>
                  <a:outerShdw blurRad="38100" dist="38100" dir="2700000" algn="tl">
                    <a:srgbClr val="000000"/>
                  </a:outerShdw>
                </a:effectLst>
                <a:latin typeface="SemiticaDict" pitchFamily="2" charset="2"/>
              </a:rPr>
              <a:t></a:t>
            </a:r>
            <a:r>
              <a:rPr lang="en-US" altLang="en-US" sz="4400" b="1" dirty="0">
                <a:solidFill>
                  <a:schemeClr val="bg1"/>
                </a:solidFill>
                <a:effectLst>
                  <a:outerShdw blurRad="38100" dist="38100" dir="2700000" algn="tl">
                    <a:srgbClr val="000000"/>
                  </a:outerShdw>
                </a:effectLst>
              </a:rPr>
              <a:t> </a:t>
            </a:r>
            <a:r>
              <a:rPr lang="en-US" altLang="en-US" sz="4400" b="1" dirty="0" smtClean="0">
                <a:solidFill>
                  <a:schemeClr val="bg1"/>
                </a:solidFill>
                <a:effectLst>
                  <a:outerShdw blurRad="38100" dist="38100" dir="2700000" algn="tl">
                    <a:srgbClr val="000000"/>
                  </a:outerShdw>
                </a:effectLst>
              </a:rPr>
              <a:t>to </a:t>
            </a:r>
            <a:r>
              <a:rPr lang="en-US" altLang="en-US" sz="4400" b="1" dirty="0">
                <a:solidFill>
                  <a:schemeClr val="bg1"/>
                </a:solidFill>
                <a:effectLst>
                  <a:outerShdw blurRad="38100" dist="38100" dir="2700000" algn="tl">
                    <a:srgbClr val="000000"/>
                  </a:outerShdw>
                </a:effectLst>
              </a:rPr>
              <a:t>go</a:t>
            </a:r>
            <a:r>
              <a:rPr lang="en-US" altLang="en-US" sz="4400" b="1" dirty="0" smtClean="0">
                <a:solidFill>
                  <a:schemeClr val="bg1"/>
                </a:solidFill>
                <a:effectLst>
                  <a:outerShdw blurRad="38100" dist="38100" dir="2700000" algn="tl">
                    <a:srgbClr val="000000"/>
                  </a:outerShdw>
                </a:effectLst>
              </a:rPr>
              <a:t>).</a:t>
            </a:r>
          </a:p>
          <a:p>
            <a:r>
              <a:rPr lang="en-US" altLang="en-US" sz="4400" b="1" dirty="0" smtClean="0">
                <a:solidFill>
                  <a:schemeClr val="bg1"/>
                </a:solidFill>
                <a:effectLst>
                  <a:outerShdw blurRad="38100" dist="38100" dir="2700000" algn="tl">
                    <a:srgbClr val="000000"/>
                  </a:outerShdw>
                </a:effectLst>
                <a:latin typeface="SemiticaDict" pitchFamily="2" charset="2"/>
              </a:rPr>
              <a:t>one who stands in the middle, one who speaks to both, or one who causes arguments to cease.</a:t>
            </a:r>
            <a:endParaRPr lang="en-US" altLang="en-US" sz="4400" b="1" dirty="0">
              <a:solidFill>
                <a:schemeClr val="bg1"/>
              </a:solidFill>
              <a:effectLst>
                <a:outerShdw blurRad="38100" dist="38100" dir="2700000" algn="tl">
                  <a:srgbClr val="000000"/>
                </a:outerShdw>
              </a:effectLst>
              <a:latin typeface="SemiticaDict" pitchFamily="2" charset="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4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 calcmode="lin" valueType="num">
                                      <p:cBhvr>
                                        <p:cTn id="15"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94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9459">
                                            <p:txEl>
                                              <p:pRg st="2" end="2"/>
                                            </p:txEl>
                                          </p:spTgt>
                                        </p:tgtEl>
                                        <p:attrNameLst>
                                          <p:attrName>style.visibility</p:attrName>
                                        </p:attrNameLst>
                                      </p:cBhvr>
                                      <p:to>
                                        <p:strVal val="visible"/>
                                      </p:to>
                                    </p:set>
                                    <p:anim calcmode="lin" valueType="num">
                                      <p:cBhvr>
                                        <p:cTn id="23"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94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6000" b="1">
                <a:effectLst>
                  <a:outerShdw blurRad="38100" dist="38100" dir="2700000" algn="tl">
                    <a:srgbClr val="FFFFFF"/>
                  </a:outerShdw>
                </a:effectLst>
                <a:latin typeface="BlackChancery" pitchFamily="2" charset="0"/>
              </a:rPr>
              <a:t>Text: I Timothy 2:5-6</a:t>
            </a:r>
          </a:p>
        </p:txBody>
      </p:sp>
      <p:sp>
        <p:nvSpPr>
          <p:cNvPr id="32771" name="Rectangle 3"/>
          <p:cNvSpPr>
            <a:spLocks noGrp="1" noChangeArrowheads="1"/>
          </p:cNvSpPr>
          <p:nvPr>
            <p:ph type="body" idx="1"/>
          </p:nvPr>
        </p:nvSpPr>
        <p:spPr/>
        <p:txBody>
          <a:bodyPr/>
          <a:lstStyle/>
          <a:p>
            <a:pPr lvl="2">
              <a:lnSpc>
                <a:spcPct val="90000"/>
              </a:lnSpc>
              <a:buFontTx/>
              <a:buNone/>
            </a:pPr>
            <a:r>
              <a:rPr lang="en-US" altLang="en-US" sz="4800" b="1">
                <a:effectLst>
                  <a:outerShdw blurRad="38100" dist="38100" dir="2700000" algn="tl">
                    <a:srgbClr val="FFFFFF"/>
                  </a:outerShdw>
                </a:effectLst>
                <a:latin typeface="BlackChancery" pitchFamily="2" charset="0"/>
              </a:rPr>
              <a:t>“For </a:t>
            </a:r>
            <a:r>
              <a:rPr lang="en-US" altLang="en-US" sz="4800" b="1" i="1">
                <a:effectLst>
                  <a:outerShdw blurRad="38100" dist="38100" dir="2700000" algn="tl">
                    <a:srgbClr val="FFFFFF"/>
                  </a:outerShdw>
                </a:effectLst>
                <a:latin typeface="BlackChancery" pitchFamily="2" charset="0"/>
              </a:rPr>
              <a:t>there</a:t>
            </a:r>
            <a:r>
              <a:rPr lang="en-US" altLang="en-US" sz="4800" b="1">
                <a:effectLst>
                  <a:outerShdw blurRad="38100" dist="38100" dir="2700000" algn="tl">
                    <a:srgbClr val="FFFFFF"/>
                  </a:outerShdw>
                </a:effectLst>
                <a:latin typeface="BlackChancery" pitchFamily="2" charset="0"/>
              </a:rPr>
              <a:t> </a:t>
            </a:r>
            <a:r>
              <a:rPr lang="en-US" altLang="en-US" sz="4800" b="1" i="1">
                <a:effectLst>
                  <a:outerShdw blurRad="38100" dist="38100" dir="2700000" algn="tl">
                    <a:srgbClr val="FFFFFF"/>
                  </a:outerShdw>
                </a:effectLst>
                <a:latin typeface="BlackChancery" pitchFamily="2" charset="0"/>
              </a:rPr>
              <a:t>is</a:t>
            </a:r>
            <a:r>
              <a:rPr lang="en-US" altLang="en-US" sz="4800" b="1">
                <a:effectLst>
                  <a:outerShdw blurRad="38100" dist="38100" dir="2700000" algn="tl">
                    <a:srgbClr val="FFFFFF"/>
                  </a:outerShdw>
                </a:effectLst>
                <a:latin typeface="BlackChancery" pitchFamily="2" charset="0"/>
              </a:rPr>
              <a:t> one God and one Mediator between God and men, </a:t>
            </a:r>
            <a:r>
              <a:rPr lang="en-US" altLang="en-US" sz="4800" b="1" i="1">
                <a:effectLst>
                  <a:outerShdw blurRad="38100" dist="38100" dir="2700000" algn="tl">
                    <a:srgbClr val="FFFFFF"/>
                  </a:outerShdw>
                </a:effectLst>
                <a:latin typeface="BlackChancery" pitchFamily="2" charset="0"/>
              </a:rPr>
              <a:t>the</a:t>
            </a:r>
            <a:r>
              <a:rPr lang="en-US" altLang="en-US" sz="4800" b="1">
                <a:effectLst>
                  <a:outerShdw blurRad="38100" dist="38100" dir="2700000" algn="tl">
                    <a:srgbClr val="FFFFFF"/>
                  </a:outerShdw>
                </a:effectLst>
                <a:latin typeface="BlackChancery" pitchFamily="2" charset="0"/>
              </a:rPr>
              <a:t> Man Christ Jesus, </a:t>
            </a:r>
            <a:r>
              <a:rPr lang="en-US" altLang="en-US" sz="4800" b="1" baseline="30000">
                <a:effectLst>
                  <a:outerShdw blurRad="38100" dist="38100" dir="2700000" algn="tl">
                    <a:srgbClr val="FFFFFF"/>
                  </a:outerShdw>
                </a:effectLst>
                <a:latin typeface="BlackChancery" pitchFamily="2" charset="0"/>
              </a:rPr>
              <a:t>6</a:t>
            </a:r>
            <a:r>
              <a:rPr lang="en-US" altLang="en-US" sz="4800" b="1">
                <a:effectLst>
                  <a:outerShdw blurRad="38100" dist="38100" dir="2700000" algn="tl">
                    <a:srgbClr val="FFFFFF"/>
                  </a:outerShdw>
                </a:effectLst>
                <a:latin typeface="BlackChancery" pitchFamily="2" charset="0"/>
              </a:rPr>
              <a:t>who gave Himself a ransom for all, to be testified in due time.”</a:t>
            </a: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BlackChancery"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BlackChancery"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397</Words>
  <Application>Microsoft Office PowerPoint</Application>
  <PresentationFormat>On-screen Show (4:3)</PresentationFormat>
  <Paragraphs>23</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Times New Roman</vt:lpstr>
      <vt:lpstr>BlackChancery</vt:lpstr>
      <vt:lpstr>SemiticaDict</vt:lpstr>
      <vt:lpstr>Calibri</vt:lpstr>
      <vt:lpstr>Arial</vt:lpstr>
      <vt:lpstr>Graeca</vt:lpstr>
      <vt:lpstr>Default Design</vt:lpstr>
      <vt:lpstr>Foundation of the Fall and Redemption Pastor Mark Schwarzbauer, Ph.D. Family Worship Center</vt:lpstr>
      <vt:lpstr>Text: I Timothy 2:5-6</vt:lpstr>
      <vt:lpstr>Part One: The Mess We Made</vt:lpstr>
      <vt:lpstr>Foundational Truth - Man was created good and upright; for God said, “Let us make man in our own image, after our likeness.” However, man by voluntary transgression fell and thereby incurred not only physical death but also spiritual death, which is separation from God.</vt:lpstr>
      <vt:lpstr>“I keep trying to find a life, on my own apart from You.  I am the king of excuses, I've got one for every selfish thing I do.  What's going on inside of me? I despise my own behavior.  This only serves to confirm my suspicions that I'm still a man in need of a Savior Charlie Peacock ©1991 (also sung by DC Talk)</vt:lpstr>
      <vt:lpstr>Foundational Truth - Man's only hope of redemption is through the shed blood of Jesus Christ the Son of God.</vt:lpstr>
      <vt:lpstr>Part Two:     The Mediator Who Cleans Up Your Mess</vt:lpstr>
      <vt:lpstr>The Mediator</vt:lpstr>
      <vt:lpstr>Text: I Timothy 2:5-6</vt:lpstr>
      <vt:lpstr>There is only one mediator representing  God to us  and us to God</vt:lpstr>
      <vt:lpstr>John 1:14</vt:lpstr>
      <vt:lpstr>Only by possessing both deity &amp; humanity could He represent  the claims of the one  and relate to the needs of the other</vt:lpstr>
      <vt:lpstr>Hebrews 9:14-15</vt:lpstr>
      <vt:lpstr>Part Three:   The Missing Savior</vt:lpstr>
      <vt:lpstr>Are you missing a savior in your life?</vt:lpstr>
    </vt:vector>
  </TitlesOfParts>
  <Company>FEBC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Suffering Mediator Family Worship Center  Rev. Mark  Schwarzbauer, Ph.D.</dc:title>
  <dc:creator>Mark Schwarzbauer</dc:creator>
  <cp:lastModifiedBy>Dr</cp:lastModifiedBy>
  <cp:revision>44</cp:revision>
  <dcterms:created xsi:type="dcterms:W3CDTF">2001-10-13T22:52:49Z</dcterms:created>
  <dcterms:modified xsi:type="dcterms:W3CDTF">2016-03-15T19:10:10Z</dcterms:modified>
</cp:coreProperties>
</file>