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Lst>
  <p:notesMasterIdLst>
    <p:notesMasterId r:id="rId42"/>
  </p:notesMasterIdLst>
  <p:sldIdLst>
    <p:sldId id="260" r:id="rId8"/>
    <p:sldId id="256" r:id="rId9"/>
    <p:sldId id="401" r:id="rId10"/>
    <p:sldId id="369" r:id="rId11"/>
    <p:sldId id="370" r:id="rId12"/>
    <p:sldId id="372" r:id="rId13"/>
    <p:sldId id="373" r:id="rId14"/>
    <p:sldId id="374" r:id="rId15"/>
    <p:sldId id="376" r:id="rId16"/>
    <p:sldId id="377" r:id="rId17"/>
    <p:sldId id="378" r:id="rId18"/>
    <p:sldId id="379" r:id="rId19"/>
    <p:sldId id="381" r:id="rId20"/>
    <p:sldId id="382" r:id="rId21"/>
    <p:sldId id="383" r:id="rId22"/>
    <p:sldId id="384" r:id="rId23"/>
    <p:sldId id="385" r:id="rId24"/>
    <p:sldId id="387" r:id="rId25"/>
    <p:sldId id="386" r:id="rId26"/>
    <p:sldId id="388" r:id="rId27"/>
    <p:sldId id="389" r:id="rId28"/>
    <p:sldId id="390" r:id="rId29"/>
    <p:sldId id="403" r:id="rId30"/>
    <p:sldId id="404" r:id="rId31"/>
    <p:sldId id="391" r:id="rId32"/>
    <p:sldId id="410" r:id="rId33"/>
    <p:sldId id="411" r:id="rId34"/>
    <p:sldId id="412" r:id="rId35"/>
    <p:sldId id="407" r:id="rId36"/>
    <p:sldId id="408" r:id="rId37"/>
    <p:sldId id="409" r:id="rId38"/>
    <p:sldId id="413" r:id="rId39"/>
    <p:sldId id="414" r:id="rId40"/>
    <p:sldId id="415"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Britannic Bold" panose="020B0903060703020204" pitchFamily="3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22" autoAdjust="0"/>
    <p:restoredTop sz="94660"/>
  </p:normalViewPr>
  <p:slideViewPr>
    <p:cSldViewPr>
      <p:cViewPr>
        <p:scale>
          <a:sx n="49" d="100"/>
          <a:sy n="49" d="100"/>
        </p:scale>
        <p:origin x="-1740" y="-516"/>
      </p:cViewPr>
      <p:guideLst>
        <p:guide orient="horz" pos="2160"/>
        <p:guide pos="2880"/>
      </p:guideLst>
    </p:cSldViewPr>
  </p:slideViewPr>
  <p:notesTextViewPr>
    <p:cViewPr>
      <p:scale>
        <a:sx n="1" d="1"/>
        <a:sy n="1" d="1"/>
      </p:scale>
      <p:origin x="0" y="0"/>
    </p:cViewPr>
  </p:notesTextViewPr>
  <p:sorterViewPr>
    <p:cViewPr>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5484D-6C89-4E5C-A6F1-ACAF75123ED5}" type="datetimeFigureOut">
              <a:rPr lang="en-US" smtClean="0"/>
              <a:t>3/16/2016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87ADA-EE60-4374-BEB7-5C5B9C3E2784}" type="slidenum">
              <a:rPr lang="en-US" smtClean="0"/>
              <a:t>‹#›</a:t>
            </a:fld>
            <a:endParaRPr lang="en-US"/>
          </a:p>
        </p:txBody>
      </p:sp>
    </p:spTree>
    <p:extLst>
      <p:ext uri="{BB962C8B-B14F-4D97-AF65-F5344CB8AC3E}">
        <p14:creationId xmlns:p14="http://schemas.microsoft.com/office/powerpoint/2010/main" val="191544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87ADA-EE60-4374-BEB7-5C5B9C3E2784}" type="slidenum">
              <a:rPr lang="en-US" smtClean="0"/>
              <a:t>1</a:t>
            </a:fld>
            <a:endParaRPr lang="en-US"/>
          </a:p>
        </p:txBody>
      </p:sp>
    </p:spTree>
    <p:extLst>
      <p:ext uri="{BB962C8B-B14F-4D97-AF65-F5344CB8AC3E}">
        <p14:creationId xmlns:p14="http://schemas.microsoft.com/office/powerpoint/2010/main" val="12200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87ADA-EE60-4374-BEB7-5C5B9C3E2784}" type="slidenum">
              <a:rPr lang="en-US" smtClean="0"/>
              <a:t>3</a:t>
            </a:fld>
            <a:endParaRPr lang="en-US"/>
          </a:p>
        </p:txBody>
      </p:sp>
    </p:spTree>
    <p:extLst>
      <p:ext uri="{BB962C8B-B14F-4D97-AF65-F5344CB8AC3E}">
        <p14:creationId xmlns:p14="http://schemas.microsoft.com/office/powerpoint/2010/main" val="12200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07456-BA49-4482-B0AF-EE72F36F6DC7}"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E768E-9C44-4CEF-89CD-298ECD058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498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07456-BA49-4482-B0AF-EE72F36F6DC7}"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E768E-9C44-4CEF-89CD-298ECD058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49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07456-BA49-4482-B0AF-EE72F36F6DC7}"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E768E-9C44-4CEF-89CD-298ECD058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498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3/16/2016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53340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58" y="0"/>
            <a:ext cx="9121884" cy="51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241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6172200"/>
          </a:xfrm>
        </p:spPr>
        <p:txBody>
          <a:bodyPr>
            <a:noAutofit/>
          </a:bodyPr>
          <a:lstStyle/>
          <a:p>
            <a:pPr marL="0" indent="0">
              <a:buNone/>
            </a:pPr>
            <a:r>
              <a:rPr lang="en-US" sz="4400" b="1" dirty="0" smtClean="0">
                <a:latin typeface="Times New Roman"/>
                <a:ea typeface="Calibri"/>
              </a:rPr>
              <a:t>3 </a:t>
            </a:r>
            <a:r>
              <a:rPr lang="en-US" sz="4400" b="1" dirty="0">
                <a:latin typeface="Times New Roman"/>
                <a:ea typeface="Calibri"/>
              </a:rPr>
              <a:t>Then God said, “Let there be light”; and there was light. 4 And God saw the light, that it was </a:t>
            </a:r>
            <a:r>
              <a:rPr lang="en-US" sz="4400" b="1" u="sng" dirty="0">
                <a:latin typeface="Times New Roman"/>
                <a:ea typeface="Calibri"/>
              </a:rPr>
              <a:t>good</a:t>
            </a:r>
            <a:r>
              <a:rPr lang="en-US" sz="4400" b="1" dirty="0" smtClean="0">
                <a:latin typeface="Times New Roman"/>
                <a:ea typeface="Calibri"/>
              </a:rPr>
              <a:t>;</a:t>
            </a:r>
            <a:endParaRPr lang="en-US" sz="4400" b="1" dirty="0">
              <a:latin typeface="Times New Roman"/>
              <a:ea typeface="Calibri"/>
            </a:endParaRPr>
          </a:p>
        </p:txBody>
      </p:sp>
    </p:spTree>
    <p:extLst>
      <p:ext uri="{BB962C8B-B14F-4D97-AF65-F5344CB8AC3E}">
        <p14:creationId xmlns:p14="http://schemas.microsoft.com/office/powerpoint/2010/main" val="22024340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2027238"/>
          </a:xfrm>
        </p:spPr>
        <p:txBody>
          <a:bodyPr>
            <a:noAutofit/>
          </a:bodyPr>
          <a:lstStyle/>
          <a:p>
            <a:pPr marL="0" indent="0">
              <a:buNone/>
            </a:pPr>
            <a:r>
              <a:rPr lang="en-US" sz="4000" b="1" dirty="0" smtClean="0">
                <a:latin typeface="Times New Roman"/>
                <a:ea typeface="Calibri"/>
              </a:rPr>
              <a:t>3 </a:t>
            </a:r>
            <a:r>
              <a:rPr lang="en-US" sz="4000" b="1" dirty="0">
                <a:latin typeface="Times New Roman"/>
                <a:ea typeface="Calibri"/>
              </a:rPr>
              <a:t>Then God said, “Let there be light”; and there was light. 4 And God saw the light, that it was </a:t>
            </a:r>
            <a:r>
              <a:rPr lang="en-US" sz="4000" b="1" u="sng" dirty="0">
                <a:latin typeface="Times New Roman"/>
                <a:ea typeface="Calibri"/>
              </a:rPr>
              <a:t>good</a:t>
            </a:r>
            <a:r>
              <a:rPr lang="en-US" sz="4000" b="1" dirty="0" smtClean="0">
                <a:latin typeface="Times New Roman"/>
                <a:ea typeface="Calibri"/>
              </a:rPr>
              <a:t>;</a:t>
            </a:r>
          </a:p>
        </p:txBody>
      </p:sp>
      <p:sp>
        <p:nvSpPr>
          <p:cNvPr id="4" name="Title 1"/>
          <p:cNvSpPr txBox="1">
            <a:spLocks/>
          </p:cNvSpPr>
          <p:nvPr/>
        </p:nvSpPr>
        <p:spPr>
          <a:xfrm>
            <a:off x="4038600" y="2438400"/>
            <a:ext cx="51054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James 1:17</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304800" y="3124200"/>
            <a:ext cx="8534400" cy="2554545"/>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Every </a:t>
            </a:r>
            <a:r>
              <a:rPr lang="en-US" sz="4000" b="1" u="sng" dirty="0">
                <a:latin typeface="Times New Roman" panose="02020603050405020304" pitchFamily="18" charset="0"/>
                <a:cs typeface="Times New Roman" panose="02020603050405020304" pitchFamily="18" charset="0"/>
              </a:rPr>
              <a:t>good</a:t>
            </a:r>
            <a:r>
              <a:rPr lang="en-US" sz="4000" b="1" dirty="0">
                <a:latin typeface="Times New Roman" panose="02020603050405020304" pitchFamily="18" charset="0"/>
                <a:cs typeface="Times New Roman" panose="02020603050405020304" pitchFamily="18" charset="0"/>
              </a:rPr>
              <a:t> gift and every perfect gift is from above, and comes down from the Father of lights, with whom there is no variation or shadow of turning.</a:t>
            </a:r>
          </a:p>
        </p:txBody>
      </p:sp>
    </p:spTree>
    <p:extLst>
      <p:ext uri="{BB962C8B-B14F-4D97-AF65-F5344CB8AC3E}">
        <p14:creationId xmlns:p14="http://schemas.microsoft.com/office/powerpoint/2010/main" val="7853182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2027238"/>
          </a:xfrm>
        </p:spPr>
        <p:txBody>
          <a:bodyPr>
            <a:noAutofit/>
          </a:bodyPr>
          <a:lstStyle/>
          <a:p>
            <a:pPr marL="0" indent="0">
              <a:buNone/>
            </a:pPr>
            <a:r>
              <a:rPr lang="en-US" sz="4000" b="1" dirty="0" smtClean="0">
                <a:latin typeface="Times New Roman"/>
                <a:ea typeface="Calibri"/>
              </a:rPr>
              <a:t>3 </a:t>
            </a:r>
            <a:r>
              <a:rPr lang="en-US" sz="4000" b="1" dirty="0">
                <a:latin typeface="Times New Roman"/>
                <a:ea typeface="Calibri"/>
              </a:rPr>
              <a:t>Then God said, “Let there be light”; and there was light. 4 And God saw the light, that it was </a:t>
            </a:r>
            <a:r>
              <a:rPr lang="en-US" sz="4000" b="1" u="sng" dirty="0">
                <a:latin typeface="Times New Roman"/>
                <a:ea typeface="Calibri"/>
              </a:rPr>
              <a:t>good</a:t>
            </a:r>
            <a:r>
              <a:rPr lang="en-US" sz="4000" b="1" dirty="0" smtClean="0">
                <a:latin typeface="Times New Roman"/>
                <a:ea typeface="Calibri"/>
              </a:rPr>
              <a:t>;</a:t>
            </a:r>
          </a:p>
        </p:txBody>
      </p:sp>
      <p:sp>
        <p:nvSpPr>
          <p:cNvPr id="4" name="Title 1"/>
          <p:cNvSpPr txBox="1">
            <a:spLocks/>
          </p:cNvSpPr>
          <p:nvPr/>
        </p:nvSpPr>
        <p:spPr>
          <a:xfrm>
            <a:off x="4038600" y="2438400"/>
            <a:ext cx="51054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James 1:17</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304800" y="3124200"/>
            <a:ext cx="8534400" cy="2554545"/>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Every </a:t>
            </a:r>
            <a:r>
              <a:rPr lang="en-US" sz="4000" b="1" u="sng" dirty="0">
                <a:latin typeface="Times New Roman" panose="02020603050405020304" pitchFamily="18" charset="0"/>
                <a:cs typeface="Times New Roman" panose="02020603050405020304" pitchFamily="18" charset="0"/>
              </a:rPr>
              <a:t>good</a:t>
            </a:r>
            <a:r>
              <a:rPr lang="en-US" sz="4000" b="1" dirty="0">
                <a:latin typeface="Times New Roman" panose="02020603050405020304" pitchFamily="18" charset="0"/>
                <a:cs typeface="Times New Roman" panose="02020603050405020304" pitchFamily="18" charset="0"/>
              </a:rPr>
              <a:t> gift and every perfect gift is from above, and comes down from the Father of lights, with whom there is no variation or shadow of turning.</a:t>
            </a:r>
          </a:p>
        </p:txBody>
      </p:sp>
      <p:sp>
        <p:nvSpPr>
          <p:cNvPr id="6" name="TextBox 5"/>
          <p:cNvSpPr txBox="1"/>
          <p:nvPr/>
        </p:nvSpPr>
        <p:spPr>
          <a:xfrm>
            <a:off x="304800" y="5678745"/>
            <a:ext cx="8534400" cy="769441"/>
          </a:xfrm>
          <a:prstGeom prst="rect">
            <a:avLst/>
          </a:prstGeom>
          <a:noFill/>
        </p:spPr>
        <p:txBody>
          <a:bodyPr wrap="square" rtlCol="0">
            <a:spAutoFit/>
          </a:bodyPr>
          <a:lstStyle/>
          <a:p>
            <a:pPr algn="ctr"/>
            <a:r>
              <a:rPr 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Foundation of WHAT </a:t>
            </a:r>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is.</a:t>
            </a:r>
          </a:p>
        </p:txBody>
      </p:sp>
    </p:spTree>
    <p:extLst>
      <p:ext uri="{BB962C8B-B14F-4D97-AF65-F5344CB8AC3E}">
        <p14:creationId xmlns:p14="http://schemas.microsoft.com/office/powerpoint/2010/main" val="6041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198438"/>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1:26a</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Then God said, “Let Us make man in Our image, according to Our </a:t>
            </a:r>
            <a:r>
              <a:rPr lang="en-US" sz="4400" b="1" dirty="0" smtClean="0">
                <a:latin typeface="Times New Roman"/>
                <a:ea typeface="Calibri"/>
              </a:rPr>
              <a:t>likeness;”…</a:t>
            </a:r>
            <a:endParaRPr lang="en-US" sz="4400" b="1" dirty="0">
              <a:latin typeface="Times New Roman"/>
              <a:ea typeface="Calibri"/>
            </a:endParaRPr>
          </a:p>
        </p:txBody>
      </p:sp>
      <p:sp>
        <p:nvSpPr>
          <p:cNvPr id="4" name="Rectangle 3"/>
          <p:cNvSpPr/>
          <p:nvPr/>
        </p:nvSpPr>
        <p:spPr>
          <a:xfrm>
            <a:off x="533400" y="4419600"/>
            <a:ext cx="8305800" cy="1938992"/>
          </a:xfrm>
          <a:prstGeom prst="rect">
            <a:avLst/>
          </a:prstGeom>
          <a:solidFill>
            <a:schemeClr val="bg1"/>
          </a:solidFill>
        </p:spPr>
        <p:txBody>
          <a:bodyPr wrap="square">
            <a:spAutoFit/>
          </a:bodyPr>
          <a:lstStyle/>
          <a:p>
            <a:r>
              <a:rPr lang="en-US" sz="4000" b="1" dirty="0" smtClean="0">
                <a:latin typeface="Times New Roman"/>
                <a:ea typeface="Calibri"/>
              </a:rPr>
              <a:t>“God” here in Hebrew is “Elohim” which is the </a:t>
            </a:r>
            <a:r>
              <a:rPr lang="en-US" sz="4000" b="1" dirty="0">
                <a:latin typeface="Times New Roman"/>
                <a:ea typeface="Calibri"/>
              </a:rPr>
              <a:t>plural of “</a:t>
            </a:r>
            <a:r>
              <a:rPr lang="en-US" sz="4000" b="1" dirty="0" err="1">
                <a:latin typeface="Times New Roman"/>
                <a:ea typeface="Calibri"/>
              </a:rPr>
              <a:t>Eloah</a:t>
            </a:r>
            <a:r>
              <a:rPr lang="en-US" sz="4000" b="1" dirty="0">
                <a:latin typeface="Times New Roman"/>
                <a:ea typeface="Calibri"/>
              </a:rPr>
              <a:t>”, “</a:t>
            </a:r>
            <a:r>
              <a:rPr lang="en-US" sz="4000" b="1" dirty="0" err="1">
                <a:latin typeface="Times New Roman"/>
                <a:ea typeface="Calibri"/>
              </a:rPr>
              <a:t>im</a:t>
            </a:r>
            <a:r>
              <a:rPr lang="en-US" sz="4000" b="1" dirty="0">
                <a:latin typeface="Times New Roman"/>
                <a:ea typeface="Calibri"/>
              </a:rPr>
              <a:t>” makes it a masculine plural noun.</a:t>
            </a:r>
            <a:endParaRPr lang="en-US" sz="4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821" y="2362200"/>
            <a:ext cx="465248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78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198438"/>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1:26a</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Then God said, “Let </a:t>
            </a:r>
            <a:r>
              <a:rPr lang="en-US" sz="4400" b="1" u="sng" dirty="0">
                <a:latin typeface="Times New Roman"/>
                <a:ea typeface="Calibri"/>
              </a:rPr>
              <a:t>Us</a:t>
            </a:r>
            <a:r>
              <a:rPr lang="en-US" sz="4400" b="1" dirty="0">
                <a:latin typeface="Times New Roman"/>
                <a:ea typeface="Calibri"/>
              </a:rPr>
              <a:t> make man in </a:t>
            </a:r>
            <a:r>
              <a:rPr lang="en-US" sz="4400" b="1" u="sng" dirty="0">
                <a:latin typeface="Times New Roman"/>
                <a:ea typeface="Calibri"/>
              </a:rPr>
              <a:t>Our</a:t>
            </a:r>
            <a:r>
              <a:rPr lang="en-US" sz="4400" b="1" dirty="0">
                <a:latin typeface="Times New Roman"/>
                <a:ea typeface="Calibri"/>
              </a:rPr>
              <a:t> image, according to </a:t>
            </a:r>
            <a:r>
              <a:rPr lang="en-US" sz="4400" b="1" u="sng" dirty="0">
                <a:latin typeface="Times New Roman"/>
                <a:ea typeface="Calibri"/>
              </a:rPr>
              <a:t>Our</a:t>
            </a:r>
            <a:r>
              <a:rPr lang="en-US" sz="4400" b="1" dirty="0">
                <a:latin typeface="Times New Roman"/>
                <a:ea typeface="Calibri"/>
              </a:rPr>
              <a:t> </a:t>
            </a:r>
            <a:r>
              <a:rPr lang="en-US" sz="4400" b="1" dirty="0" smtClean="0">
                <a:latin typeface="Times New Roman"/>
                <a:ea typeface="Calibri"/>
              </a:rPr>
              <a:t>likeness;”…</a:t>
            </a:r>
            <a:endParaRPr lang="en-US" sz="4400" b="1" dirty="0">
              <a:latin typeface="Times New Roman"/>
              <a:ea typeface="Calibri"/>
            </a:endParaRPr>
          </a:p>
        </p:txBody>
      </p:sp>
      <p:sp>
        <p:nvSpPr>
          <p:cNvPr id="4" name="Rectangle 3"/>
          <p:cNvSpPr/>
          <p:nvPr/>
        </p:nvSpPr>
        <p:spPr>
          <a:xfrm>
            <a:off x="533400" y="4419600"/>
            <a:ext cx="8305800" cy="1938992"/>
          </a:xfrm>
          <a:prstGeom prst="rect">
            <a:avLst/>
          </a:prstGeom>
          <a:solidFill>
            <a:schemeClr val="bg1"/>
          </a:solidFill>
        </p:spPr>
        <p:txBody>
          <a:bodyPr wrap="square">
            <a:spAutoFit/>
          </a:bodyPr>
          <a:lstStyle/>
          <a:p>
            <a:r>
              <a:rPr lang="en-US" sz="4000" b="1" dirty="0" smtClean="0">
                <a:latin typeface="Times New Roman"/>
                <a:ea typeface="Calibri"/>
              </a:rPr>
              <a:t>“God” here in Hebrew is “Elohim” which is the </a:t>
            </a:r>
            <a:r>
              <a:rPr lang="en-US" sz="4000" b="1" dirty="0">
                <a:latin typeface="Times New Roman"/>
                <a:ea typeface="Calibri"/>
              </a:rPr>
              <a:t>plural of “</a:t>
            </a:r>
            <a:r>
              <a:rPr lang="en-US" sz="4000" b="1" dirty="0" err="1">
                <a:latin typeface="Times New Roman"/>
                <a:ea typeface="Calibri"/>
              </a:rPr>
              <a:t>Eloah</a:t>
            </a:r>
            <a:r>
              <a:rPr lang="en-US" sz="4000" b="1" dirty="0">
                <a:latin typeface="Times New Roman"/>
                <a:ea typeface="Calibri"/>
              </a:rPr>
              <a:t>”, “</a:t>
            </a:r>
            <a:r>
              <a:rPr lang="en-US" sz="4000" b="1" dirty="0" err="1">
                <a:latin typeface="Times New Roman"/>
                <a:ea typeface="Calibri"/>
              </a:rPr>
              <a:t>im</a:t>
            </a:r>
            <a:r>
              <a:rPr lang="en-US" sz="4000" b="1" dirty="0">
                <a:latin typeface="Times New Roman"/>
                <a:ea typeface="Calibri"/>
              </a:rPr>
              <a:t>” makes it a masculine plural noun.</a:t>
            </a:r>
            <a:endParaRPr lang="en-US" sz="4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821" y="2362200"/>
            <a:ext cx="465248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314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198438"/>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1:26a</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Then God said, “Let </a:t>
            </a:r>
            <a:r>
              <a:rPr lang="en-US" sz="4400" b="1" u="sng" dirty="0">
                <a:latin typeface="Times New Roman"/>
                <a:ea typeface="Calibri"/>
              </a:rPr>
              <a:t>Us</a:t>
            </a:r>
            <a:r>
              <a:rPr lang="en-US" sz="4400" b="1" dirty="0">
                <a:latin typeface="Times New Roman"/>
                <a:ea typeface="Calibri"/>
              </a:rPr>
              <a:t> make man in </a:t>
            </a:r>
            <a:r>
              <a:rPr lang="en-US" sz="4400" b="1" u="sng" dirty="0">
                <a:latin typeface="Times New Roman"/>
                <a:ea typeface="Calibri"/>
              </a:rPr>
              <a:t>Our</a:t>
            </a:r>
            <a:r>
              <a:rPr lang="en-US" sz="4400" b="1" dirty="0">
                <a:latin typeface="Times New Roman"/>
                <a:ea typeface="Calibri"/>
              </a:rPr>
              <a:t> image, according to </a:t>
            </a:r>
            <a:r>
              <a:rPr lang="en-US" sz="4400" b="1" u="sng" dirty="0">
                <a:latin typeface="Times New Roman"/>
                <a:ea typeface="Calibri"/>
              </a:rPr>
              <a:t>Our</a:t>
            </a:r>
            <a:r>
              <a:rPr lang="en-US" sz="4400" b="1" dirty="0">
                <a:latin typeface="Times New Roman"/>
                <a:ea typeface="Calibri"/>
              </a:rPr>
              <a:t> </a:t>
            </a:r>
            <a:r>
              <a:rPr lang="en-US" sz="4400" b="1" dirty="0" smtClean="0">
                <a:latin typeface="Times New Roman"/>
                <a:ea typeface="Calibri"/>
              </a:rPr>
              <a:t>likeness;”…</a:t>
            </a:r>
            <a:endParaRPr lang="en-US" sz="4400" b="1" dirty="0">
              <a:latin typeface="Times New Roman"/>
              <a:ea typeface="Calibri"/>
            </a:endParaRPr>
          </a:p>
        </p:txBody>
      </p:sp>
      <p:sp>
        <p:nvSpPr>
          <p:cNvPr id="4" name="Rectangle 3"/>
          <p:cNvSpPr/>
          <p:nvPr/>
        </p:nvSpPr>
        <p:spPr>
          <a:xfrm>
            <a:off x="425668" y="3805059"/>
            <a:ext cx="8305800" cy="2554545"/>
          </a:xfrm>
          <a:prstGeom prst="rect">
            <a:avLst/>
          </a:prstGeom>
          <a:solidFill>
            <a:schemeClr val="bg1"/>
          </a:solidFill>
        </p:spPr>
        <p:txBody>
          <a:bodyPr wrap="square">
            <a:spAutoFit/>
          </a:bodyPr>
          <a:lstStyle/>
          <a:p>
            <a:r>
              <a:rPr lang="en-US" sz="4000" b="1" dirty="0" smtClean="0">
                <a:latin typeface="Times New Roman"/>
                <a:ea typeface="Calibri"/>
              </a:rPr>
              <a:t>In </a:t>
            </a:r>
            <a:r>
              <a:rPr lang="en-US" sz="4000" b="1" dirty="0">
                <a:latin typeface="Times New Roman"/>
                <a:ea typeface="Calibri"/>
              </a:rPr>
              <a:t>the very first chapter God reveals Himself as triune tri(three) </a:t>
            </a:r>
            <a:r>
              <a:rPr lang="en-US" sz="4000" b="1" dirty="0" err="1">
                <a:latin typeface="Times New Roman"/>
                <a:ea typeface="Calibri"/>
              </a:rPr>
              <a:t>une</a:t>
            </a:r>
            <a:r>
              <a:rPr lang="en-US" sz="4000" b="1" dirty="0">
                <a:latin typeface="Times New Roman"/>
                <a:ea typeface="Calibri"/>
              </a:rPr>
              <a:t> (unity) (one God eternally existent in 3 persons) (not triplex NOT 3 Gods).</a:t>
            </a:r>
            <a:endParaRPr lang="en-US" sz="4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2362200"/>
            <a:ext cx="3301903" cy="140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145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Hear, O Israel: The Lord our God, the Lord is one!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355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1371600"/>
          </a:xfrm>
        </p:spPr>
        <p:txBody>
          <a:bodyPr>
            <a:noAutofit/>
          </a:bodyPr>
          <a:lstStyle/>
          <a:p>
            <a:pPr marL="0" indent="0">
              <a:buNone/>
            </a:pPr>
            <a:r>
              <a:rPr lang="en-US" sz="4400" b="1" dirty="0">
                <a:latin typeface="Times New Roman"/>
                <a:ea typeface="Calibri"/>
              </a:rPr>
              <a:t>Hear, O Israel: The Lord our God, the Lord is one!</a:t>
            </a:r>
          </a:p>
        </p:txBody>
      </p:sp>
      <p:sp>
        <p:nvSpPr>
          <p:cNvPr id="4" name="Rectangle 3"/>
          <p:cNvSpPr/>
          <p:nvPr/>
        </p:nvSpPr>
        <p:spPr>
          <a:xfrm>
            <a:off x="425668" y="3694700"/>
            <a:ext cx="8305800" cy="2554545"/>
          </a:xfrm>
          <a:prstGeom prst="rect">
            <a:avLst/>
          </a:prstGeom>
          <a:solidFill>
            <a:schemeClr val="bg1"/>
          </a:solidFill>
        </p:spPr>
        <p:txBody>
          <a:bodyPr wrap="square">
            <a:spAutoFit/>
          </a:bodyPr>
          <a:lstStyle/>
          <a:p>
            <a:r>
              <a:rPr lang="en-US" sz="4000" b="1" dirty="0" smtClean="0">
                <a:latin typeface="Times New Roman"/>
                <a:ea typeface="Calibri"/>
              </a:rPr>
              <a:t>The </a:t>
            </a:r>
            <a:r>
              <a:rPr lang="en-US" sz="4000" b="1" dirty="0">
                <a:latin typeface="Times New Roman"/>
                <a:ea typeface="Calibri"/>
              </a:rPr>
              <a:t>Jews will recite Adonai (Lord) instead of saying Yahweh (</a:t>
            </a:r>
            <a:r>
              <a:rPr lang="en-US" sz="4000" b="1" dirty="0" smtClean="0">
                <a:latin typeface="Times New Roman"/>
                <a:ea typeface="Calibri"/>
              </a:rPr>
              <a:t>LORD).  Yahweh  </a:t>
            </a:r>
            <a:r>
              <a:rPr lang="en-US" sz="4000" b="1" dirty="0">
                <a:latin typeface="Times New Roman"/>
                <a:ea typeface="Calibri"/>
              </a:rPr>
              <a:t>is the holy name of God from the tetra gammon</a:t>
            </a:r>
            <a:r>
              <a:rPr lang="en-US" sz="4000" b="1" dirty="0" smtClean="0">
                <a:latin typeface="Times New Roman"/>
                <a:ea typeface="Calibri"/>
              </a:rPr>
              <a:t>.  </a:t>
            </a:r>
            <a:endParaRPr lang="en-US" sz="4000" b="1" dirty="0">
              <a:latin typeface="Times New Roman"/>
              <a:ea typeface="Calibri"/>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84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0"/>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1371600"/>
          </a:xfrm>
        </p:spPr>
        <p:txBody>
          <a:bodyPr>
            <a:noAutofit/>
          </a:bodyPr>
          <a:lstStyle/>
          <a:p>
            <a:pPr marL="0" indent="0">
              <a:buNone/>
            </a:pPr>
            <a:r>
              <a:rPr lang="en-US" sz="4400" b="1" dirty="0">
                <a:latin typeface="Times New Roman"/>
                <a:ea typeface="Calibri"/>
              </a:rPr>
              <a:t>Hear, O Israel: The Lord our God, the Lord is one!</a:t>
            </a:r>
          </a:p>
        </p:txBody>
      </p:sp>
      <p:sp>
        <p:nvSpPr>
          <p:cNvPr id="4" name="Rectangle 3"/>
          <p:cNvSpPr/>
          <p:nvPr/>
        </p:nvSpPr>
        <p:spPr>
          <a:xfrm>
            <a:off x="425668" y="3505200"/>
            <a:ext cx="8305800" cy="3170099"/>
          </a:xfrm>
          <a:prstGeom prst="rect">
            <a:avLst/>
          </a:prstGeom>
          <a:solidFill>
            <a:schemeClr val="bg1"/>
          </a:solidFill>
        </p:spPr>
        <p:txBody>
          <a:bodyPr wrap="square">
            <a:spAutoFit/>
          </a:bodyPr>
          <a:lstStyle/>
          <a:p>
            <a:pPr algn="ctr"/>
            <a:r>
              <a:rPr lang="en-US" sz="4000" b="1" dirty="0" smtClean="0">
                <a:latin typeface="Times New Roman"/>
                <a:ea typeface="Calibri"/>
              </a:rPr>
              <a:t>YHWH 4 </a:t>
            </a:r>
            <a:r>
              <a:rPr lang="en-US" sz="4000" b="1" dirty="0">
                <a:latin typeface="Times New Roman"/>
                <a:ea typeface="Calibri"/>
              </a:rPr>
              <a:t>aspirate (breathing) consonants.  Every breath you speak the creators name who gave you your breath.  When you can no longer speak His name… you die.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208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Hear, O Israel: The Lord our God, the Lord is one!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3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762000" y="152400"/>
            <a:ext cx="7543800"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9600" b="1" spc="150" dirty="0" smtClean="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rPr>
              <a:t>Part </a:t>
            </a:r>
            <a:r>
              <a:rPr lang="en-US" sz="9600" b="1" spc="150" dirty="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rPr>
              <a:t>One</a:t>
            </a:r>
            <a:r>
              <a:rPr lang="en-US" sz="9600" b="1" spc="150" dirty="0" smtClean="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rPr>
              <a:t>:</a:t>
            </a:r>
            <a:endParaRPr lang="en-US" sz="7200" b="1" spc="150" dirty="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1229" y="1752600"/>
            <a:ext cx="8155684" cy="46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1966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0"/>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1371600"/>
          </a:xfrm>
        </p:spPr>
        <p:txBody>
          <a:bodyPr>
            <a:noAutofit/>
          </a:bodyPr>
          <a:lstStyle/>
          <a:p>
            <a:pPr marL="0" indent="0">
              <a:buNone/>
            </a:pPr>
            <a:r>
              <a:rPr lang="en-US" sz="4400" b="1" dirty="0">
                <a:latin typeface="Times New Roman"/>
                <a:ea typeface="Calibri"/>
              </a:rPr>
              <a:t>Hear, O Israel: The Lord our God, the Lord is </a:t>
            </a:r>
            <a:r>
              <a:rPr lang="en-US" sz="4400" b="1" u="sng" dirty="0">
                <a:latin typeface="Times New Roman"/>
                <a:ea typeface="Calibri"/>
              </a:rPr>
              <a:t>one</a:t>
            </a:r>
            <a:r>
              <a:rPr lang="en-US" sz="4400" b="1" dirty="0">
                <a:latin typeface="Times New Roman"/>
                <a:ea typeface="Calibri"/>
              </a:rPr>
              <a:t>!</a:t>
            </a:r>
          </a:p>
        </p:txBody>
      </p:sp>
      <p:sp>
        <p:nvSpPr>
          <p:cNvPr id="4" name="Rectangle 3"/>
          <p:cNvSpPr/>
          <p:nvPr/>
        </p:nvSpPr>
        <p:spPr>
          <a:xfrm>
            <a:off x="425668" y="3505200"/>
            <a:ext cx="8305800" cy="3170099"/>
          </a:xfrm>
          <a:prstGeom prst="rect">
            <a:avLst/>
          </a:prstGeom>
          <a:solidFill>
            <a:schemeClr val="bg1"/>
          </a:solidFill>
        </p:spPr>
        <p:txBody>
          <a:bodyPr wrap="square">
            <a:spAutoFit/>
          </a:bodyPr>
          <a:lstStyle/>
          <a:p>
            <a:r>
              <a:rPr lang="en-US" sz="4000" b="1" dirty="0">
                <a:latin typeface="Times New Roman"/>
                <a:ea typeface="Calibri"/>
              </a:rPr>
              <a:t>In Hebrew “</a:t>
            </a:r>
            <a:r>
              <a:rPr lang="en-US" sz="4000" b="1" dirty="0" err="1">
                <a:latin typeface="Times New Roman"/>
                <a:ea typeface="Calibri"/>
              </a:rPr>
              <a:t>yachid</a:t>
            </a:r>
            <a:r>
              <a:rPr lang="en-US" sz="4000" b="1" dirty="0">
                <a:latin typeface="Times New Roman"/>
                <a:ea typeface="Calibri"/>
              </a:rPr>
              <a:t>” means “absolute one</a:t>
            </a:r>
            <a:r>
              <a:rPr lang="en-US" sz="4000" b="1" dirty="0" smtClean="0">
                <a:latin typeface="Times New Roman"/>
                <a:ea typeface="Calibri"/>
              </a:rPr>
              <a:t>.” Hebrew </a:t>
            </a:r>
            <a:r>
              <a:rPr lang="en-US" sz="4000" b="1" dirty="0">
                <a:latin typeface="Times New Roman"/>
                <a:ea typeface="Calibri"/>
              </a:rPr>
              <a:t>“</a:t>
            </a:r>
            <a:r>
              <a:rPr lang="en-US" sz="4000" b="1" dirty="0" err="1">
                <a:latin typeface="Times New Roman"/>
                <a:ea typeface="Calibri"/>
              </a:rPr>
              <a:t>echad</a:t>
            </a:r>
            <a:r>
              <a:rPr lang="en-US" sz="4000" b="1" dirty="0">
                <a:latin typeface="Times New Roman"/>
                <a:ea typeface="Calibri"/>
              </a:rPr>
              <a:t>” means “united one</a:t>
            </a:r>
            <a:r>
              <a:rPr lang="en-US" sz="4000" b="1" dirty="0" smtClean="0">
                <a:latin typeface="Times New Roman"/>
                <a:ea typeface="Calibri"/>
              </a:rPr>
              <a:t>.”  </a:t>
            </a:r>
            <a:r>
              <a:rPr lang="en-US" sz="4000" b="1" dirty="0">
                <a:latin typeface="Times New Roman"/>
                <a:ea typeface="Calibri"/>
              </a:rPr>
              <a:t>– the word here for “one” is “</a:t>
            </a:r>
            <a:r>
              <a:rPr lang="en-US" sz="4000" b="1" dirty="0" err="1">
                <a:latin typeface="Times New Roman"/>
                <a:ea typeface="Calibri"/>
              </a:rPr>
              <a:t>echad</a:t>
            </a:r>
            <a:r>
              <a:rPr lang="en-US" sz="4000" b="1" dirty="0">
                <a:latin typeface="Times New Roman"/>
                <a:ea typeface="Calibri"/>
              </a:rPr>
              <a:t>” meaning not an “absolute one” but a “united one”.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0955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82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486400" cy="792162"/>
          </a:xfrm>
        </p:spPr>
        <p:txBody>
          <a:bodyPr>
            <a:noAutofit/>
          </a:body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Genesis 2:24</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762000"/>
            <a:ext cx="8610600" cy="2209800"/>
          </a:xfrm>
        </p:spPr>
        <p:txBody>
          <a:bodyPr>
            <a:noAutofit/>
          </a:bodyPr>
          <a:lstStyle/>
          <a:p>
            <a:pPr marL="0" indent="0">
              <a:buNone/>
            </a:pPr>
            <a:r>
              <a:rPr lang="en-US" sz="4400" b="1" dirty="0" smtClean="0">
                <a:latin typeface="Times New Roman"/>
                <a:ea typeface="Calibri"/>
              </a:rPr>
              <a:t>…and </a:t>
            </a:r>
            <a:r>
              <a:rPr lang="en-US" sz="4400" b="1" dirty="0">
                <a:latin typeface="Times New Roman"/>
                <a:ea typeface="Calibri"/>
              </a:rPr>
              <a:t>they shall be </a:t>
            </a:r>
            <a:r>
              <a:rPr lang="en-US" sz="4400" b="1" u="sng" dirty="0">
                <a:latin typeface="Times New Roman"/>
                <a:ea typeface="Calibri"/>
              </a:rPr>
              <a:t>one</a:t>
            </a:r>
            <a:r>
              <a:rPr lang="en-US" sz="4400" b="1" dirty="0">
                <a:latin typeface="Times New Roman"/>
                <a:ea typeface="Calibri"/>
              </a:rPr>
              <a:t> flesh (“</a:t>
            </a:r>
            <a:r>
              <a:rPr lang="en-US" sz="4400" b="1" dirty="0" err="1">
                <a:latin typeface="Times New Roman"/>
                <a:ea typeface="Calibri"/>
              </a:rPr>
              <a:t>echad</a:t>
            </a:r>
            <a:r>
              <a:rPr lang="en-US" sz="4400" b="1" dirty="0">
                <a:latin typeface="Times New Roman"/>
                <a:ea typeface="Calibri"/>
              </a:rPr>
              <a:t>”)</a:t>
            </a:r>
          </a:p>
        </p:txBody>
      </p:sp>
      <p:sp>
        <p:nvSpPr>
          <p:cNvPr id="4" name="Rectangle 3"/>
          <p:cNvSpPr/>
          <p:nvPr/>
        </p:nvSpPr>
        <p:spPr>
          <a:xfrm>
            <a:off x="457200" y="4648200"/>
            <a:ext cx="8305800" cy="2000548"/>
          </a:xfrm>
          <a:prstGeom prst="rect">
            <a:avLst/>
          </a:prstGeom>
          <a:solidFill>
            <a:schemeClr val="bg1"/>
          </a:solidFill>
        </p:spPr>
        <p:txBody>
          <a:bodyPr wrap="square">
            <a:spAutoFit/>
          </a:bodyPr>
          <a:lstStyle/>
          <a:p>
            <a:pPr algn="ctr"/>
            <a:r>
              <a:rPr lang="en-US" sz="4400" b="1" dirty="0" smtClean="0">
                <a:solidFill>
                  <a:srgbClr val="C00000"/>
                </a:solidFill>
                <a:latin typeface="Times New Roman"/>
                <a:ea typeface="Calibri"/>
              </a:rPr>
              <a:t>God reveals Himself as a UNITED </a:t>
            </a:r>
            <a:r>
              <a:rPr lang="en-US" sz="4400" b="1" u="sng" dirty="0" smtClean="0">
                <a:solidFill>
                  <a:srgbClr val="C00000"/>
                </a:solidFill>
                <a:latin typeface="Times New Roman"/>
                <a:ea typeface="Calibri"/>
              </a:rPr>
              <a:t>ONE</a:t>
            </a:r>
          </a:p>
          <a:p>
            <a:endParaRPr lang="en-US" b="1" dirty="0" smtClean="0">
              <a:latin typeface="Times New Roman"/>
              <a:ea typeface="Calibri"/>
            </a:endParaRPr>
          </a:p>
          <a:p>
            <a:r>
              <a:rPr lang="en-US" b="1" dirty="0" smtClean="0">
                <a:latin typeface="Times New Roman"/>
                <a:ea typeface="Calibri"/>
              </a:rPr>
              <a:t>http</a:t>
            </a:r>
            <a:r>
              <a:rPr lang="en-US" b="1" dirty="0">
                <a:latin typeface="Times New Roman"/>
                <a:ea typeface="Calibri"/>
              </a:rPr>
              <a:t>://www.hebrew4christians.com/Scripture/Torah/The_Shema/the_shema.html</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684963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8784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7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54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Ever since </a:t>
            </a:r>
            <a:r>
              <a:rPr lang="en-US" sz="54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Genesis 3:15 </a:t>
            </a:r>
            <a:br>
              <a:rPr lang="en-US" sz="54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sz="54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a:t>
            </a:r>
            <a:r>
              <a:rPr lang="en-US" sz="54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serpent has tried everything to distort, defame and bring rejection of the promised redeemer.</a:t>
            </a:r>
            <a:endParaRPr lang="en-US" sz="28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Tree>
    <p:extLst>
      <p:ext uri="{BB962C8B-B14F-4D97-AF65-F5344CB8AC3E}">
        <p14:creationId xmlns:p14="http://schemas.microsoft.com/office/powerpoint/2010/main" val="9867508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198438"/>
            <a:ext cx="5105400" cy="792162"/>
          </a:xfrm>
        </p:spPr>
        <p:txBody>
          <a:bodyPr>
            <a:noAutofit/>
          </a:bodyPr>
          <a:lstStyle/>
          <a:p>
            <a:r>
              <a:rPr lang="en-US" sz="5400" b="1" dirty="0">
                <a:solidFill>
                  <a:srgbClr val="0000FF"/>
                </a:solidFill>
                <a:effectLst>
                  <a:outerShdw blurRad="69850" dist="43180" dir="5400000" sx="0" sy="0">
                    <a:srgbClr val="000000">
                      <a:alpha val="65000"/>
                    </a:srgbClr>
                  </a:outerShdw>
                </a:effectLst>
                <a:latin typeface="Times New Roman"/>
                <a:ea typeface="Calibri"/>
              </a:rPr>
              <a:t>Psalm 118:22-23 </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81000" y="914400"/>
            <a:ext cx="8610600" cy="6172200"/>
          </a:xfrm>
        </p:spPr>
        <p:txBody>
          <a:bodyPr>
            <a:noAutofit/>
          </a:bodyPr>
          <a:lstStyle/>
          <a:p>
            <a:pPr marL="0" indent="0">
              <a:buNone/>
            </a:pPr>
            <a:r>
              <a:rPr lang="en-US" sz="5400" b="1" baseline="30000" dirty="0" smtClean="0">
                <a:latin typeface="Times New Roman"/>
                <a:ea typeface="Calibri"/>
              </a:rPr>
              <a:t>22</a:t>
            </a:r>
            <a:r>
              <a:rPr lang="en-US" sz="5400" b="1" dirty="0" smtClean="0">
                <a:latin typeface="Times New Roman"/>
                <a:ea typeface="Calibri"/>
              </a:rPr>
              <a:t>“The </a:t>
            </a:r>
            <a:r>
              <a:rPr lang="en-US" sz="5400" b="1" dirty="0">
                <a:latin typeface="Times New Roman"/>
                <a:ea typeface="Calibri"/>
              </a:rPr>
              <a:t>stone which the builders rejected Has become the chief cornerstone.  </a:t>
            </a:r>
            <a:r>
              <a:rPr lang="en-US" sz="5400" b="1" baseline="30000" dirty="0">
                <a:latin typeface="Times New Roman"/>
                <a:ea typeface="Calibri"/>
              </a:rPr>
              <a:t>23</a:t>
            </a:r>
            <a:r>
              <a:rPr lang="en-US" sz="5400" b="1" dirty="0">
                <a:latin typeface="Times New Roman"/>
                <a:ea typeface="Calibri"/>
              </a:rPr>
              <a:t>This was the LORD’s doing; It is marvelous in our eyes.”</a:t>
            </a:r>
          </a:p>
        </p:txBody>
      </p:sp>
    </p:spTree>
    <p:extLst>
      <p:ext uri="{BB962C8B-B14F-4D97-AF65-F5344CB8AC3E}">
        <p14:creationId xmlns:p14="http://schemas.microsoft.com/office/powerpoint/2010/main" val="42771473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198438"/>
            <a:ext cx="5105400" cy="792162"/>
          </a:xfrm>
        </p:spPr>
        <p:txBody>
          <a:bodyPr>
            <a:noAutofit/>
          </a:bodyPr>
          <a:lstStyle/>
          <a:p>
            <a:r>
              <a:rPr lang="en-US" sz="5400" b="1" dirty="0">
                <a:solidFill>
                  <a:srgbClr val="0000FF"/>
                </a:solidFill>
                <a:effectLst>
                  <a:outerShdw blurRad="69850" dist="43180" dir="5400000" sx="0" sy="0">
                    <a:srgbClr val="000000">
                      <a:alpha val="65000"/>
                    </a:srgbClr>
                  </a:outerShdw>
                </a:effectLst>
                <a:latin typeface="Times New Roman"/>
                <a:ea typeface="Calibri"/>
              </a:rPr>
              <a:t>Isaiah 28:16 </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81000" y="1143000"/>
            <a:ext cx="8610600" cy="5029200"/>
          </a:xfrm>
        </p:spPr>
        <p:txBody>
          <a:bodyPr>
            <a:noAutofit/>
          </a:bodyPr>
          <a:lstStyle/>
          <a:p>
            <a:pPr marL="0" indent="0">
              <a:buNone/>
            </a:pPr>
            <a:r>
              <a:rPr lang="en-US" sz="4800" b="1" dirty="0" smtClean="0">
                <a:latin typeface="Times New Roman"/>
                <a:ea typeface="Calibri"/>
              </a:rPr>
              <a:t>So </a:t>
            </a:r>
            <a:r>
              <a:rPr lang="en-US" sz="4800" b="1" dirty="0">
                <a:latin typeface="Times New Roman"/>
                <a:ea typeface="Calibri"/>
              </a:rPr>
              <a:t>this is what the Sovereign LORD says: “See, I lay a stone in Zion, a tested stone, a precious cornerstone for a sure foundation; the one who trusts will never be dismayed.</a:t>
            </a:r>
          </a:p>
        </p:txBody>
      </p:sp>
    </p:spTree>
    <p:extLst>
      <p:ext uri="{BB962C8B-B14F-4D97-AF65-F5344CB8AC3E}">
        <p14:creationId xmlns:p14="http://schemas.microsoft.com/office/powerpoint/2010/main" val="41776246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762000" y="152400"/>
            <a:ext cx="7543800"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9600" b="1" spc="150" dirty="0" smtClean="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rPr>
              <a:t>Part Two:</a:t>
            </a:r>
            <a:endParaRPr lang="en-US" sz="7200" b="1" spc="150" dirty="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1229" y="1752600"/>
            <a:ext cx="8155684" cy="461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7924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Luke 22:66-71 </a:t>
            </a:r>
          </a:p>
        </p:txBody>
      </p:sp>
      <p:sp>
        <p:nvSpPr>
          <p:cNvPr id="3" name="Content Placeholder 2"/>
          <p:cNvSpPr>
            <a:spLocks noGrp="1"/>
          </p:cNvSpPr>
          <p:nvPr>
            <p:ph idx="1"/>
          </p:nvPr>
        </p:nvSpPr>
        <p:spPr>
          <a:xfrm>
            <a:off x="457200" y="1143000"/>
            <a:ext cx="8382000" cy="5135563"/>
          </a:xfrm>
        </p:spPr>
        <p:txBody>
          <a:bodyPr>
            <a:noAutofit/>
          </a:bodyPr>
          <a:lstStyle/>
          <a:p>
            <a:pPr marL="0" indent="0">
              <a:buNone/>
            </a:pPr>
            <a:r>
              <a:rPr lang="en-US" sz="4400" b="1" dirty="0">
                <a:effectLst>
                  <a:outerShdw blurRad="38100" dist="38100" dir="2700000" algn="tl">
                    <a:srgbClr val="000000">
                      <a:alpha val="43137"/>
                    </a:srgbClr>
                  </a:outerShdw>
                </a:effectLst>
              </a:rPr>
              <a:t>66 As soon as it was day, the elders of the people, both chief priests and scribes, came together and led Him into their council, saying, 67 “If You are the Christ, tell us</a:t>
            </a:r>
            <a:r>
              <a:rPr lang="en-US" sz="4400" b="1" dirty="0" smtClean="0">
                <a:effectLst>
                  <a:outerShdw blurRad="38100" dist="38100" dir="2700000" algn="tl">
                    <a:srgbClr val="000000">
                      <a:alpha val="43137"/>
                    </a:srgbClr>
                  </a:outerShdw>
                </a:effectLst>
              </a:rPr>
              <a:t>.”</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24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Luke 22:66-71 </a:t>
            </a:r>
          </a:p>
        </p:txBody>
      </p:sp>
      <p:sp>
        <p:nvSpPr>
          <p:cNvPr id="3" name="Content Placeholder 2"/>
          <p:cNvSpPr>
            <a:spLocks noGrp="1"/>
          </p:cNvSpPr>
          <p:nvPr>
            <p:ph idx="1"/>
          </p:nvPr>
        </p:nvSpPr>
        <p:spPr>
          <a:xfrm>
            <a:off x="457200" y="1112837"/>
            <a:ext cx="8382000" cy="5135563"/>
          </a:xfrm>
        </p:spPr>
        <p:txBody>
          <a:bodyPr>
            <a:noAutofit/>
          </a:bodyPr>
          <a:lstStyle/>
          <a:p>
            <a:pPr marL="0" indent="0">
              <a:buNone/>
            </a:pPr>
            <a:r>
              <a:rPr lang="en-US" sz="4400" b="1" dirty="0" smtClean="0">
                <a:effectLst>
                  <a:outerShdw blurRad="38100" dist="38100" dir="2700000" algn="tl">
                    <a:srgbClr val="000000">
                      <a:alpha val="43137"/>
                    </a:srgbClr>
                  </a:outerShdw>
                </a:effectLst>
              </a:rPr>
              <a:t>But </a:t>
            </a:r>
            <a:r>
              <a:rPr lang="en-US" sz="4400" b="1" dirty="0">
                <a:effectLst>
                  <a:outerShdw blurRad="38100" dist="38100" dir="2700000" algn="tl">
                    <a:srgbClr val="000000">
                      <a:alpha val="43137"/>
                    </a:srgbClr>
                  </a:outerShdw>
                </a:effectLst>
              </a:rPr>
              <a:t>He said to them, “If I tell you, you will by no means believe. 68 And if I also ask you, you will by no means answer Me or let Me go. 69 Hereafter the Son of Man will sit on the right hand of the power of God</a:t>
            </a:r>
            <a:r>
              <a:rPr lang="en-US" sz="4400" b="1" dirty="0" smtClean="0">
                <a:effectLst>
                  <a:outerShdw blurRad="38100" dist="38100" dir="2700000" algn="tl">
                    <a:srgbClr val="000000">
                      <a:alpha val="43137"/>
                    </a:srgbClr>
                  </a:outerShdw>
                </a:effectLst>
              </a:rPr>
              <a:t>.”</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2964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Luke 22:66-71 </a:t>
            </a:r>
          </a:p>
        </p:txBody>
      </p:sp>
      <p:sp>
        <p:nvSpPr>
          <p:cNvPr id="3" name="Content Placeholder 2"/>
          <p:cNvSpPr>
            <a:spLocks noGrp="1"/>
          </p:cNvSpPr>
          <p:nvPr>
            <p:ph idx="1"/>
          </p:nvPr>
        </p:nvSpPr>
        <p:spPr>
          <a:xfrm>
            <a:off x="457200" y="990600"/>
            <a:ext cx="8229600" cy="5135563"/>
          </a:xfrm>
        </p:spPr>
        <p:txBody>
          <a:bodyPr>
            <a:noAutofit/>
          </a:bodyPr>
          <a:lstStyle/>
          <a:p>
            <a:pPr marL="0" indent="0">
              <a:buNone/>
            </a:pPr>
            <a:r>
              <a:rPr lang="en-US" sz="4400" b="1" dirty="0" smtClean="0">
                <a:effectLst>
                  <a:outerShdw blurRad="38100" dist="38100" dir="2700000" algn="tl">
                    <a:srgbClr val="000000">
                      <a:alpha val="43137"/>
                    </a:srgbClr>
                  </a:outerShdw>
                </a:effectLst>
              </a:rPr>
              <a:t>70 </a:t>
            </a:r>
            <a:r>
              <a:rPr lang="en-US" sz="4400" b="1" dirty="0">
                <a:effectLst>
                  <a:outerShdw blurRad="38100" dist="38100" dir="2700000" algn="tl">
                    <a:srgbClr val="000000">
                      <a:alpha val="43137"/>
                    </a:srgbClr>
                  </a:outerShdw>
                </a:effectLst>
              </a:rPr>
              <a:t>Then they all said, “Are You then the Son of God?”</a:t>
            </a:r>
          </a:p>
          <a:p>
            <a:pPr marL="0" indent="0">
              <a:buNone/>
            </a:pPr>
            <a:r>
              <a:rPr lang="en-US" sz="4400" b="1" dirty="0">
                <a:effectLst>
                  <a:outerShdw blurRad="38100" dist="38100" dir="2700000" algn="tl">
                    <a:srgbClr val="000000">
                      <a:alpha val="43137"/>
                    </a:srgbClr>
                  </a:outerShdw>
                </a:effectLst>
              </a:rPr>
              <a:t>So He said to them, “You rightly say that I am.”</a:t>
            </a:r>
          </a:p>
          <a:p>
            <a:pPr marL="0" indent="0">
              <a:buNone/>
            </a:pPr>
            <a:r>
              <a:rPr lang="en-US" sz="4400" b="1" dirty="0">
                <a:effectLst>
                  <a:outerShdw blurRad="38100" dist="38100" dir="2700000" algn="tl">
                    <a:srgbClr val="000000">
                      <a:alpha val="43137"/>
                    </a:srgbClr>
                  </a:outerShdw>
                </a:effectLst>
              </a:rPr>
              <a:t>71 And they said, “What further testimony do we need? For we have heard it ourselves from His own mouth.”</a:t>
            </a:r>
          </a:p>
        </p:txBody>
      </p:sp>
    </p:spTree>
    <p:extLst>
      <p:ext uri="{BB962C8B-B14F-4D97-AF65-F5344CB8AC3E}">
        <p14:creationId xmlns:p14="http://schemas.microsoft.com/office/powerpoint/2010/main" val="309435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marR="0" rtl="0"/>
            <a:r>
              <a:rPr lang="en-US" b="1" i="0" u="none" strike="noStrike"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rPr>
              <a:t>The Amazing claim to be</a:t>
            </a:r>
            <a:br>
              <a:rPr lang="en-US" b="1" i="0" u="none" strike="noStrike"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rPr>
            </a:br>
            <a:r>
              <a:rPr lang="en-US" b="1" i="0" u="none" strike="noStrike"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rPr>
              <a:t>“the Son of God.”</a:t>
            </a:r>
          </a:p>
        </p:txBody>
      </p:sp>
      <p:sp>
        <p:nvSpPr>
          <p:cNvPr id="3" name="Text Placeholder 2"/>
          <p:cNvSpPr>
            <a:spLocks noGrp="1"/>
          </p:cNvSpPr>
          <p:nvPr>
            <p:ph type="body" idx="1"/>
          </p:nvPr>
        </p:nvSpPr>
        <p:spPr>
          <a:xfrm>
            <a:off x="152400" y="1295400"/>
            <a:ext cx="8763000" cy="5334000"/>
          </a:xfrm>
        </p:spPr>
        <p:txBody>
          <a:bodyPr>
            <a:noAutofit/>
          </a:bodyPr>
          <a:lstStyle/>
          <a:p>
            <a:pPr lvl="0"/>
            <a:r>
              <a:rPr lang="en-US" sz="3400" b="1" dirty="0">
                <a:effectLst>
                  <a:outerShdw blurRad="38100" dist="38100" dir="2700000" algn="tl">
                    <a:srgbClr val="000000">
                      <a:alpha val="43137"/>
                    </a:srgbClr>
                  </a:outerShdw>
                </a:effectLst>
              </a:rPr>
              <a:t>They recognized the phrase “the Son of man will sit on the right hand of the power of God” represented the ultimate power and authority of God.</a:t>
            </a:r>
          </a:p>
          <a:p>
            <a:pPr lvl="0"/>
            <a:r>
              <a:rPr lang="en-US" sz="3400" b="1" dirty="0">
                <a:effectLst>
                  <a:outerShdw blurRad="38100" dist="38100" dir="2700000" algn="tl">
                    <a:srgbClr val="000000">
                      <a:alpha val="43137"/>
                    </a:srgbClr>
                  </a:outerShdw>
                </a:effectLst>
              </a:rPr>
              <a:t>Jesus was claiming </a:t>
            </a:r>
            <a:r>
              <a:rPr lang="en-US" sz="3400" b="1" u="sng" dirty="0">
                <a:effectLst>
                  <a:outerShdw blurRad="38100" dist="38100" dir="2700000" algn="tl">
                    <a:srgbClr val="000000">
                      <a:alpha val="43137"/>
                    </a:srgbClr>
                  </a:outerShdw>
                </a:effectLst>
              </a:rPr>
              <a:t>effectual deity</a:t>
            </a:r>
            <a:r>
              <a:rPr lang="en-US" sz="3400" b="1" dirty="0">
                <a:effectLst>
                  <a:outerShdw blurRad="38100" dist="38100" dir="2700000" algn="tl">
                    <a:srgbClr val="000000">
                      <a:alpha val="43137"/>
                    </a:srgbClr>
                  </a:outerShdw>
                </a:effectLst>
              </a:rPr>
              <a:t> (also seen in His forgiving sin Matt. 9).</a:t>
            </a:r>
          </a:p>
          <a:p>
            <a:pPr lvl="0"/>
            <a:r>
              <a:rPr lang="en-US" sz="3400" b="1" dirty="0">
                <a:effectLst>
                  <a:outerShdw blurRad="38100" dist="38100" dir="2700000" algn="tl">
                    <a:srgbClr val="000000">
                      <a:alpha val="43137"/>
                    </a:srgbClr>
                  </a:outerShdw>
                </a:effectLst>
              </a:rPr>
              <a:t>The direct ?</a:t>
            </a:r>
            <a:r>
              <a:rPr lang="en-US" sz="3400" b="1" dirty="0" smtClean="0">
                <a:effectLst>
                  <a:outerShdw blurRad="38100" dist="38100" dir="2700000" algn="tl">
                    <a:srgbClr val="000000">
                      <a:alpha val="43137"/>
                    </a:srgbClr>
                  </a:outerShdw>
                </a:effectLst>
              </a:rPr>
              <a:t> </a:t>
            </a:r>
            <a:r>
              <a:rPr lang="en-US" sz="3400" b="1" dirty="0">
                <a:effectLst>
                  <a:outerShdw blurRad="38100" dist="38100" dir="2700000" algn="tl">
                    <a:srgbClr val="000000">
                      <a:alpha val="43137"/>
                    </a:srgbClr>
                  </a:outerShdw>
                </a:effectLst>
              </a:rPr>
              <a:t>“Are you then the Son of God?”</a:t>
            </a:r>
          </a:p>
          <a:p>
            <a:pPr lvl="0"/>
            <a:r>
              <a:rPr lang="en-US" sz="3400" b="1" dirty="0">
                <a:effectLst>
                  <a:outerShdw blurRad="38100" dist="38100" dir="2700000" algn="tl">
                    <a:srgbClr val="000000">
                      <a:alpha val="43137"/>
                    </a:srgbClr>
                  </a:outerShdw>
                </a:effectLst>
              </a:rPr>
              <a:t>Jesus answers </a:t>
            </a:r>
            <a:r>
              <a:rPr lang="en-US" sz="3400" b="1" dirty="0" smtClean="0">
                <a:effectLst>
                  <a:outerShdw blurRad="38100" dist="38100" dir="2700000" algn="tl">
                    <a:srgbClr val="000000">
                      <a:alpha val="43137"/>
                    </a:srgbClr>
                  </a:outerShdw>
                </a:effectLst>
              </a:rPr>
              <a:t>“</a:t>
            </a:r>
            <a:r>
              <a:rPr lang="en-US" sz="3400" b="1" dirty="0">
                <a:effectLst>
                  <a:outerShdw blurRad="38100" dist="38100" dir="2700000" algn="tl">
                    <a:srgbClr val="000000">
                      <a:alpha val="43137"/>
                    </a:srgbClr>
                  </a:outerShdw>
                </a:effectLst>
              </a:rPr>
              <a:t>You rightly say that I am.”</a:t>
            </a:r>
          </a:p>
          <a:p>
            <a:pPr lvl="0"/>
            <a:r>
              <a:rPr lang="en-US" sz="3400" b="1" dirty="0">
                <a:effectLst>
                  <a:outerShdw blurRad="38100" dist="38100" dir="2700000" algn="tl">
                    <a:srgbClr val="000000">
                      <a:alpha val="43137"/>
                    </a:srgbClr>
                  </a:outerShdw>
                </a:effectLst>
              </a:rPr>
              <a:t>Jesus was claiming </a:t>
            </a:r>
            <a:r>
              <a:rPr lang="en-US" sz="3400" b="1" u="sng" dirty="0">
                <a:effectLst>
                  <a:outerShdw blurRad="38100" dist="38100" dir="2700000" algn="tl">
                    <a:srgbClr val="000000">
                      <a:alpha val="43137"/>
                    </a:srgbClr>
                  </a:outerShdw>
                </a:effectLst>
              </a:rPr>
              <a:t>essential deity</a:t>
            </a:r>
            <a:r>
              <a:rPr lang="en-US" sz="3400" b="1" dirty="0" smtClean="0">
                <a:effectLst>
                  <a:outerShdw blurRad="38100" dist="38100" dir="2700000" algn="tl">
                    <a:srgbClr val="000000">
                      <a:alpha val="43137"/>
                    </a:srgbClr>
                  </a:outerShdw>
                </a:effectLst>
              </a:rPr>
              <a:t>.</a:t>
            </a:r>
            <a:endParaRPr lang="en-US" sz="3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190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53340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1194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marR="0" rtl="0"/>
            <a:r>
              <a:rPr lang="en-US" b="1" i="0" u="none" strike="noStrike"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rPr>
              <a:t>The Amazing Implication</a:t>
            </a:r>
          </a:p>
        </p:txBody>
      </p:sp>
      <p:sp>
        <p:nvSpPr>
          <p:cNvPr id="3" name="Text Placeholder 2"/>
          <p:cNvSpPr>
            <a:spLocks noGrp="1"/>
          </p:cNvSpPr>
          <p:nvPr>
            <p:ph type="body" idx="1"/>
          </p:nvPr>
        </p:nvSpPr>
        <p:spPr>
          <a:xfrm>
            <a:off x="152400" y="1295400"/>
            <a:ext cx="8763000" cy="5334000"/>
          </a:xfrm>
        </p:spPr>
        <p:txBody>
          <a:bodyPr>
            <a:noAutofit/>
          </a:bodyPr>
          <a:lstStyle/>
          <a:p>
            <a:pPr lvl="0"/>
            <a:r>
              <a:rPr lang="en-US" sz="3400" b="1" dirty="0" smtClean="0">
                <a:effectLst>
                  <a:outerShdw blurRad="38100" dist="38100" dir="2700000" algn="tl">
                    <a:srgbClr val="000000">
                      <a:alpha val="43137"/>
                    </a:srgbClr>
                  </a:outerShdw>
                </a:effectLst>
              </a:rPr>
              <a:t>John </a:t>
            </a:r>
            <a:r>
              <a:rPr lang="en-US" sz="3400" b="1" dirty="0">
                <a:effectLst>
                  <a:outerShdw blurRad="38100" dist="38100" dir="2700000" algn="tl">
                    <a:srgbClr val="000000">
                      <a:alpha val="43137"/>
                    </a:srgbClr>
                  </a:outerShdw>
                </a:effectLst>
              </a:rPr>
              <a:t>10:33 33 The Jews answered Him, saying, “For a good work we do not stone You, but for blasphemy, and because You, being a Man, make Yourself God.”</a:t>
            </a:r>
          </a:p>
          <a:p>
            <a:pPr lvl="0"/>
            <a:r>
              <a:rPr lang="en-US" sz="3400" b="1" dirty="0" smtClean="0">
                <a:effectLst>
                  <a:outerShdw blurRad="38100" dist="38100" dir="2700000" algn="tl">
                    <a:srgbClr val="000000">
                      <a:alpha val="43137"/>
                    </a:srgbClr>
                  </a:outerShdw>
                </a:effectLst>
              </a:rPr>
              <a:t>The </a:t>
            </a:r>
            <a:r>
              <a:rPr lang="en-US" sz="3400" b="1" dirty="0">
                <a:effectLst>
                  <a:outerShdw blurRad="38100" dist="38100" dir="2700000" algn="tl">
                    <a:srgbClr val="000000">
                      <a:alpha val="43137"/>
                    </a:srgbClr>
                  </a:outerShdw>
                </a:effectLst>
              </a:rPr>
              <a:t>Jews fully understood the implication.</a:t>
            </a:r>
          </a:p>
          <a:p>
            <a:pPr lvl="0"/>
            <a:r>
              <a:rPr lang="en-US" sz="3400" b="1" dirty="0" smtClean="0">
                <a:effectLst>
                  <a:outerShdw blurRad="38100" dist="38100" dir="2700000" algn="tl">
                    <a:srgbClr val="000000">
                      <a:alpha val="43137"/>
                    </a:srgbClr>
                  </a:outerShdw>
                </a:effectLst>
              </a:rPr>
              <a:t>Not </a:t>
            </a:r>
            <a:r>
              <a:rPr lang="en-US" sz="3400" b="1" dirty="0">
                <a:effectLst>
                  <a:outerShdw blurRad="38100" dist="38100" dir="2700000" algn="tl">
                    <a:srgbClr val="000000">
                      <a:alpha val="43137"/>
                    </a:srgbClr>
                  </a:outerShdw>
                </a:effectLst>
              </a:rPr>
              <a:t>only did He clearly claim to be God in the flesh, He specifically stated that He was the ONLY way to get to heaven, John 14:6.</a:t>
            </a:r>
          </a:p>
        </p:txBody>
      </p:sp>
    </p:spTree>
    <p:extLst>
      <p:ext uri="{BB962C8B-B14F-4D97-AF65-F5344CB8AC3E}">
        <p14:creationId xmlns:p14="http://schemas.microsoft.com/office/powerpoint/2010/main" val="12680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marR="0" rtl="0"/>
            <a:r>
              <a:rPr lang="en-US" b="1" i="0" u="none" strike="noStrike"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rPr>
              <a:t>The Amazing Incarnation-IMMANUEL</a:t>
            </a:r>
            <a:r>
              <a:rPr lang="en-US" b="1" i="0" u="none" strike="noStrik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rPr>
              <a:t> – Is. 7:14 / Mat. 1:23</a:t>
            </a:r>
            <a:endParaRPr lang="en-US" b="1" i="0" u="none" strike="noStrike"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ndParaRPr>
          </a:p>
        </p:txBody>
      </p:sp>
      <p:sp>
        <p:nvSpPr>
          <p:cNvPr id="3" name="Text Placeholder 2"/>
          <p:cNvSpPr>
            <a:spLocks noGrp="1"/>
          </p:cNvSpPr>
          <p:nvPr>
            <p:ph type="body" idx="1"/>
          </p:nvPr>
        </p:nvSpPr>
        <p:spPr>
          <a:xfrm>
            <a:off x="152400" y="1295400"/>
            <a:ext cx="8763000" cy="5334000"/>
          </a:xfrm>
        </p:spPr>
        <p:txBody>
          <a:bodyPr>
            <a:noAutofit/>
          </a:bodyPr>
          <a:lstStyle/>
          <a:p>
            <a:pPr lvl="0"/>
            <a:r>
              <a:rPr lang="en-US" sz="3400" b="1" dirty="0" smtClean="0">
                <a:effectLst>
                  <a:outerShdw blurRad="38100" dist="38100" dir="2700000" algn="tl">
                    <a:srgbClr val="000000">
                      <a:alpha val="43137"/>
                    </a:srgbClr>
                  </a:outerShdw>
                </a:effectLst>
              </a:rPr>
              <a:t>John </a:t>
            </a:r>
            <a:r>
              <a:rPr lang="en-US" sz="3400" b="1" dirty="0">
                <a:effectLst>
                  <a:outerShdw blurRad="38100" dist="38100" dir="2700000" algn="tl">
                    <a:srgbClr val="000000">
                      <a:alpha val="43137"/>
                    </a:srgbClr>
                  </a:outerShdw>
                </a:effectLst>
              </a:rPr>
              <a:t>1:1 God was the Word.</a:t>
            </a:r>
          </a:p>
          <a:p>
            <a:pPr lvl="0"/>
            <a:r>
              <a:rPr lang="en-US" sz="3400" b="1" dirty="0" smtClean="0">
                <a:effectLst>
                  <a:outerShdw blurRad="38100" dist="38100" dir="2700000" algn="tl">
                    <a:srgbClr val="000000">
                      <a:alpha val="43137"/>
                    </a:srgbClr>
                  </a:outerShdw>
                </a:effectLst>
              </a:rPr>
              <a:t>John </a:t>
            </a:r>
            <a:r>
              <a:rPr lang="en-US" sz="3400" b="1" dirty="0">
                <a:effectLst>
                  <a:outerShdw blurRad="38100" dist="38100" dir="2700000" algn="tl">
                    <a:srgbClr val="000000">
                      <a:alpha val="43137"/>
                    </a:srgbClr>
                  </a:outerShdw>
                </a:effectLst>
              </a:rPr>
              <a:t>8:58… I AM- Exodus 3:14.</a:t>
            </a:r>
          </a:p>
          <a:p>
            <a:pPr lvl="0"/>
            <a:r>
              <a:rPr lang="en-US" sz="3400" b="1" dirty="0" smtClean="0">
                <a:effectLst>
                  <a:outerShdw blurRad="38100" dist="38100" dir="2700000" algn="tl">
                    <a:srgbClr val="000000">
                      <a:alpha val="43137"/>
                    </a:srgbClr>
                  </a:outerShdw>
                </a:effectLst>
              </a:rPr>
              <a:t>John </a:t>
            </a:r>
            <a:r>
              <a:rPr lang="en-US" sz="3400" b="1" dirty="0">
                <a:effectLst>
                  <a:outerShdw blurRad="38100" dist="38100" dir="2700000" algn="tl">
                    <a:srgbClr val="000000">
                      <a:alpha val="43137"/>
                    </a:srgbClr>
                  </a:outerShdw>
                </a:effectLst>
              </a:rPr>
              <a:t>14:8-9 “he who has seen Me has seen the Father.”</a:t>
            </a:r>
          </a:p>
          <a:p>
            <a:pPr lvl="0"/>
            <a:r>
              <a:rPr lang="en-US" sz="3400" b="1" dirty="0" smtClean="0">
                <a:effectLst>
                  <a:outerShdw blurRad="38100" dist="38100" dir="2700000" algn="tl">
                    <a:srgbClr val="000000">
                      <a:alpha val="43137"/>
                    </a:srgbClr>
                  </a:outerShdw>
                </a:effectLst>
              </a:rPr>
              <a:t>John </a:t>
            </a:r>
            <a:r>
              <a:rPr lang="en-US" sz="3400" b="1" dirty="0">
                <a:effectLst>
                  <a:outerShdw blurRad="38100" dist="38100" dir="2700000" algn="tl">
                    <a:srgbClr val="000000">
                      <a:alpha val="43137"/>
                    </a:srgbClr>
                  </a:outerShdw>
                </a:effectLst>
              </a:rPr>
              <a:t>20:28 Thomas “my Lord and my God</a:t>
            </a:r>
            <a:r>
              <a:rPr lang="en-US" sz="3400" b="1" dirty="0" smtClean="0">
                <a:effectLst>
                  <a:outerShdw blurRad="38100" dist="38100" dir="2700000" algn="tl">
                    <a:srgbClr val="000000">
                      <a:alpha val="43137"/>
                    </a:srgbClr>
                  </a:outerShdw>
                </a:effectLst>
              </a:rPr>
              <a:t>”.  Jesus accepts his worship.</a:t>
            </a:r>
            <a:endParaRPr lang="en-US" sz="3400" b="1" dirty="0">
              <a:effectLst>
                <a:outerShdw blurRad="38100" dist="38100" dir="2700000" algn="tl">
                  <a:srgbClr val="000000">
                    <a:alpha val="43137"/>
                  </a:srgbClr>
                </a:outerShdw>
              </a:effectLst>
            </a:endParaRPr>
          </a:p>
          <a:p>
            <a:pPr lvl="0"/>
            <a:r>
              <a:rPr lang="en-US" sz="3400" b="1" dirty="0" smtClean="0">
                <a:effectLst>
                  <a:outerShdw blurRad="38100" dist="38100" dir="2700000" algn="tl">
                    <a:srgbClr val="000000">
                      <a:alpha val="43137"/>
                    </a:srgbClr>
                  </a:outerShdw>
                </a:effectLst>
              </a:rPr>
              <a:t>Colossians </a:t>
            </a:r>
            <a:r>
              <a:rPr lang="en-US" sz="3400" b="1" dirty="0">
                <a:effectLst>
                  <a:outerShdw blurRad="38100" dist="38100" dir="2700000" algn="tl">
                    <a:srgbClr val="000000">
                      <a:alpha val="43137"/>
                    </a:srgbClr>
                  </a:outerShdw>
                </a:effectLst>
              </a:rPr>
              <a:t>2:9 “the fullness of the godhead bodily.”</a:t>
            </a:r>
          </a:p>
          <a:p>
            <a:pPr lvl="0"/>
            <a:r>
              <a:rPr lang="en-US" sz="3400" b="1" dirty="0" smtClean="0">
                <a:effectLst>
                  <a:outerShdw blurRad="38100" dist="38100" dir="2700000" algn="tl">
                    <a:srgbClr val="000000">
                      <a:alpha val="43137"/>
                    </a:srgbClr>
                  </a:outerShdw>
                </a:effectLst>
              </a:rPr>
              <a:t>Revelation- </a:t>
            </a:r>
            <a:r>
              <a:rPr lang="en-US" sz="3400" b="1" dirty="0">
                <a:effectLst>
                  <a:outerShdw blurRad="38100" dist="38100" dir="2700000" algn="tl">
                    <a:srgbClr val="000000">
                      <a:alpha val="43137"/>
                    </a:srgbClr>
                  </a:outerShdw>
                </a:effectLst>
              </a:rPr>
              <a:t>Alpha and Omega, EMET.</a:t>
            </a:r>
          </a:p>
        </p:txBody>
      </p:sp>
    </p:spTree>
    <p:extLst>
      <p:ext uri="{BB962C8B-B14F-4D97-AF65-F5344CB8AC3E}">
        <p14:creationId xmlns:p14="http://schemas.microsoft.com/office/powerpoint/2010/main" val="303234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marR="0" rtl="0"/>
            <a:r>
              <a:rPr lang="en-US" b="1" i="0" u="none" strike="noStrike"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rPr>
              <a:t>The Amazing Incarnation-</a:t>
            </a:r>
          </a:p>
        </p:txBody>
      </p:sp>
      <p:sp>
        <p:nvSpPr>
          <p:cNvPr id="3" name="Text Placeholder 2"/>
          <p:cNvSpPr>
            <a:spLocks noGrp="1"/>
          </p:cNvSpPr>
          <p:nvPr>
            <p:ph type="body" idx="1"/>
          </p:nvPr>
        </p:nvSpPr>
        <p:spPr>
          <a:xfrm>
            <a:off x="152400" y="914400"/>
            <a:ext cx="8763000" cy="5334000"/>
          </a:xfrm>
        </p:spPr>
        <p:txBody>
          <a:bodyPr>
            <a:noAutofit/>
          </a:bodyPr>
          <a:lstStyle/>
          <a:p>
            <a:pPr lvl="0"/>
            <a:r>
              <a:rPr lang="en-US" sz="3400" b="1" dirty="0" smtClean="0">
                <a:effectLst>
                  <a:outerShdw blurRad="38100" dist="38100" dir="2700000" algn="tl">
                    <a:srgbClr val="000000">
                      <a:alpha val="43137"/>
                    </a:srgbClr>
                  </a:outerShdw>
                </a:effectLst>
              </a:rPr>
              <a:t>Isaiah </a:t>
            </a:r>
            <a:r>
              <a:rPr lang="en-US" sz="3400" b="1" dirty="0">
                <a:effectLst>
                  <a:outerShdw blurRad="38100" dist="38100" dir="2700000" algn="tl">
                    <a:srgbClr val="000000">
                      <a:alpha val="43137"/>
                    </a:srgbClr>
                  </a:outerShdw>
                </a:effectLst>
              </a:rPr>
              <a:t>44:6, LORD = YAHWAH First and last. Besides me there is no God.</a:t>
            </a:r>
          </a:p>
          <a:p>
            <a:pPr lvl="0"/>
            <a:r>
              <a:rPr lang="en-US" sz="3400" b="1" dirty="0" smtClean="0">
                <a:effectLst>
                  <a:outerShdw blurRad="38100" dist="38100" dir="2700000" algn="tl">
                    <a:srgbClr val="000000">
                      <a:alpha val="43137"/>
                    </a:srgbClr>
                  </a:outerShdw>
                </a:effectLst>
              </a:rPr>
              <a:t>Revelation </a:t>
            </a:r>
            <a:r>
              <a:rPr lang="en-US" sz="3400" b="1" dirty="0">
                <a:effectLst>
                  <a:outerShdw blurRad="38100" dist="38100" dir="2700000" algn="tl">
                    <a:srgbClr val="000000">
                      <a:alpha val="43137"/>
                    </a:srgbClr>
                  </a:outerShdw>
                </a:effectLst>
              </a:rPr>
              <a:t>1:8, Alpha and Omega, Beginning &amp; End, ALMIGHTY.</a:t>
            </a:r>
          </a:p>
          <a:p>
            <a:pPr lvl="0"/>
            <a:r>
              <a:rPr lang="en-US" sz="3400" b="1" dirty="0" smtClean="0">
                <a:effectLst>
                  <a:outerShdw blurRad="38100" dist="38100" dir="2700000" algn="tl">
                    <a:srgbClr val="000000">
                      <a:alpha val="43137"/>
                    </a:srgbClr>
                  </a:outerShdw>
                </a:effectLst>
              </a:rPr>
              <a:t>Rev</a:t>
            </a:r>
            <a:r>
              <a:rPr lang="en-US" sz="3400" b="1" dirty="0">
                <a:effectLst>
                  <a:outerShdw blurRad="38100" dist="38100" dir="2700000" algn="tl">
                    <a:srgbClr val="000000">
                      <a:alpha val="43137"/>
                    </a:srgbClr>
                  </a:outerShdw>
                </a:effectLst>
              </a:rPr>
              <a:t>. 1:11-  Alpha </a:t>
            </a:r>
            <a:r>
              <a:rPr lang="en-US" sz="3400" b="1" dirty="0" smtClean="0">
                <a:effectLst>
                  <a:outerShdw blurRad="38100" dist="38100" dir="2700000" algn="tl">
                    <a:srgbClr val="000000">
                      <a:alpha val="43137"/>
                    </a:srgbClr>
                  </a:outerShdw>
                </a:effectLst>
              </a:rPr>
              <a:t>&amp; </a:t>
            </a:r>
            <a:r>
              <a:rPr lang="en-US" sz="3400" b="1" dirty="0">
                <a:effectLst>
                  <a:outerShdw blurRad="38100" dist="38100" dir="2700000" algn="tl">
                    <a:srgbClr val="000000">
                      <a:alpha val="43137"/>
                    </a:srgbClr>
                  </a:outerShdw>
                </a:effectLst>
              </a:rPr>
              <a:t>Omega, First </a:t>
            </a:r>
            <a:r>
              <a:rPr lang="en-US" sz="3400" b="1" dirty="0" smtClean="0">
                <a:effectLst>
                  <a:outerShdw blurRad="38100" dist="38100" dir="2700000" algn="tl">
                    <a:srgbClr val="000000">
                      <a:alpha val="43137"/>
                    </a:srgbClr>
                  </a:outerShdw>
                </a:effectLst>
              </a:rPr>
              <a:t>&amp; Last</a:t>
            </a:r>
            <a:r>
              <a:rPr lang="en-US" sz="3400" b="1" dirty="0">
                <a:effectLst>
                  <a:outerShdw blurRad="38100" dist="38100" dir="2700000" algn="tl">
                    <a:srgbClr val="000000">
                      <a:alpha val="43137"/>
                    </a:srgbClr>
                  </a:outerShdw>
                </a:effectLst>
              </a:rPr>
              <a:t>.</a:t>
            </a:r>
          </a:p>
          <a:p>
            <a:pPr lvl="0"/>
            <a:r>
              <a:rPr lang="en-US" sz="3400" b="1" dirty="0" smtClean="0">
                <a:effectLst>
                  <a:outerShdw blurRad="38100" dist="38100" dir="2700000" algn="tl">
                    <a:srgbClr val="000000">
                      <a:alpha val="43137"/>
                    </a:srgbClr>
                  </a:outerShdw>
                </a:effectLst>
              </a:rPr>
              <a:t>Rev</a:t>
            </a:r>
            <a:r>
              <a:rPr lang="en-US" sz="3400" b="1" dirty="0">
                <a:effectLst>
                  <a:outerShdw blurRad="38100" dist="38100" dir="2700000" algn="tl">
                    <a:srgbClr val="000000">
                      <a:alpha val="43137"/>
                    </a:srgbClr>
                  </a:outerShdw>
                </a:effectLst>
              </a:rPr>
              <a:t>. 1:17-18 First and Last, WHO died!  (Jesus is the one who died!).</a:t>
            </a:r>
          </a:p>
          <a:p>
            <a:pPr lvl="0"/>
            <a:r>
              <a:rPr lang="en-US" sz="3400" b="1" dirty="0" smtClean="0">
                <a:effectLst>
                  <a:outerShdw blurRad="38100" dist="38100" dir="2700000" algn="tl">
                    <a:srgbClr val="000000">
                      <a:alpha val="43137"/>
                    </a:srgbClr>
                  </a:outerShdw>
                </a:effectLst>
              </a:rPr>
              <a:t>These </a:t>
            </a:r>
            <a:r>
              <a:rPr lang="en-US" sz="3400" b="1" dirty="0">
                <a:effectLst>
                  <a:outerShdw blurRad="38100" dist="38100" dir="2700000" algn="tl">
                    <a:srgbClr val="000000">
                      <a:alpha val="43137"/>
                    </a:srgbClr>
                  </a:outerShdw>
                </a:effectLst>
              </a:rPr>
              <a:t>are the words of Jesus </a:t>
            </a:r>
            <a:r>
              <a:rPr lang="en-US" sz="3400" b="1" dirty="0" smtClean="0">
                <a:effectLst>
                  <a:outerShdw blurRad="38100" dist="38100" dir="2700000" algn="tl">
                    <a:srgbClr val="000000">
                      <a:alpha val="43137"/>
                    </a:srgbClr>
                  </a:outerShdw>
                </a:effectLst>
              </a:rPr>
              <a:t>clearly declaring Himself to </a:t>
            </a:r>
            <a:r>
              <a:rPr lang="en-US" sz="3400" b="1" dirty="0">
                <a:effectLst>
                  <a:outerShdw blurRad="38100" dist="38100" dir="2700000" algn="tl">
                    <a:srgbClr val="000000">
                      <a:alpha val="43137"/>
                    </a:srgbClr>
                  </a:outerShdw>
                </a:effectLst>
              </a:rPr>
              <a:t>be </a:t>
            </a:r>
            <a:r>
              <a:rPr lang="en-US" sz="3400" b="1" dirty="0" smtClean="0">
                <a:effectLst>
                  <a:outerShdw blurRad="38100" dist="38100" dir="2700000" algn="tl">
                    <a:srgbClr val="000000">
                      <a:alpha val="43137"/>
                    </a:srgbClr>
                  </a:outerShdw>
                </a:effectLst>
              </a:rPr>
              <a:t>YAHWAH </a:t>
            </a:r>
            <a:r>
              <a:rPr lang="en-US" sz="3400" b="1" dirty="0">
                <a:effectLst>
                  <a:outerShdw blurRad="38100" dist="38100" dir="2700000" algn="tl">
                    <a:srgbClr val="000000">
                      <a:alpha val="43137"/>
                    </a:srgbClr>
                  </a:outerShdw>
                </a:effectLst>
              </a:rPr>
              <a:t>GOD</a:t>
            </a:r>
          </a:p>
        </p:txBody>
      </p:sp>
    </p:spTree>
    <p:extLst>
      <p:ext uri="{BB962C8B-B14F-4D97-AF65-F5344CB8AC3E}">
        <p14:creationId xmlns:p14="http://schemas.microsoft.com/office/powerpoint/2010/main" val="38475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John 5:39-40 </a:t>
            </a:r>
          </a:p>
        </p:txBody>
      </p:sp>
      <p:sp>
        <p:nvSpPr>
          <p:cNvPr id="3" name="Content Placeholder 2"/>
          <p:cNvSpPr>
            <a:spLocks noGrp="1"/>
          </p:cNvSpPr>
          <p:nvPr>
            <p:ph idx="1"/>
          </p:nvPr>
        </p:nvSpPr>
        <p:spPr>
          <a:xfrm>
            <a:off x="457200" y="990600"/>
            <a:ext cx="8229600" cy="5135563"/>
          </a:xfrm>
        </p:spPr>
        <p:txBody>
          <a:bodyPr>
            <a:noAutofit/>
          </a:bodyPr>
          <a:lstStyle/>
          <a:p>
            <a:pPr marL="0" indent="0">
              <a:buNone/>
            </a:pPr>
            <a:r>
              <a:rPr lang="en-US" sz="4800" b="1" dirty="0" smtClean="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39 You search the Scriptures, for in them you think you have eternal life; and these are they which testify of Me. 40 But you are not willing to come to Me that you may have life.” </a:t>
            </a:r>
          </a:p>
        </p:txBody>
      </p:sp>
    </p:spTree>
    <p:extLst>
      <p:ext uri="{BB962C8B-B14F-4D97-AF65-F5344CB8AC3E}">
        <p14:creationId xmlns:p14="http://schemas.microsoft.com/office/powerpoint/2010/main" val="686664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7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Don’t </a:t>
            </a:r>
            <a:r>
              <a:rPr lang="en-US" sz="72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let anyone undermine </a:t>
            </a:r>
            <a: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
            </a:r>
            <a:b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your </a:t>
            </a:r>
            <a:r>
              <a:rPr lang="en-US" sz="72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foundation </a:t>
            </a:r>
            <a: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
            </a:r>
            <a:b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of </a:t>
            </a:r>
            <a:r>
              <a:rPr lang="en-US" sz="72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who Jesus Christ really is. </a:t>
            </a:r>
            <a:endParaRPr lang="en-US" sz="4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Tree>
    <p:extLst>
      <p:ext uri="{BB962C8B-B14F-4D97-AF65-F5344CB8AC3E}">
        <p14:creationId xmlns:p14="http://schemas.microsoft.com/office/powerpoint/2010/main" val="5309660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5638800"/>
          </a:xfrm>
        </p:spPr>
        <p:txBody>
          <a:bodyPr>
            <a:noAutofit/>
          </a:bodyPr>
          <a:lstStyle/>
          <a:p>
            <a:pPr marL="0" indent="0">
              <a:buNone/>
            </a:pPr>
            <a:r>
              <a:rPr lang="en-US" sz="4400" b="1" dirty="0">
                <a:latin typeface="Times New Roman"/>
                <a:ea typeface="Calibri"/>
              </a:rPr>
              <a:t> 1 In the beginning </a:t>
            </a:r>
            <a:r>
              <a:rPr lang="en-US" sz="4400" b="1" u="sng" dirty="0">
                <a:latin typeface="Times New Roman"/>
                <a:ea typeface="Calibri"/>
              </a:rPr>
              <a:t>God </a:t>
            </a:r>
            <a:r>
              <a:rPr lang="en-US" sz="4400" b="1" dirty="0">
                <a:latin typeface="Times New Roman"/>
                <a:ea typeface="Calibri"/>
              </a:rPr>
              <a:t>created the heavens and the earth</a:t>
            </a:r>
            <a:r>
              <a:rPr lang="en-US" sz="4400" b="1" dirty="0" smtClean="0">
                <a:latin typeface="Times New Roman"/>
                <a:ea typeface="Calibri"/>
              </a:rPr>
              <a:t>. 2 The earth was without form, and void; and darkness was on the face of the deep. And the Spirit of God was hovering over the face of the waters.</a:t>
            </a:r>
            <a:endParaRPr lang="en-US" sz="4400" b="1" dirty="0">
              <a:latin typeface="Times New Roman"/>
              <a:ea typeface="Calibri"/>
            </a:endParaRPr>
          </a:p>
        </p:txBody>
      </p:sp>
    </p:spTree>
    <p:extLst>
      <p:ext uri="{BB962C8B-B14F-4D97-AF65-F5344CB8AC3E}">
        <p14:creationId xmlns:p14="http://schemas.microsoft.com/office/powerpoint/2010/main" val="2710496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5638800"/>
          </a:xfrm>
        </p:spPr>
        <p:txBody>
          <a:bodyPr>
            <a:noAutofit/>
          </a:bodyPr>
          <a:lstStyle/>
          <a:p>
            <a:pPr marL="0" indent="0">
              <a:buNone/>
            </a:pPr>
            <a:r>
              <a:rPr lang="en-US" sz="4400" b="1" dirty="0">
                <a:latin typeface="Times New Roman"/>
                <a:ea typeface="Calibri"/>
              </a:rPr>
              <a:t> 1 In the beginning God created the heavens and the earth</a:t>
            </a:r>
            <a:r>
              <a:rPr lang="en-US" sz="4400" b="1" dirty="0" smtClean="0">
                <a:latin typeface="Times New Roman"/>
                <a:ea typeface="Calibri"/>
              </a:rPr>
              <a:t>. 2 The earth was without form, and void; and darkness was on the face of the deep. And </a:t>
            </a:r>
            <a:r>
              <a:rPr lang="en-US" sz="4400" b="1" u="sng" dirty="0" smtClean="0">
                <a:latin typeface="Times New Roman"/>
                <a:ea typeface="Calibri"/>
              </a:rPr>
              <a:t>the Spirit </a:t>
            </a:r>
            <a:r>
              <a:rPr lang="en-US" sz="4400" b="1" dirty="0" smtClean="0">
                <a:latin typeface="Times New Roman"/>
                <a:ea typeface="Calibri"/>
              </a:rPr>
              <a:t>of God was hovering over the face of the waters.</a:t>
            </a:r>
            <a:endParaRPr lang="en-US" sz="4400" b="1" dirty="0">
              <a:latin typeface="Times New Roman"/>
              <a:ea typeface="Calibri"/>
            </a:endParaRPr>
          </a:p>
        </p:txBody>
      </p:sp>
    </p:spTree>
    <p:extLst>
      <p:ext uri="{BB962C8B-B14F-4D97-AF65-F5344CB8AC3E}">
        <p14:creationId xmlns:p14="http://schemas.microsoft.com/office/powerpoint/2010/main" val="301556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6172200"/>
          </a:xfrm>
        </p:spPr>
        <p:txBody>
          <a:bodyPr>
            <a:noAutofit/>
          </a:bodyPr>
          <a:lstStyle/>
          <a:p>
            <a:pPr marL="0" indent="0">
              <a:buNone/>
            </a:pPr>
            <a:r>
              <a:rPr lang="en-US" sz="4400" b="1" dirty="0" smtClean="0">
                <a:latin typeface="Times New Roman"/>
                <a:ea typeface="Calibri"/>
              </a:rPr>
              <a:t>3 </a:t>
            </a:r>
            <a:r>
              <a:rPr lang="en-US" sz="4400" b="1" dirty="0">
                <a:latin typeface="Times New Roman"/>
                <a:ea typeface="Calibri"/>
              </a:rPr>
              <a:t>Then God </a:t>
            </a:r>
            <a:r>
              <a:rPr lang="en-US" sz="4400" b="1" u="sng" dirty="0">
                <a:latin typeface="Times New Roman"/>
                <a:ea typeface="Calibri"/>
              </a:rPr>
              <a:t>said</a:t>
            </a:r>
            <a:r>
              <a:rPr lang="en-US" sz="4400" b="1" dirty="0">
                <a:latin typeface="Times New Roman"/>
                <a:ea typeface="Calibri"/>
              </a:rPr>
              <a:t>, “Let there be light”; and there was light. 4 And God saw the light, that it was good; and God divided the light from the darkness. 5 God called the light Day, and the darkness He called Night. So the evening and the morning were the first day.</a:t>
            </a:r>
          </a:p>
        </p:txBody>
      </p:sp>
    </p:spTree>
    <p:extLst>
      <p:ext uri="{BB962C8B-B14F-4D97-AF65-F5344CB8AC3E}">
        <p14:creationId xmlns:p14="http://schemas.microsoft.com/office/powerpoint/2010/main" val="73283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6674" y="1798638"/>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John 1:1-3</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2590800"/>
            <a:ext cx="8610600" cy="3962400"/>
          </a:xfrm>
        </p:spPr>
        <p:txBody>
          <a:bodyPr>
            <a:noAutofit/>
          </a:bodyPr>
          <a:lstStyle/>
          <a:p>
            <a:pPr marL="0" indent="0">
              <a:buNone/>
            </a:pPr>
            <a:r>
              <a:rPr lang="en-US" sz="4000" b="1" dirty="0" smtClean="0">
                <a:latin typeface="Times New Roman"/>
                <a:ea typeface="Calibri"/>
              </a:rPr>
              <a:t>In </a:t>
            </a:r>
            <a:r>
              <a:rPr lang="en-US" sz="4000" b="1" dirty="0">
                <a:latin typeface="Times New Roman"/>
                <a:ea typeface="Calibri"/>
              </a:rPr>
              <a:t>the beginning was the </a:t>
            </a:r>
            <a:r>
              <a:rPr lang="en-US" sz="4000" b="1" u="sng" dirty="0">
                <a:latin typeface="Times New Roman"/>
                <a:ea typeface="Calibri"/>
              </a:rPr>
              <a:t>Word</a:t>
            </a:r>
            <a:r>
              <a:rPr lang="en-US" sz="4000" b="1" dirty="0">
                <a:latin typeface="Times New Roman"/>
                <a:ea typeface="Calibri"/>
              </a:rPr>
              <a:t>, and the Word was with God, and the Word was God. 2 He was in the beginning with God. 3 All things were made through Him, and without Him nothing was made that was made</a:t>
            </a:r>
            <a:r>
              <a:rPr lang="en-US" sz="4000" b="1" dirty="0" smtClean="0">
                <a:latin typeface="Times New Roman"/>
                <a:ea typeface="Calibri"/>
              </a:rPr>
              <a:t>.</a:t>
            </a:r>
            <a:endParaRPr lang="en-US" sz="4000" b="1" dirty="0">
              <a:latin typeface="Times New Roman"/>
              <a:ea typeface="Calibri"/>
            </a:endParaRPr>
          </a:p>
        </p:txBody>
      </p:sp>
      <p:sp>
        <p:nvSpPr>
          <p:cNvPr id="4" name="Title 1"/>
          <p:cNvSpPr txBox="1">
            <a:spLocks/>
          </p:cNvSpPr>
          <p:nvPr/>
        </p:nvSpPr>
        <p:spPr>
          <a:xfrm>
            <a:off x="4038600" y="122238"/>
            <a:ext cx="51054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Content Placeholder 2"/>
          <p:cNvSpPr txBox="1">
            <a:spLocks/>
          </p:cNvSpPr>
          <p:nvPr/>
        </p:nvSpPr>
        <p:spPr>
          <a:xfrm>
            <a:off x="304800" y="762000"/>
            <a:ext cx="8610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dirty="0" smtClean="0">
                <a:latin typeface="Times New Roman"/>
                <a:ea typeface="Calibri"/>
              </a:rPr>
              <a:t>3 Then God </a:t>
            </a:r>
            <a:r>
              <a:rPr lang="en-US" sz="4400" b="1" u="sng" dirty="0" smtClean="0">
                <a:latin typeface="Times New Roman"/>
                <a:ea typeface="Calibri"/>
              </a:rPr>
              <a:t>said</a:t>
            </a:r>
            <a:r>
              <a:rPr lang="en-US" sz="4400" b="1" dirty="0" smtClean="0">
                <a:latin typeface="Times New Roman"/>
                <a:ea typeface="Calibri"/>
              </a:rPr>
              <a:t>, “Let there be light”; </a:t>
            </a:r>
            <a:endParaRPr lang="en-US" sz="4400" b="1" dirty="0">
              <a:latin typeface="Times New Roman"/>
              <a:ea typeface="Calibri"/>
            </a:endParaRPr>
          </a:p>
        </p:txBody>
      </p:sp>
    </p:spTree>
    <p:extLst>
      <p:ext uri="{BB962C8B-B14F-4D97-AF65-F5344CB8AC3E}">
        <p14:creationId xmlns:p14="http://schemas.microsoft.com/office/powerpoint/2010/main" val="389500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5867400"/>
          </a:xfrm>
        </p:spPr>
        <p:txBody>
          <a:bodyPr>
            <a:noAutofit/>
          </a:bodyPr>
          <a:lstStyle/>
          <a:p>
            <a:pPr marL="0" indent="0">
              <a:buNone/>
            </a:pPr>
            <a:r>
              <a:rPr lang="en-US" b="1" dirty="0">
                <a:latin typeface="Times New Roman"/>
                <a:ea typeface="Calibri"/>
              </a:rPr>
              <a:t> 1 In the beginning </a:t>
            </a:r>
            <a:r>
              <a:rPr lang="en-US" sz="4400" b="1" u="sng" dirty="0">
                <a:latin typeface="Times New Roman"/>
                <a:ea typeface="Calibri"/>
              </a:rPr>
              <a:t>God</a:t>
            </a:r>
            <a:r>
              <a:rPr lang="en-US" b="1" dirty="0">
                <a:latin typeface="Times New Roman"/>
                <a:ea typeface="Calibri"/>
              </a:rPr>
              <a:t> created the heavens and the earth. 2 The earth was without form, and void; and darkness was on the face of the deep. And </a:t>
            </a:r>
            <a:r>
              <a:rPr lang="en-US" sz="4400" b="1" u="sng" dirty="0">
                <a:latin typeface="Times New Roman"/>
                <a:ea typeface="Calibri"/>
              </a:rPr>
              <a:t>the Spirit </a:t>
            </a:r>
            <a:r>
              <a:rPr lang="en-US" b="1" dirty="0">
                <a:latin typeface="Times New Roman"/>
                <a:ea typeface="Calibri"/>
              </a:rPr>
              <a:t>of God was hovering over the face of the waters. 3 Then God </a:t>
            </a:r>
            <a:r>
              <a:rPr lang="en-US" sz="4400" b="1" u="sng" dirty="0">
                <a:latin typeface="Times New Roman"/>
                <a:ea typeface="Calibri"/>
              </a:rPr>
              <a:t>said</a:t>
            </a:r>
            <a:r>
              <a:rPr lang="en-US" b="1" dirty="0">
                <a:latin typeface="Times New Roman"/>
                <a:ea typeface="Calibri"/>
              </a:rPr>
              <a:t>, “Let there be light”; </a:t>
            </a:r>
            <a:endParaRPr lang="en-US" b="1" dirty="0" smtClean="0">
              <a:latin typeface="Times New Roman"/>
              <a:ea typeface="Calibri"/>
            </a:endParaRPr>
          </a:p>
          <a:p>
            <a:pPr marL="0" indent="0" algn="ctr">
              <a:buNone/>
            </a:pPr>
            <a:r>
              <a:rPr lang="en-US" sz="4400" b="1" dirty="0" smtClean="0">
                <a:solidFill>
                  <a:srgbClr val="0000FF"/>
                </a:solidFill>
                <a:latin typeface="Times New Roman"/>
                <a:ea typeface="Calibri"/>
              </a:rPr>
              <a:t>In </a:t>
            </a:r>
            <a:r>
              <a:rPr lang="en-US" sz="4400" b="1" dirty="0">
                <a:solidFill>
                  <a:srgbClr val="0000FF"/>
                </a:solidFill>
                <a:latin typeface="Times New Roman"/>
                <a:ea typeface="Calibri"/>
              </a:rPr>
              <a:t>Genesis </a:t>
            </a:r>
            <a:r>
              <a:rPr lang="en-US" sz="4400" b="1" dirty="0" smtClean="0">
                <a:solidFill>
                  <a:srgbClr val="0000FF"/>
                </a:solidFill>
                <a:latin typeface="Times New Roman"/>
                <a:ea typeface="Calibri"/>
              </a:rPr>
              <a:t>1:1, 2 </a:t>
            </a:r>
            <a:r>
              <a:rPr lang="en-US" sz="4400" b="1" dirty="0">
                <a:solidFill>
                  <a:srgbClr val="0000FF"/>
                </a:solidFill>
                <a:latin typeface="Times New Roman"/>
                <a:ea typeface="Calibri"/>
              </a:rPr>
              <a:t>and 3 </a:t>
            </a:r>
            <a:endParaRPr lang="en-US" sz="4400" b="1" dirty="0" smtClean="0">
              <a:solidFill>
                <a:srgbClr val="0000FF"/>
              </a:solidFill>
              <a:latin typeface="Times New Roman"/>
              <a:ea typeface="Calibri"/>
            </a:endParaRPr>
          </a:p>
          <a:p>
            <a:pPr marL="0" indent="0" algn="ctr">
              <a:buNone/>
            </a:pPr>
            <a:r>
              <a:rPr lang="en-US" sz="4400" b="1" dirty="0" smtClean="0">
                <a:solidFill>
                  <a:srgbClr val="0000FF"/>
                </a:solidFill>
                <a:latin typeface="Times New Roman"/>
                <a:ea typeface="Calibri"/>
              </a:rPr>
              <a:t>God begins revealing the </a:t>
            </a:r>
          </a:p>
          <a:p>
            <a:pPr marL="0" indent="0" algn="ctr">
              <a:buNone/>
            </a:pPr>
            <a:r>
              <a:rPr lang="en-US" sz="4400" b="1" dirty="0" smtClean="0">
                <a:solidFill>
                  <a:srgbClr val="0000FF"/>
                </a:solidFill>
                <a:latin typeface="Times New Roman"/>
                <a:ea typeface="Calibri"/>
              </a:rPr>
              <a:t>three </a:t>
            </a:r>
            <a:r>
              <a:rPr lang="en-US" sz="4400" b="1" dirty="0">
                <a:solidFill>
                  <a:srgbClr val="0000FF"/>
                </a:solidFill>
                <a:latin typeface="Times New Roman"/>
                <a:ea typeface="Calibri"/>
              </a:rPr>
              <a:t>persons of the Godhead</a:t>
            </a:r>
            <a:r>
              <a:rPr lang="en-US" sz="4400" b="1" dirty="0" smtClean="0">
                <a:solidFill>
                  <a:srgbClr val="0000FF"/>
                </a:solidFill>
                <a:latin typeface="Times New Roman"/>
                <a:ea typeface="Calibri"/>
              </a:rPr>
              <a:t>.</a:t>
            </a:r>
            <a:endParaRPr lang="en-US" sz="4400" b="1" dirty="0">
              <a:solidFill>
                <a:srgbClr val="0000FF"/>
              </a:solidFill>
              <a:latin typeface="Times New Roman"/>
              <a:ea typeface="Calibri"/>
            </a:endParaRPr>
          </a:p>
        </p:txBody>
      </p:sp>
    </p:spTree>
    <p:extLst>
      <p:ext uri="{BB962C8B-B14F-4D97-AF65-F5344CB8AC3E}">
        <p14:creationId xmlns:p14="http://schemas.microsoft.com/office/powerpoint/2010/main" val="3045922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5867400"/>
          </a:xfrm>
        </p:spPr>
        <p:txBody>
          <a:bodyPr>
            <a:noAutofit/>
          </a:bodyPr>
          <a:lstStyle/>
          <a:p>
            <a:pPr marL="0" indent="0">
              <a:buNone/>
            </a:pPr>
            <a:r>
              <a:rPr lang="en-US" sz="2400" b="1" dirty="0">
                <a:latin typeface="Times New Roman"/>
                <a:ea typeface="Calibri"/>
              </a:rPr>
              <a:t> 1 In the beginning </a:t>
            </a:r>
            <a:r>
              <a:rPr lang="en-US" sz="3600" b="1" u="sng" dirty="0">
                <a:latin typeface="Times New Roman"/>
                <a:ea typeface="Calibri"/>
              </a:rPr>
              <a:t>God</a:t>
            </a:r>
            <a:r>
              <a:rPr lang="en-US" sz="2400" b="1" dirty="0">
                <a:latin typeface="Times New Roman"/>
                <a:ea typeface="Calibri"/>
              </a:rPr>
              <a:t> created the heavens and the earth. 2 The earth was without form, and void; and darkness was on the face of the deep. </a:t>
            </a:r>
            <a:r>
              <a:rPr lang="en-US" sz="2400" b="1" dirty="0" smtClean="0">
                <a:latin typeface="Times New Roman"/>
                <a:ea typeface="Calibri"/>
              </a:rPr>
              <a:t>  And </a:t>
            </a:r>
            <a:r>
              <a:rPr lang="en-US" sz="3600" b="1" u="sng" dirty="0">
                <a:latin typeface="Times New Roman"/>
                <a:ea typeface="Calibri"/>
              </a:rPr>
              <a:t>the Spirit </a:t>
            </a:r>
            <a:r>
              <a:rPr lang="en-US" sz="2400" b="1" dirty="0">
                <a:latin typeface="Times New Roman"/>
                <a:ea typeface="Calibri"/>
              </a:rPr>
              <a:t>of God was hovering over the face of the waters. 3 Then God </a:t>
            </a:r>
            <a:r>
              <a:rPr lang="en-US" sz="3600" b="1" u="sng" dirty="0">
                <a:latin typeface="Times New Roman"/>
                <a:ea typeface="Calibri"/>
              </a:rPr>
              <a:t>said</a:t>
            </a:r>
            <a:r>
              <a:rPr lang="en-US" sz="2400" b="1" dirty="0">
                <a:latin typeface="Times New Roman"/>
                <a:ea typeface="Calibri"/>
              </a:rPr>
              <a:t>, “Let there be light”; </a:t>
            </a:r>
            <a:endParaRPr lang="en-US" sz="2400" b="1" dirty="0" smtClean="0">
              <a:latin typeface="Times New Roman"/>
              <a:ea typeface="Calibri"/>
            </a:endParaRPr>
          </a:p>
          <a:p>
            <a:pPr marL="0" indent="0" algn="ctr">
              <a:buNone/>
            </a:pPr>
            <a:r>
              <a:rPr lang="en-US" sz="4400" b="1" dirty="0" smtClean="0">
                <a:solidFill>
                  <a:srgbClr val="0000FF"/>
                </a:solidFill>
                <a:latin typeface="Times New Roman"/>
                <a:ea typeface="Calibri"/>
              </a:rPr>
              <a:t>In </a:t>
            </a:r>
            <a:r>
              <a:rPr lang="en-US" sz="4400" b="1" dirty="0">
                <a:solidFill>
                  <a:srgbClr val="0000FF"/>
                </a:solidFill>
                <a:latin typeface="Times New Roman"/>
                <a:ea typeface="Calibri"/>
              </a:rPr>
              <a:t>Genesis </a:t>
            </a:r>
            <a:r>
              <a:rPr lang="en-US" sz="4400" b="1" dirty="0" smtClean="0">
                <a:solidFill>
                  <a:srgbClr val="0000FF"/>
                </a:solidFill>
                <a:latin typeface="Times New Roman"/>
                <a:ea typeface="Calibri"/>
              </a:rPr>
              <a:t>1:1, 2 </a:t>
            </a:r>
            <a:r>
              <a:rPr lang="en-US" sz="4400" b="1" dirty="0">
                <a:solidFill>
                  <a:srgbClr val="0000FF"/>
                </a:solidFill>
                <a:latin typeface="Times New Roman"/>
                <a:ea typeface="Calibri"/>
              </a:rPr>
              <a:t>and 3 </a:t>
            </a:r>
            <a:endParaRPr lang="en-US" sz="4400" b="1" dirty="0" smtClean="0">
              <a:solidFill>
                <a:srgbClr val="0000FF"/>
              </a:solidFill>
              <a:latin typeface="Times New Roman"/>
              <a:ea typeface="Calibri"/>
            </a:endParaRPr>
          </a:p>
          <a:p>
            <a:pPr marL="0" indent="0" algn="ctr">
              <a:buNone/>
            </a:pPr>
            <a:r>
              <a:rPr lang="en-US" sz="4400" b="1" dirty="0" smtClean="0">
                <a:solidFill>
                  <a:srgbClr val="0000FF"/>
                </a:solidFill>
                <a:latin typeface="Times New Roman"/>
                <a:ea typeface="Calibri"/>
              </a:rPr>
              <a:t>God begins revealing the </a:t>
            </a:r>
          </a:p>
          <a:p>
            <a:pPr marL="0" indent="0" algn="ctr">
              <a:buNone/>
            </a:pPr>
            <a:r>
              <a:rPr lang="en-US" sz="4400" b="1" dirty="0" smtClean="0">
                <a:solidFill>
                  <a:srgbClr val="0000FF"/>
                </a:solidFill>
                <a:latin typeface="Times New Roman"/>
                <a:ea typeface="Calibri"/>
              </a:rPr>
              <a:t>three </a:t>
            </a:r>
            <a:r>
              <a:rPr lang="en-US" sz="4400" b="1" dirty="0">
                <a:solidFill>
                  <a:srgbClr val="0000FF"/>
                </a:solidFill>
                <a:latin typeface="Times New Roman"/>
                <a:ea typeface="Calibri"/>
              </a:rPr>
              <a:t>persons of the </a:t>
            </a:r>
            <a:r>
              <a:rPr lang="en-US" sz="4400" b="1" dirty="0" smtClean="0">
                <a:solidFill>
                  <a:srgbClr val="0000FF"/>
                </a:solidFill>
                <a:latin typeface="Times New Roman"/>
                <a:ea typeface="Calibri"/>
              </a:rPr>
              <a:t>Godhead.</a:t>
            </a:r>
          </a:p>
          <a:p>
            <a:pPr marL="0" indent="0" algn="ctr">
              <a:buNone/>
            </a:pPr>
            <a:r>
              <a:rPr lang="en-US" sz="4400" b="1" dirty="0" smtClean="0">
                <a:solidFill>
                  <a:srgbClr val="C00000"/>
                </a:solidFill>
                <a:effectLst>
                  <a:outerShdw blurRad="38100" dist="38100" dir="2700000" algn="tl">
                    <a:srgbClr val="000000">
                      <a:alpha val="43137"/>
                    </a:srgbClr>
                  </a:outerShdw>
                </a:effectLst>
                <a:latin typeface="Times New Roman"/>
                <a:ea typeface="Calibri"/>
              </a:rPr>
              <a:t>The Foundation of WHO He is.</a:t>
            </a:r>
            <a:endParaRPr lang="en-US" sz="4400" b="1" dirty="0">
              <a:solidFill>
                <a:srgbClr val="C00000"/>
              </a:solidFill>
              <a:effectLst>
                <a:outerShdw blurRad="38100" dist="38100" dir="2700000" algn="tl">
                  <a:srgbClr val="000000">
                    <a:alpha val="43137"/>
                  </a:srgbClr>
                </a:outerShdw>
              </a:effectLst>
              <a:latin typeface="Times New Roman"/>
              <a:ea typeface="Calibri"/>
            </a:endParaRPr>
          </a:p>
        </p:txBody>
      </p:sp>
    </p:spTree>
    <p:extLst>
      <p:ext uri="{BB962C8B-B14F-4D97-AF65-F5344CB8AC3E}">
        <p14:creationId xmlns:p14="http://schemas.microsoft.com/office/powerpoint/2010/main" val="1779887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TotalTime>
  <Words>1504</Words>
  <Application>Microsoft Office PowerPoint</Application>
  <PresentationFormat>On-screen Show (4:3)</PresentationFormat>
  <Paragraphs>104</Paragraphs>
  <Slides>34</Slides>
  <Notes>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34</vt:i4>
      </vt:variant>
    </vt:vector>
  </HeadingPairs>
  <TitlesOfParts>
    <vt:vector size="45" baseType="lpstr">
      <vt:lpstr>Arial</vt:lpstr>
      <vt:lpstr>Times New Roman</vt:lpstr>
      <vt:lpstr>Calibri</vt:lpstr>
      <vt:lpstr>Britannic Bold</vt:lpstr>
      <vt:lpstr>Office Theme</vt:lpstr>
      <vt:lpstr>1_Office Theme</vt:lpstr>
      <vt:lpstr>2_Office Theme</vt:lpstr>
      <vt:lpstr>3_Office Theme</vt:lpstr>
      <vt:lpstr>4_Office Theme</vt:lpstr>
      <vt:lpstr>5_Office Theme</vt:lpstr>
      <vt:lpstr>6_Office Theme</vt:lpstr>
      <vt:lpstr>Pastor Mark Schwarzbauer PhD Family Worship Center </vt:lpstr>
      <vt:lpstr>PowerPoint Presentation</vt:lpstr>
      <vt:lpstr>Pastor Mark Schwarzbauer PhD Family Worship Center </vt:lpstr>
      <vt:lpstr>Genesis 1:1-5</vt:lpstr>
      <vt:lpstr>Genesis 1:1-5</vt:lpstr>
      <vt:lpstr>Genesis 1:1-5</vt:lpstr>
      <vt:lpstr>John 1:1-3</vt:lpstr>
      <vt:lpstr>Genesis 1:1-5</vt:lpstr>
      <vt:lpstr>Genesis 1:1-5</vt:lpstr>
      <vt:lpstr>Genesis 1:1-5</vt:lpstr>
      <vt:lpstr>Genesis 1:1-5</vt:lpstr>
      <vt:lpstr>Genesis 1:1-5</vt:lpstr>
      <vt:lpstr>Genesis 1:26a</vt:lpstr>
      <vt:lpstr>Genesis 1:26a</vt:lpstr>
      <vt:lpstr>Genesis 1:26a</vt:lpstr>
      <vt:lpstr>Deuteronomy 6:4 </vt:lpstr>
      <vt:lpstr>Deuteronomy 6:4 </vt:lpstr>
      <vt:lpstr>Deuteronomy 6:4 </vt:lpstr>
      <vt:lpstr>Deuteronomy 6:4 </vt:lpstr>
      <vt:lpstr>Deuteronomy 6:4 </vt:lpstr>
      <vt:lpstr>Genesis 2:24</vt:lpstr>
      <vt:lpstr>Ever since Genesis 3:15  the serpent has tried everything to distort, defame and bring rejection of the promised redeemer.</vt:lpstr>
      <vt:lpstr>Psalm 118:22-23 </vt:lpstr>
      <vt:lpstr>Isaiah 28:16 </vt:lpstr>
      <vt:lpstr>PowerPoint Presentation</vt:lpstr>
      <vt:lpstr>Luke 22:66-71 </vt:lpstr>
      <vt:lpstr>Luke 22:66-71 </vt:lpstr>
      <vt:lpstr>Luke 22:66-71 </vt:lpstr>
      <vt:lpstr>The Amazing claim to be “the Son of God.”</vt:lpstr>
      <vt:lpstr>The Amazing Implication</vt:lpstr>
      <vt:lpstr>The Amazing Incarnation-IMMANUEL – Is. 7:14 / Mat. 1:23</vt:lpstr>
      <vt:lpstr>The Amazing Incarnation-</vt:lpstr>
      <vt:lpstr>John 5:39-40 </vt:lpstr>
      <vt:lpstr>Don’t let anyone undermine  your foundation  of who Jesus Christ really is.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104</cp:revision>
  <dcterms:created xsi:type="dcterms:W3CDTF">2012-10-06T13:47:35Z</dcterms:created>
  <dcterms:modified xsi:type="dcterms:W3CDTF">2016-03-16T16:33:21Z</dcterms:modified>
</cp:coreProperties>
</file>