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 id="2147483662" r:id="rId3"/>
  </p:sldMasterIdLst>
  <p:sldIdLst>
    <p:sldId id="329" r:id="rId4"/>
    <p:sldId id="257" r:id="rId5"/>
    <p:sldId id="335" r:id="rId6"/>
    <p:sldId id="332" r:id="rId7"/>
    <p:sldId id="296" r:id="rId8"/>
    <p:sldId id="330" r:id="rId9"/>
    <p:sldId id="333" r:id="rId10"/>
    <p:sldId id="312" r:id="rId11"/>
    <p:sldId id="331" r:id="rId12"/>
    <p:sldId id="395" r:id="rId13"/>
    <p:sldId id="365" r:id="rId14"/>
    <p:sldId id="366" r:id="rId15"/>
    <p:sldId id="368" r:id="rId16"/>
    <p:sldId id="374" r:id="rId17"/>
    <p:sldId id="375" r:id="rId18"/>
    <p:sldId id="379" r:id="rId19"/>
    <p:sldId id="382" r:id="rId20"/>
    <p:sldId id="383" r:id="rId21"/>
    <p:sldId id="384" r:id="rId22"/>
    <p:sldId id="385" r:id="rId23"/>
    <p:sldId id="386" r:id="rId24"/>
    <p:sldId id="387" r:id="rId25"/>
    <p:sldId id="388" r:id="rId26"/>
    <p:sldId id="389" r:id="rId27"/>
    <p:sldId id="390" r:id="rId28"/>
    <p:sldId id="391" r:id="rId29"/>
    <p:sldId id="392" r:id="rId30"/>
    <p:sldId id="396" r:id="rId31"/>
    <p:sldId id="393" r:id="rId32"/>
    <p:sldId id="397" r:id="rId33"/>
    <p:sldId id="398" r:id="rId34"/>
    <p:sldId id="399" r:id="rId35"/>
    <p:sldId id="400" r:id="rId36"/>
    <p:sldId id="401" r:id="rId37"/>
    <p:sldId id="402" r:id="rId38"/>
    <p:sldId id="403" r:id="rId39"/>
    <p:sldId id="394" r:id="rId40"/>
  </p:sldIdLst>
  <p:sldSz cx="9144000" cy="6858000" type="screen4x3"/>
  <p:notesSz cx="6858000" cy="9144000"/>
  <p:embeddedFontLst>
    <p:embeddedFont>
      <p:font typeface="Arial Black" panose="020B0A04020102020204" pitchFamily="34" charset="0"/>
      <p:bold r:id="rId41"/>
    </p:embeddedFont>
    <p:embeddedFont>
      <p:font typeface="Calibri" panose="020F0502020204030204" pitchFamily="34"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8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8667" autoAdjust="0"/>
    <p:restoredTop sz="94660"/>
  </p:normalViewPr>
  <p:slideViewPr>
    <p:cSldViewPr>
      <p:cViewPr>
        <p:scale>
          <a:sx n="40" d="100"/>
          <a:sy n="40" d="100"/>
        </p:scale>
        <p:origin x="-36" y="-6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2.fntdata"/><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font" Target="fonts/font5.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4.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3.fntdata"/><Relationship Id="rId48" Type="http://schemas.openxmlformats.org/officeDocument/2006/relationships/theme" Target="theme/theme1.xml"/><Relationship Id="rId8"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99CF0EA-DE9D-42AC-8640-A705413683F2}" type="datetimeFigureOut">
              <a:rPr lang="en-US" smtClean="0"/>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179655846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9CF0EA-DE9D-42AC-8640-A705413683F2}" type="datetimeFigureOut">
              <a:rPr lang="en-US" smtClean="0"/>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2688501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9CF0EA-DE9D-42AC-8640-A705413683F2}" type="datetimeFigureOut">
              <a:rPr lang="en-US" smtClean="0"/>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912039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499CF0EA-DE9D-42AC-8640-A705413683F2}" type="datetimeFigureOut">
              <a:rPr lang="en-US" smtClean="0">
                <a:solidFill>
                  <a:prstClr val="black">
                    <a:tint val="75000"/>
                  </a:prstClr>
                </a:solidFill>
              </a:rPr>
              <a:pPr/>
              <a:t>5/28/2016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55846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B875FAA-6FFE-4AFF-99E1-4B95FEC4022B}"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imes New Roman" pitchFamily="18" charset="0"/>
                <a:cs typeface="Times New Roman"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Times New Roman" pitchFamily="18" charset="0"/>
                <a:cs typeface="Times New Roman" pitchFamily="18" charset="0"/>
              </a:defRPr>
            </a:lvl1pPr>
            <a:lvl2pPr>
              <a:defRPr>
                <a:latin typeface="Times New Roman" pitchFamily="18" charset="0"/>
                <a:cs typeface="Times New Roman" pitchFamily="18" charset="0"/>
              </a:defRPr>
            </a:lvl2pPr>
            <a:lvl3pPr>
              <a:defRPr>
                <a:latin typeface="Times New Roman" pitchFamily="18" charset="0"/>
                <a:cs typeface="Times New Roman" pitchFamily="18" charset="0"/>
              </a:defRPr>
            </a:lvl3pPr>
            <a:lvl4pPr>
              <a:defRPr>
                <a:latin typeface="Times New Roman" pitchFamily="18" charset="0"/>
                <a:cs typeface="Times New Roman" pitchFamily="18" charset="0"/>
              </a:defRPr>
            </a:lvl4pPr>
            <a:lvl5pPr>
              <a:defRPr>
                <a:latin typeface="Times New Roman" pitchFamily="18" charset="0"/>
                <a:cs typeface="Times New Roman"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499CF0EA-DE9D-42AC-8640-A705413683F2}" type="datetimeFigureOut">
              <a:rPr lang="en-US" smtClean="0"/>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15743595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9CF0EA-DE9D-42AC-8640-A705413683F2}" type="datetimeFigureOut">
              <a:rPr lang="en-US" smtClean="0"/>
              <a:t>5/28/2016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315758186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9CF0EA-DE9D-42AC-8640-A705413683F2}" type="datetimeFigureOut">
              <a:rPr lang="en-US" smtClean="0"/>
              <a:t>5/28/2016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24398382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9CF0EA-DE9D-42AC-8640-A705413683F2}" type="datetimeFigureOut">
              <a:rPr lang="en-US" smtClean="0"/>
              <a:t>5/28/2016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70821100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9CF0EA-DE9D-42AC-8640-A705413683F2}" type="datetimeFigureOut">
              <a:rPr lang="en-US" smtClean="0"/>
              <a:t>5/28/2016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962875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9CF0EA-DE9D-42AC-8640-A705413683F2}" type="datetimeFigureOut">
              <a:rPr lang="en-US" smtClean="0"/>
              <a:t>5/28/2016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40265344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CF0EA-DE9D-42AC-8640-A705413683F2}" type="datetimeFigureOut">
              <a:rPr lang="en-US" smtClean="0"/>
              <a:t>5/28/2016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3614184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9CF0EA-DE9D-42AC-8640-A705413683F2}" type="datetimeFigureOut">
              <a:rPr lang="en-US" smtClean="0"/>
              <a:t>5/28/2016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53E3C7-F959-4ED4-B538-06951ACDAE39}" type="slidenum">
              <a:rPr lang="en-US" smtClean="0"/>
              <a:t>‹#›</a:t>
            </a:fld>
            <a:endParaRPr lang="en-US"/>
          </a:p>
        </p:txBody>
      </p:sp>
    </p:spTree>
    <p:extLst>
      <p:ext uri="{BB962C8B-B14F-4D97-AF65-F5344CB8AC3E}">
        <p14:creationId xmlns:p14="http://schemas.microsoft.com/office/powerpoint/2010/main" val="4150123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CF0EA-DE9D-42AC-8640-A705413683F2}" type="datetimeFigureOut">
              <a:rPr lang="en-US" smtClean="0"/>
              <a:t>5/28/2016</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3E3C7-F959-4ED4-B538-06951ACDAE39}" type="slidenum">
              <a:rPr lang="en-US" smtClean="0"/>
              <a:t>‹#›</a:t>
            </a:fld>
            <a:endParaRPr lang="en-US"/>
          </a:p>
        </p:txBody>
      </p:sp>
    </p:spTree>
    <p:extLst>
      <p:ext uri="{BB962C8B-B14F-4D97-AF65-F5344CB8AC3E}">
        <p14:creationId xmlns:p14="http://schemas.microsoft.com/office/powerpoint/2010/main" val="3731923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9CF0EA-DE9D-42AC-8640-A705413683F2}" type="datetimeFigureOut">
              <a:rPr lang="en-US" smtClean="0">
                <a:solidFill>
                  <a:prstClr val="black">
                    <a:tint val="75000"/>
                  </a:prstClr>
                </a:solidFill>
              </a:rPr>
              <a:pPr/>
              <a:t>5/28/2016</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3E3C7-F959-4ED4-B538-06951ACDAE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923926"/>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E9EFF"/>
            </a:gs>
            <a:gs pos="13000">
              <a:srgbClr val="85C2FF">
                <a:lumMod val="26000"/>
                <a:lumOff val="74000"/>
                <a:alpha val="25000"/>
              </a:srgbClr>
            </a:gs>
            <a:gs pos="70000">
              <a:srgbClr val="C4D6EB"/>
            </a:gs>
            <a:gs pos="100000">
              <a:srgbClr val="FFEBFA"/>
            </a:gs>
          </a:gsLst>
          <a:lin ang="5400000" scaled="0"/>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7FC477CC-7AE8-4D12-8BAB-7E30B5F56608}" type="slidenum">
              <a:rPr lang="en-US">
                <a:solidFill>
                  <a:srgbClr val="000000"/>
                </a:solidFill>
              </a:rPr>
              <a:pPr fontAlgn="base">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4" name="Rectangle 3"/>
          <p:cNvSpPr/>
          <p:nvPr/>
        </p:nvSpPr>
        <p:spPr>
          <a:xfrm>
            <a:off x="685800" y="533400"/>
            <a:ext cx="7924800" cy="5878532"/>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ctr"/>
            <a:r>
              <a:rPr lang="en-US" sz="8800" b="1" spc="150" dirty="0">
                <a:ln w="11430"/>
                <a:solidFill>
                  <a:srgbClr val="F8F8F8"/>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The Beauty of </a:t>
            </a:r>
          </a:p>
          <a:p>
            <a:pPr algn="ctr"/>
            <a:r>
              <a:rPr lang="en-US" sz="8800" b="1" spc="150" dirty="0">
                <a:ln w="11430"/>
                <a:solidFill>
                  <a:srgbClr val="F8F8F8"/>
                </a:solidFill>
                <a:effectLst>
                  <a:outerShdw blurRad="25400" algn="tl" rotWithShape="0">
                    <a:srgbClr val="000000">
                      <a:alpha val="43000"/>
                    </a:srgbClr>
                  </a:outerShdw>
                </a:effectLst>
                <a:latin typeface="Times New Roman" panose="02020603050405020304" pitchFamily="18" charset="0"/>
                <a:cs typeface="Times New Roman" panose="02020603050405020304" pitchFamily="18" charset="0"/>
              </a:rPr>
              <a:t>Spiritual Language</a:t>
            </a:r>
          </a:p>
          <a:p>
            <a:pPr algn="ctr"/>
            <a:endParaRPr lang="en-US" sz="3200" b="1" spc="150" dirty="0" smtClean="0">
              <a:ln w="11430"/>
              <a:solidFill>
                <a:srgbClr val="F8F8F8"/>
              </a:solidFill>
              <a:effectLst>
                <a:outerShdw blurRad="25400" algn="tl" rotWithShape="0">
                  <a:srgbClr val="000000">
                    <a:alpha val="43000"/>
                  </a:srgbClr>
                </a:outerShdw>
              </a:effectLst>
            </a:endParaRPr>
          </a:p>
          <a:p>
            <a:pPr algn="ctr"/>
            <a:r>
              <a:rPr lang="en-US" sz="4000" b="1" spc="150" dirty="0" smtClean="0">
                <a:ln w="11430"/>
                <a:solidFill>
                  <a:srgbClr val="F8F8F8"/>
                </a:solidFill>
                <a:effectLst>
                  <a:outerShdw blurRad="25400" algn="tl" rotWithShape="0">
                    <a:srgbClr val="000000">
                      <a:alpha val="43000"/>
                    </a:srgbClr>
                  </a:outerShdw>
                </a:effectLst>
              </a:rPr>
              <a:t>Pastor </a:t>
            </a:r>
            <a:r>
              <a:rPr lang="en-US" sz="4000" b="1" spc="150" dirty="0">
                <a:ln w="11430"/>
                <a:solidFill>
                  <a:srgbClr val="F8F8F8"/>
                </a:solidFill>
                <a:effectLst>
                  <a:outerShdw blurRad="25400" algn="tl" rotWithShape="0">
                    <a:srgbClr val="000000">
                      <a:alpha val="43000"/>
                    </a:srgbClr>
                  </a:outerShdw>
                </a:effectLst>
              </a:rPr>
              <a:t>Mark Schwarzbauer PhD</a:t>
            </a:r>
          </a:p>
          <a:p>
            <a:pPr algn="ctr"/>
            <a:r>
              <a:rPr lang="en-US" sz="4000" b="1" spc="150" dirty="0">
                <a:ln w="11430"/>
                <a:solidFill>
                  <a:srgbClr val="F8F8F8"/>
                </a:solidFill>
                <a:effectLst>
                  <a:outerShdw blurRad="25400" algn="tl" rotWithShape="0">
                    <a:srgbClr val="000000">
                      <a:alpha val="43000"/>
                    </a:srgbClr>
                  </a:outerShdw>
                </a:effectLst>
              </a:rPr>
              <a:t>Family Worship </a:t>
            </a:r>
            <a:r>
              <a:rPr lang="en-US" sz="4000" b="1" spc="150" dirty="0" smtClean="0">
                <a:ln w="11430"/>
                <a:solidFill>
                  <a:srgbClr val="F8F8F8"/>
                </a:solidFill>
                <a:effectLst>
                  <a:outerShdw blurRad="25400" algn="tl" rotWithShape="0">
                    <a:srgbClr val="000000">
                      <a:alpha val="43000"/>
                    </a:srgbClr>
                  </a:outerShdw>
                </a:effectLst>
              </a:rPr>
              <a:t>Center</a:t>
            </a:r>
            <a:endParaRPr lang="en-US" sz="40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7016147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843460"/>
            <a:ext cx="9144000" cy="5171079"/>
          </a:xfrm>
          <a:prstGeom prst="rect">
            <a:avLst/>
          </a:prstGeom>
        </p:spPr>
      </p:pic>
    </p:spTree>
    <p:extLst>
      <p:ext uri="{BB962C8B-B14F-4D97-AF65-F5344CB8AC3E}">
        <p14:creationId xmlns:p14="http://schemas.microsoft.com/office/powerpoint/2010/main" val="2468941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457200"/>
            <a:ext cx="8001000" cy="6248400"/>
          </a:xfrm>
        </p:spPr>
        <p:txBody>
          <a:bodyPr>
            <a:normAutofit/>
            <a:scene3d>
              <a:camera prst="orthographicFront"/>
              <a:lightRig rig="soft" dir="t">
                <a:rot lat="0" lon="0" rev="10800000"/>
              </a:lightRig>
            </a:scene3d>
            <a:sp3d>
              <a:bevelT w="27940" h="12700"/>
              <a:contourClr>
                <a:srgbClr val="DDDDDD"/>
              </a:contourClr>
            </a:sp3d>
          </a:bodyPr>
          <a:lstStyle/>
          <a:p>
            <a:pPr marL="0" marR="0">
              <a:spcBef>
                <a:spcPts val="0"/>
              </a:spcBef>
              <a:spcAft>
                <a:spcPts val="0"/>
              </a:spcAft>
            </a:pP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Part Two: </a:t>
            </a: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The </a:t>
            </a: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Baptist </a:t>
            </a: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IN/WITH</a:t>
            </a:r>
            <a:b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the </a:t>
            </a: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Holy Spirit </a:t>
            </a:r>
            <a:endParaRPr lang="en-US" sz="40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6386155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990600"/>
            <a:ext cx="7848600" cy="4876800"/>
          </a:xfrm>
        </p:spPr>
        <p:txBody>
          <a:bodyPr/>
          <a:lstStyle/>
          <a:p>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anose="020B0A04020102020204" pitchFamily="34" charset="0"/>
                <a:cs typeface="Times New Roman" pitchFamily="18" charset="0"/>
              </a:rPr>
              <a:t>i-fwc.com/Media/archive.html</a:t>
            </a:r>
            <a:endParaRPr lang="en-US" sz="1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457200"/>
            <a:ext cx="8001000" cy="6248400"/>
          </a:xfrm>
        </p:spPr>
        <p:txBody>
          <a:bodyPr>
            <a:normAutofit/>
            <a:scene3d>
              <a:camera prst="orthographicFront"/>
              <a:lightRig rig="soft" dir="t">
                <a:rot lat="0" lon="0" rev="10800000"/>
              </a:lightRig>
            </a:scene3d>
            <a:sp3d>
              <a:bevelT w="27940" h="12700"/>
              <a:contourClr>
                <a:srgbClr val="DDDDDD"/>
              </a:contourClr>
            </a:sp3d>
          </a:bodyPr>
          <a:lstStyle/>
          <a:p>
            <a:pPr marL="0" marR="0">
              <a:spcBef>
                <a:spcPts val="0"/>
              </a:spcBef>
              <a:spcAft>
                <a:spcPts val="0"/>
              </a:spcAft>
            </a:pP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The </a:t>
            </a: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Baptism in the Holy Spirit is in </a:t>
            </a: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all </a:t>
            </a: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4 Gospels </a:t>
            </a: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and the Book of Acts</a:t>
            </a: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a:t>
            </a:r>
            <a:endParaRPr lang="en-US" sz="40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2630463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304800"/>
            <a:ext cx="8001000" cy="6248400"/>
          </a:xfrm>
        </p:spPr>
        <p:txBody>
          <a:bodyPr>
            <a:noAutofit/>
            <a:scene3d>
              <a:camera prst="orthographicFront"/>
              <a:lightRig rig="soft" dir="t">
                <a:rot lat="0" lon="0" rev="10800000"/>
              </a:lightRig>
            </a:scene3d>
            <a:sp3d>
              <a:bevelT w="27940" h="12700"/>
              <a:contourClr>
                <a:srgbClr val="DDDDDD"/>
              </a:contourClr>
            </a:sp3d>
          </a:bodyPr>
          <a:lstStyle/>
          <a:p>
            <a:pPr marL="0" marR="0">
              <a:spcBef>
                <a:spcPts val="0"/>
              </a:spcBef>
              <a:spcAft>
                <a:spcPts val="0"/>
              </a:spcAft>
            </a:pPr>
            <a:r>
              <a:rPr lang="en-US" sz="48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Fr</a:t>
            </a:r>
            <a:r>
              <a:rPr lang="en-US" sz="48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 Dennis Bennett in his book “How to Pray for the Release of the Holy Spirit” explains how the Baptism in the Holy Spirit is a release of the Holy Spirit who already lives inside of you as a believer.</a:t>
            </a:r>
            <a:endParaRPr lang="en-US" sz="24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22766032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304800"/>
            <a:ext cx="8001000" cy="6248400"/>
          </a:xfrm>
        </p:spPr>
        <p:txBody>
          <a:bodyPr>
            <a:noAutofit/>
            <a:scene3d>
              <a:camera prst="orthographicFront"/>
              <a:lightRig rig="soft" dir="t">
                <a:rot lat="0" lon="0" rev="10800000"/>
              </a:lightRig>
            </a:scene3d>
            <a:sp3d>
              <a:bevelT w="27940" h="12700"/>
              <a:contourClr>
                <a:srgbClr val="DDDDDD"/>
              </a:contourClr>
            </a:sp3d>
          </a:bodyPr>
          <a:lstStyle/>
          <a:p>
            <a:pPr marL="0" marR="0">
              <a:spcBef>
                <a:spcPts val="0"/>
              </a:spcBef>
              <a:spcAft>
                <a:spcPts val="0"/>
              </a:spcAft>
            </a:pPr>
            <a:r>
              <a:rPr lang="en-US" sz="40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You </a:t>
            </a:r>
            <a:r>
              <a:rPr lang="en-US" sz="40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already have the Holy Spirit in you when you are born again.  Therefore, the Baptism in/with the Holy Spirit is not trying to get the Holy Spirit to come to you.  The Baptism in the Holy Spirit is releasing the Holy Spirit who is in you to flow through and from you.</a:t>
            </a:r>
            <a:endParaRPr lang="en-US" sz="18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18056745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304800"/>
            <a:ext cx="8001000" cy="6248400"/>
          </a:xfrm>
        </p:spPr>
        <p:txBody>
          <a:bodyPr>
            <a:noAutofit/>
            <a:scene3d>
              <a:camera prst="orthographicFront"/>
              <a:lightRig rig="soft" dir="t">
                <a:rot lat="0" lon="0" rev="10800000"/>
              </a:lightRig>
            </a:scene3d>
            <a:sp3d>
              <a:bevelT w="27940" h="12700"/>
              <a:contourClr>
                <a:srgbClr val="DDDDDD"/>
              </a:contourClr>
            </a:sp3d>
          </a:bodyPr>
          <a:lstStyle/>
          <a:p>
            <a:pPr marL="0" marR="0">
              <a:spcBef>
                <a:spcPts val="0"/>
              </a:spcBef>
              <a:spcAft>
                <a:spcPts val="0"/>
              </a:spcAft>
            </a:pPr>
            <a:r>
              <a:rPr lang="en-US" sz="48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On Pentecost Sunday, I encouraged you to join our almost one billion brothers and sisters around the world in allowing the Holy Spirit to baptize you and flow through your life.</a:t>
            </a:r>
            <a:endParaRPr lang="en-US" sz="24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38665747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381000"/>
            <a:ext cx="8001000" cy="6248400"/>
          </a:xfrm>
        </p:spPr>
        <p:txBody>
          <a:bodyPr>
            <a:normAutofit/>
            <a:scene3d>
              <a:camera prst="orthographicFront"/>
              <a:lightRig rig="soft" dir="t">
                <a:rot lat="0" lon="0" rev="10800000"/>
              </a:lightRig>
            </a:scene3d>
            <a:sp3d>
              <a:bevelT w="27940" h="12700"/>
              <a:contourClr>
                <a:srgbClr val="DDDDDD"/>
              </a:contourClr>
            </a:sp3d>
          </a:bodyPr>
          <a:lstStyle/>
          <a:p>
            <a:pPr marL="0" marR="0">
              <a:spcBef>
                <a:spcPts val="0"/>
              </a:spcBef>
              <a:spcAft>
                <a:spcPts val="0"/>
              </a:spcAft>
            </a:pP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Part </a:t>
            </a: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Three: </a:t>
            </a:r>
            <a:b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Why it is difficult for some people to release to </a:t>
            </a:r>
            <a:b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the Holy Spirit</a:t>
            </a:r>
            <a:endParaRPr lang="en-US" sz="40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6067713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Barriers to Releasing to </a:t>
            </a:r>
            <a:b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Holy Spirit</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p:txBody>
          <a:bodyPr>
            <a:normAutofit fontScale="92500" lnSpcReduction="10000"/>
          </a:bodyPr>
          <a:lstStyle/>
          <a:p>
            <a:r>
              <a:rPr lang="en-US" sz="4400" b="1" dirty="0" smtClean="0"/>
              <a:t>Sometimes </a:t>
            </a:r>
            <a:r>
              <a:rPr lang="en-US" sz="4400" b="1" dirty="0"/>
              <a:t>it is fear that causes us to hold back.</a:t>
            </a:r>
          </a:p>
          <a:p>
            <a:r>
              <a:rPr lang="en-US" sz="4400" b="1" dirty="0" smtClean="0"/>
              <a:t>Sometimes </a:t>
            </a:r>
            <a:r>
              <a:rPr lang="en-US" sz="4400" b="1" dirty="0"/>
              <a:t>it is concern over losing control.</a:t>
            </a:r>
          </a:p>
          <a:p>
            <a:r>
              <a:rPr lang="en-US" sz="4400" b="1" dirty="0" smtClean="0"/>
              <a:t>Sometimes </a:t>
            </a:r>
            <a:r>
              <a:rPr lang="en-US" sz="4400" b="1" dirty="0"/>
              <a:t>it is a misunderstanding of how the release comes.</a:t>
            </a:r>
          </a:p>
          <a:p>
            <a:endParaRPr lang="en-US" dirty="0"/>
          </a:p>
        </p:txBody>
      </p:sp>
    </p:spTree>
    <p:extLst>
      <p:ext uri="{BB962C8B-B14F-4D97-AF65-F5344CB8AC3E}">
        <p14:creationId xmlns:p14="http://schemas.microsoft.com/office/powerpoint/2010/main" val="300771836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5791200"/>
          </a:xfrm>
        </p:spPr>
        <p:txBody>
          <a:bodyPr>
            <a:normAutofit/>
          </a:bodyPr>
          <a:lstStyle/>
          <a:p>
            <a:r>
              <a:rPr lang="en-US" sz="8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barrier </a:t>
            </a:r>
            <a:r>
              <a:rPr lang="en-US"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of fear that I may be opening myself up to the </a:t>
            </a:r>
            <a:r>
              <a:rPr lang="en-US" sz="8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devil</a:t>
            </a:r>
            <a:r>
              <a:rPr lang="en-US"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p>
        </p:txBody>
      </p:sp>
    </p:spTree>
    <p:extLst>
      <p:ext uri="{BB962C8B-B14F-4D97-AF65-F5344CB8AC3E}">
        <p14:creationId xmlns:p14="http://schemas.microsoft.com/office/powerpoint/2010/main" val="40848803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86200" y="274637"/>
            <a:ext cx="5105400" cy="792163"/>
          </a:xfrm>
        </p:spPr>
        <p:txBody>
          <a:bodyPr>
            <a:noAutofit/>
          </a:bodyPr>
          <a:lstStyle/>
          <a:p>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Zephaniah 3:9 </a:t>
            </a:r>
          </a:p>
        </p:txBody>
      </p:sp>
      <p:sp>
        <p:nvSpPr>
          <p:cNvPr id="3" name="Content Placeholder 2"/>
          <p:cNvSpPr>
            <a:spLocks noGrp="1"/>
          </p:cNvSpPr>
          <p:nvPr>
            <p:ph idx="1"/>
          </p:nvPr>
        </p:nvSpPr>
        <p:spPr>
          <a:xfrm>
            <a:off x="533400" y="1219200"/>
            <a:ext cx="8382000" cy="5562600"/>
          </a:xfrm>
        </p:spPr>
        <p:txBody>
          <a:bodyPr>
            <a:noAutofit/>
          </a:bodyPr>
          <a:lstStyle/>
          <a:p>
            <a:pPr marL="0" indent="0">
              <a:buNone/>
            </a:pPr>
            <a:r>
              <a:rPr lang="en-US" sz="4800" b="1" dirty="0" smtClean="0">
                <a:effectLst>
                  <a:outerShdw blurRad="38100" dist="38100" dir="2700000" algn="tl">
                    <a:srgbClr val="000000">
                      <a:alpha val="43137"/>
                    </a:srgbClr>
                  </a:outerShdw>
                </a:effectLst>
              </a:rPr>
              <a:t>“</a:t>
            </a:r>
            <a:r>
              <a:rPr lang="en-US" sz="4800" b="1" dirty="0">
                <a:effectLst>
                  <a:outerShdw blurRad="38100" dist="38100" dir="2700000" algn="tl">
                    <a:srgbClr val="000000">
                      <a:alpha val="43137"/>
                    </a:srgbClr>
                  </a:outerShdw>
                </a:effectLst>
              </a:rPr>
              <a:t>For then I will restore to the peoples a pure language,</a:t>
            </a:r>
          </a:p>
          <a:p>
            <a:pPr marL="0" indent="0">
              <a:buNone/>
            </a:pPr>
            <a:r>
              <a:rPr lang="en-US" sz="4800" b="1" dirty="0">
                <a:effectLst>
                  <a:outerShdw blurRad="38100" dist="38100" dir="2700000" algn="tl">
                    <a:srgbClr val="000000">
                      <a:alpha val="43137"/>
                    </a:srgbClr>
                  </a:outerShdw>
                </a:effectLst>
              </a:rPr>
              <a:t>That they all may call on the name of the Lord,</a:t>
            </a:r>
          </a:p>
          <a:p>
            <a:pPr marL="0" indent="0">
              <a:buNone/>
            </a:pPr>
            <a:r>
              <a:rPr lang="en-US" sz="4800" b="1" dirty="0">
                <a:effectLst>
                  <a:outerShdw blurRad="38100" dist="38100" dir="2700000" algn="tl">
                    <a:srgbClr val="000000">
                      <a:alpha val="43137"/>
                    </a:srgbClr>
                  </a:outerShdw>
                </a:effectLst>
              </a:rPr>
              <a:t>To serve Him with one accord.</a:t>
            </a:r>
          </a:p>
        </p:txBody>
      </p:sp>
    </p:spTree>
    <p:extLst>
      <p:ext uri="{BB962C8B-B14F-4D97-AF65-F5344CB8AC3E}">
        <p14:creationId xmlns:p14="http://schemas.microsoft.com/office/powerpoint/2010/main" val="1690243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30163"/>
            <a:ext cx="5105400" cy="792163"/>
          </a:xfrm>
        </p:spPr>
        <p:txBody>
          <a:bodyPr>
            <a:no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Luke 11:9-13</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76200" y="533400"/>
            <a:ext cx="8991600" cy="5638800"/>
          </a:xfrm>
        </p:spPr>
        <p:txBody>
          <a:bodyPr>
            <a:noAutofit/>
          </a:bodyPr>
          <a:lstStyle/>
          <a:p>
            <a:pPr marL="0" indent="0">
              <a:buNone/>
            </a:pPr>
            <a:r>
              <a:rPr lang="en-US" b="1" baseline="30000" dirty="0" smtClean="0">
                <a:solidFill>
                  <a:srgbClr val="FF0000"/>
                </a:solidFill>
                <a:effectLst>
                  <a:outerShdw blurRad="38100" dist="38100" dir="2700000" algn="tl">
                    <a:srgbClr val="000000">
                      <a:alpha val="43137"/>
                    </a:srgbClr>
                  </a:outerShdw>
                </a:effectLst>
              </a:rPr>
              <a:t>9</a:t>
            </a:r>
            <a:r>
              <a:rPr lang="en-US" b="1" dirty="0" smtClean="0">
                <a:solidFill>
                  <a:srgbClr val="FF0000"/>
                </a:solidFill>
                <a:effectLst>
                  <a:outerShdw blurRad="38100" dist="38100" dir="2700000" algn="tl">
                    <a:srgbClr val="000000">
                      <a:alpha val="43137"/>
                    </a:srgbClr>
                  </a:outerShdw>
                </a:effectLst>
              </a:rPr>
              <a:t> </a:t>
            </a:r>
            <a:r>
              <a:rPr lang="en-US" b="1" dirty="0">
                <a:solidFill>
                  <a:srgbClr val="FF0000"/>
                </a:solidFill>
                <a:effectLst>
                  <a:outerShdw blurRad="38100" dist="38100" dir="2700000" algn="tl">
                    <a:srgbClr val="000000">
                      <a:alpha val="43137"/>
                    </a:srgbClr>
                  </a:outerShdw>
                </a:effectLst>
              </a:rPr>
              <a:t>“So I say to you, ask, and it will be given to you; seek, and you will find; knock, and it will be opened to you. </a:t>
            </a:r>
            <a:r>
              <a:rPr lang="en-US" b="1" baseline="30000" dirty="0">
                <a:solidFill>
                  <a:srgbClr val="FF0000"/>
                </a:solidFill>
                <a:effectLst>
                  <a:outerShdw blurRad="38100" dist="38100" dir="2700000" algn="tl">
                    <a:srgbClr val="000000">
                      <a:alpha val="43137"/>
                    </a:srgbClr>
                  </a:outerShdw>
                </a:effectLst>
              </a:rPr>
              <a:t>10</a:t>
            </a:r>
            <a:r>
              <a:rPr lang="en-US" b="1" dirty="0">
                <a:solidFill>
                  <a:srgbClr val="FF0000"/>
                </a:solidFill>
                <a:effectLst>
                  <a:outerShdw blurRad="38100" dist="38100" dir="2700000" algn="tl">
                    <a:srgbClr val="000000">
                      <a:alpha val="43137"/>
                    </a:srgbClr>
                  </a:outerShdw>
                </a:effectLst>
              </a:rPr>
              <a:t> For everyone who asks receives, and he who seeks finds, and to him who knocks it will be opened. </a:t>
            </a:r>
            <a:r>
              <a:rPr lang="en-US" b="1" baseline="30000" dirty="0">
                <a:solidFill>
                  <a:srgbClr val="FF0000"/>
                </a:solidFill>
                <a:effectLst>
                  <a:outerShdw blurRad="38100" dist="38100" dir="2700000" algn="tl">
                    <a:srgbClr val="000000">
                      <a:alpha val="43137"/>
                    </a:srgbClr>
                  </a:outerShdw>
                </a:effectLst>
              </a:rPr>
              <a:t>11</a:t>
            </a:r>
            <a:r>
              <a:rPr lang="en-US" b="1" dirty="0">
                <a:solidFill>
                  <a:srgbClr val="FF0000"/>
                </a:solidFill>
                <a:effectLst>
                  <a:outerShdw blurRad="38100" dist="38100" dir="2700000" algn="tl">
                    <a:srgbClr val="000000">
                      <a:alpha val="43137"/>
                    </a:srgbClr>
                  </a:outerShdw>
                </a:effectLst>
              </a:rPr>
              <a:t> If a son asks for </a:t>
            </a:r>
            <a:r>
              <a:rPr lang="en-US" b="1" dirty="0" smtClean="0">
                <a:solidFill>
                  <a:srgbClr val="FF0000"/>
                </a:solidFill>
                <a:effectLst>
                  <a:outerShdw blurRad="38100" dist="38100" dir="2700000" algn="tl">
                    <a:srgbClr val="000000">
                      <a:alpha val="43137"/>
                    </a:srgbClr>
                  </a:outerShdw>
                </a:effectLst>
              </a:rPr>
              <a:t>bread from </a:t>
            </a:r>
            <a:r>
              <a:rPr lang="en-US" b="1" dirty="0">
                <a:solidFill>
                  <a:srgbClr val="FF0000"/>
                </a:solidFill>
                <a:effectLst>
                  <a:outerShdw blurRad="38100" dist="38100" dir="2700000" algn="tl">
                    <a:srgbClr val="000000">
                      <a:alpha val="43137"/>
                    </a:srgbClr>
                  </a:outerShdw>
                </a:effectLst>
              </a:rPr>
              <a:t>any father among you, will he give him a stone? Or if he asks for a fish, will he give him a serpent instead of a fish? </a:t>
            </a:r>
            <a:r>
              <a:rPr lang="en-US" b="1" baseline="30000" dirty="0">
                <a:solidFill>
                  <a:srgbClr val="FF0000"/>
                </a:solidFill>
                <a:effectLst>
                  <a:outerShdw blurRad="38100" dist="38100" dir="2700000" algn="tl">
                    <a:srgbClr val="000000">
                      <a:alpha val="43137"/>
                    </a:srgbClr>
                  </a:outerShdw>
                </a:effectLst>
              </a:rPr>
              <a:t>12</a:t>
            </a:r>
            <a:r>
              <a:rPr lang="en-US" b="1" dirty="0">
                <a:solidFill>
                  <a:srgbClr val="FF0000"/>
                </a:solidFill>
                <a:effectLst>
                  <a:outerShdw blurRad="38100" dist="38100" dir="2700000" algn="tl">
                    <a:srgbClr val="000000">
                      <a:alpha val="43137"/>
                    </a:srgbClr>
                  </a:outerShdw>
                </a:effectLst>
              </a:rPr>
              <a:t> Or if he asks for an egg, will he offer him a scorpion? </a:t>
            </a:r>
            <a:r>
              <a:rPr lang="en-US" b="1" baseline="30000" dirty="0">
                <a:solidFill>
                  <a:srgbClr val="FF0000"/>
                </a:solidFill>
                <a:effectLst>
                  <a:outerShdw blurRad="38100" dist="38100" dir="2700000" algn="tl">
                    <a:srgbClr val="000000">
                      <a:alpha val="43137"/>
                    </a:srgbClr>
                  </a:outerShdw>
                </a:effectLst>
              </a:rPr>
              <a:t>13</a:t>
            </a:r>
            <a:r>
              <a:rPr lang="en-US" b="1" dirty="0">
                <a:solidFill>
                  <a:srgbClr val="FF0000"/>
                </a:solidFill>
                <a:effectLst>
                  <a:outerShdw blurRad="38100" dist="38100" dir="2700000" algn="tl">
                    <a:srgbClr val="000000">
                      <a:alpha val="43137"/>
                    </a:srgbClr>
                  </a:outerShdw>
                </a:effectLst>
              </a:rPr>
              <a:t> If you then, being evil, know how to give good gifts to your children, how much more will your heavenly Father give the Holy Spirit to those who ask Him!”</a:t>
            </a:r>
          </a:p>
        </p:txBody>
      </p:sp>
    </p:spTree>
    <p:extLst>
      <p:ext uri="{BB962C8B-B14F-4D97-AF65-F5344CB8AC3E}">
        <p14:creationId xmlns:p14="http://schemas.microsoft.com/office/powerpoint/2010/main" val="10352362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5791200"/>
          </a:xfrm>
        </p:spPr>
        <p:txBody>
          <a:bodyPr>
            <a:normAutofit/>
          </a:bodyPr>
          <a:lstStyle/>
          <a:p>
            <a:r>
              <a:rPr lang="en-US"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Father </a:t>
            </a:r>
            <a:r>
              <a:rPr lang="en-US"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will not only protect you, He assures you based on His goodness and calls you to come and </a:t>
            </a:r>
            <a:r>
              <a:rPr lang="en-US" sz="6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ask for the Holy Spirit.</a:t>
            </a:r>
            <a:endParaRPr lang="en-US" sz="6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1474517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5791200"/>
          </a:xfrm>
        </p:spPr>
        <p:txBody>
          <a:bodyPr>
            <a:normAutofit/>
          </a:bodyPr>
          <a:lstStyle/>
          <a:p>
            <a:r>
              <a:rPr lang="en-US" sz="8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a:t>
            </a:r>
            <a:r>
              <a:rPr lang="en-US"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barrier of concern over losing control.</a:t>
            </a:r>
          </a:p>
        </p:txBody>
      </p:sp>
    </p:spTree>
    <p:extLst>
      <p:ext uri="{BB962C8B-B14F-4D97-AF65-F5344CB8AC3E}">
        <p14:creationId xmlns:p14="http://schemas.microsoft.com/office/powerpoint/2010/main" val="35799646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Barrier Over Losing Control</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228600" y="914400"/>
            <a:ext cx="8686800" cy="5211765"/>
          </a:xfrm>
        </p:spPr>
        <p:txBody>
          <a:bodyPr>
            <a:noAutofit/>
          </a:bodyPr>
          <a:lstStyle/>
          <a:p>
            <a:r>
              <a:rPr lang="en-US" sz="4000" b="1" dirty="0" smtClean="0"/>
              <a:t>In </a:t>
            </a:r>
            <a:r>
              <a:rPr lang="en-US" sz="4000" b="1" dirty="0"/>
              <a:t>America we are very self-conscious and highly resistant to letting go.  </a:t>
            </a:r>
          </a:p>
          <a:p>
            <a:r>
              <a:rPr lang="en-US" sz="4000" b="1" dirty="0" smtClean="0"/>
              <a:t>Those </a:t>
            </a:r>
            <a:r>
              <a:rPr lang="en-US" sz="4000" b="1" dirty="0"/>
              <a:t>who come from a chaotic background tend to be controlling to keep peace.</a:t>
            </a:r>
          </a:p>
          <a:p>
            <a:r>
              <a:rPr lang="en-US" sz="4000" b="1" dirty="0" smtClean="0"/>
              <a:t>The </a:t>
            </a:r>
            <a:r>
              <a:rPr lang="en-US" sz="4000" b="1" dirty="0"/>
              <a:t>Spirit is not going to control you.  He will not override your free will</a:t>
            </a:r>
            <a:r>
              <a:rPr lang="en-US" sz="4000" b="1" dirty="0" smtClean="0"/>
              <a:t>.</a:t>
            </a:r>
            <a:endParaRPr lang="en-US" dirty="0"/>
          </a:p>
        </p:txBody>
      </p:sp>
    </p:spTree>
    <p:extLst>
      <p:ext uri="{BB962C8B-B14F-4D97-AF65-F5344CB8AC3E}">
        <p14:creationId xmlns:p14="http://schemas.microsoft.com/office/powerpoint/2010/main" val="296472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Barrier Over Losing Control</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100263" y="914400"/>
            <a:ext cx="8915400" cy="5211765"/>
          </a:xfrm>
        </p:spPr>
        <p:txBody>
          <a:bodyPr>
            <a:noAutofit/>
          </a:bodyPr>
          <a:lstStyle/>
          <a:p>
            <a:r>
              <a:rPr lang="en-US" sz="4000" b="1" dirty="0" smtClean="0"/>
              <a:t>Praying </a:t>
            </a:r>
            <a:r>
              <a:rPr lang="en-US" sz="4000" b="1" dirty="0"/>
              <a:t>in tongues does not leave a person out of control.</a:t>
            </a:r>
          </a:p>
          <a:p>
            <a:r>
              <a:rPr lang="en-US" sz="4000" b="1" dirty="0" smtClean="0"/>
              <a:t>I </a:t>
            </a:r>
            <a:r>
              <a:rPr lang="en-US" sz="4000" b="1" dirty="0"/>
              <a:t>Cor. 14:32 tells us the “spirits of the prophets are subject to the prophets.”  </a:t>
            </a:r>
          </a:p>
          <a:p>
            <a:r>
              <a:rPr lang="en-US" sz="4000" b="1" dirty="0" smtClean="0"/>
              <a:t>I </a:t>
            </a:r>
            <a:r>
              <a:rPr lang="en-US" sz="4000" b="1" dirty="0"/>
              <a:t>Cor. 14:15 tells us it is a matter of the “will” or choice. You control when and where you release the Spirit. </a:t>
            </a:r>
            <a:endParaRPr lang="en-US" dirty="0"/>
          </a:p>
        </p:txBody>
      </p:sp>
    </p:spTree>
    <p:extLst>
      <p:ext uri="{BB962C8B-B14F-4D97-AF65-F5344CB8AC3E}">
        <p14:creationId xmlns:p14="http://schemas.microsoft.com/office/powerpoint/2010/main" val="8149347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5791200"/>
          </a:xfrm>
        </p:spPr>
        <p:txBody>
          <a:bodyPr>
            <a:normAutofit/>
          </a:bodyPr>
          <a:lstStyle/>
          <a:p>
            <a:r>
              <a:rPr lang="en-US" sz="8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a:t>
            </a:r>
            <a:r>
              <a:rPr lang="en-US"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barrier of </a:t>
            </a:r>
            <a:r>
              <a:rPr lang="en-US" sz="8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misunderstanding</a:t>
            </a:r>
            <a:endParaRPr lang="en-US" sz="8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29839837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5791200"/>
          </a:xfrm>
        </p:spPr>
        <p:txBody>
          <a:bodyPr>
            <a:noAutofit/>
          </a:bodyPr>
          <a:lstStyle/>
          <a:p>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Sometimes we misunderstand and think that God will make us speak; you need to do the speaking.  God will not manipulate you or control you.</a:t>
            </a:r>
          </a:p>
        </p:txBody>
      </p:sp>
    </p:spTree>
    <p:extLst>
      <p:ext uri="{BB962C8B-B14F-4D97-AF65-F5344CB8AC3E}">
        <p14:creationId xmlns:p14="http://schemas.microsoft.com/office/powerpoint/2010/main" val="6475257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5791200"/>
          </a:xfrm>
        </p:spPr>
        <p:txBody>
          <a:bodyPr>
            <a:noAutofit/>
          </a:bodyPr>
          <a:lstStyle/>
          <a:p>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Reflecting </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on why it took 3 years for the release of the Holy Spirit in his life, Jack Hayford in The Beauty of Spiritual Language says “I said nothing, because I supposed that speaking in tongues was, well, more a linguistic seizure of some kind, rather than a voluntary point of participation with the Holy Spirit giving utterance. “ page 43</a:t>
            </a:r>
          </a:p>
        </p:txBody>
      </p:sp>
    </p:spTree>
    <p:extLst>
      <p:ext uri="{BB962C8B-B14F-4D97-AF65-F5344CB8AC3E}">
        <p14:creationId xmlns:p14="http://schemas.microsoft.com/office/powerpoint/2010/main" val="37290494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5400000" scaled="0"/>
        </a:grad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381000"/>
            <a:ext cx="8001000" cy="6248400"/>
          </a:xfrm>
        </p:spPr>
        <p:txBody>
          <a:bodyPr>
            <a:normAutofit/>
            <a:scene3d>
              <a:camera prst="orthographicFront"/>
              <a:lightRig rig="soft" dir="t">
                <a:rot lat="0" lon="0" rev="10800000"/>
              </a:lightRig>
            </a:scene3d>
            <a:sp3d>
              <a:bevelT w="27940" h="12700"/>
              <a:contourClr>
                <a:srgbClr val="DDDDDD"/>
              </a:contourClr>
            </a:sp3d>
          </a:bodyPr>
          <a:lstStyle/>
          <a:p>
            <a:pPr marL="0" marR="0">
              <a:spcBef>
                <a:spcPts val="0"/>
              </a:spcBef>
              <a:spcAft>
                <a:spcPts val="0"/>
              </a:spcAft>
            </a:pPr>
            <a:r>
              <a:rPr lang="en-US" sz="80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Part </a:t>
            </a:r>
            <a:r>
              <a:rPr lang="en-US" sz="80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Four: </a:t>
            </a:r>
            <a:br>
              <a:rPr lang="en-US" sz="80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80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The Beauty of Spiritual Language</a:t>
            </a:r>
            <a:endParaRPr lang="en-US"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77514386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86200" y="274637"/>
            <a:ext cx="5105400" cy="792163"/>
          </a:xfrm>
        </p:spPr>
        <p:txBody>
          <a:bodyPr>
            <a:noAutofit/>
          </a:bodyPr>
          <a:lstStyle/>
          <a:p>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Isaiah </a:t>
            </a:r>
            <a:r>
              <a:rPr lang="en-US" sz="4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28:11-12</a:t>
            </a:r>
            <a:endPar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533400" y="990600"/>
            <a:ext cx="8382000" cy="5562600"/>
          </a:xfrm>
        </p:spPr>
        <p:txBody>
          <a:bodyPr>
            <a:noAutofit/>
          </a:bodyPr>
          <a:lstStyle/>
          <a:p>
            <a:pPr marL="0" indent="0">
              <a:buNone/>
            </a:pPr>
            <a:r>
              <a:rPr lang="en-US" sz="4000" b="1" dirty="0" smtClean="0">
                <a:effectLst>
                  <a:outerShdw blurRad="38100" dist="38100" dir="2700000" algn="tl">
                    <a:srgbClr val="000000">
                      <a:alpha val="43137"/>
                    </a:srgbClr>
                  </a:outerShdw>
                </a:effectLst>
              </a:rPr>
              <a:t>11 </a:t>
            </a:r>
            <a:r>
              <a:rPr lang="en-US" sz="4000" b="1" dirty="0">
                <a:effectLst>
                  <a:outerShdw blurRad="38100" dist="38100" dir="2700000" algn="tl">
                    <a:srgbClr val="000000">
                      <a:alpha val="43137"/>
                    </a:srgbClr>
                  </a:outerShdw>
                </a:effectLst>
              </a:rPr>
              <a:t>For with stammering lips and another tongue</a:t>
            </a:r>
          </a:p>
          <a:p>
            <a:pPr marL="0" indent="0">
              <a:buNone/>
            </a:pPr>
            <a:r>
              <a:rPr lang="en-US" sz="4000" b="1" dirty="0">
                <a:effectLst>
                  <a:outerShdw blurRad="38100" dist="38100" dir="2700000" algn="tl">
                    <a:srgbClr val="000000">
                      <a:alpha val="43137"/>
                    </a:srgbClr>
                  </a:outerShdw>
                </a:effectLst>
              </a:rPr>
              <a:t>He will speak to this people,</a:t>
            </a:r>
          </a:p>
          <a:p>
            <a:pPr marL="0" indent="0">
              <a:buNone/>
            </a:pPr>
            <a:r>
              <a:rPr lang="en-US" sz="4000" b="1" dirty="0">
                <a:effectLst>
                  <a:outerShdw blurRad="38100" dist="38100" dir="2700000" algn="tl">
                    <a:srgbClr val="000000">
                      <a:alpha val="43137"/>
                    </a:srgbClr>
                  </a:outerShdw>
                </a:effectLst>
              </a:rPr>
              <a:t>12 To whom He said, “This is the rest with </a:t>
            </a:r>
            <a:r>
              <a:rPr lang="en-US" sz="4000" b="1" dirty="0" smtClean="0">
                <a:effectLst>
                  <a:outerShdw blurRad="38100" dist="38100" dir="2700000" algn="tl">
                    <a:srgbClr val="000000">
                      <a:alpha val="43137"/>
                    </a:srgbClr>
                  </a:outerShdw>
                </a:effectLst>
              </a:rPr>
              <a:t>which You </a:t>
            </a:r>
            <a:r>
              <a:rPr lang="en-US" sz="4000" b="1" dirty="0">
                <a:effectLst>
                  <a:outerShdw blurRad="38100" dist="38100" dir="2700000" algn="tl">
                    <a:srgbClr val="000000">
                      <a:alpha val="43137"/>
                    </a:srgbClr>
                  </a:outerShdw>
                </a:effectLst>
              </a:rPr>
              <a:t>may cause the weary to rest,”</a:t>
            </a:r>
          </a:p>
          <a:p>
            <a:pPr marL="0" indent="0">
              <a:buNone/>
            </a:pPr>
            <a:r>
              <a:rPr lang="en-US" sz="4000" b="1" dirty="0">
                <a:effectLst>
                  <a:outerShdw blurRad="38100" dist="38100" dir="2700000" algn="tl">
                    <a:srgbClr val="000000">
                      <a:alpha val="43137"/>
                    </a:srgbClr>
                  </a:outerShdw>
                </a:effectLst>
              </a:rPr>
              <a:t>And, “This is the refreshing”;</a:t>
            </a:r>
          </a:p>
          <a:p>
            <a:pPr marL="0" indent="0">
              <a:buNone/>
            </a:pPr>
            <a:r>
              <a:rPr lang="en-US" sz="4000" b="1" dirty="0">
                <a:effectLst>
                  <a:outerShdw blurRad="38100" dist="38100" dir="2700000" algn="tl">
                    <a:srgbClr val="000000">
                      <a:alpha val="43137"/>
                    </a:srgbClr>
                  </a:outerShdw>
                </a:effectLst>
              </a:rPr>
              <a:t>Yet they would not hear.</a:t>
            </a:r>
          </a:p>
        </p:txBody>
      </p:sp>
    </p:spTree>
    <p:extLst>
      <p:ext uri="{BB962C8B-B14F-4D97-AF65-F5344CB8AC3E}">
        <p14:creationId xmlns:p14="http://schemas.microsoft.com/office/powerpoint/2010/main" val="8984555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5105400" cy="792163"/>
          </a:xfrm>
        </p:spPr>
        <p:txBody>
          <a:bodyPr>
            <a:noAutofit/>
          </a:bodyPr>
          <a:lstStyle/>
          <a:p>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Hebrews 6:1-3</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152400" y="685800"/>
            <a:ext cx="8763000" cy="5867400"/>
          </a:xfrm>
        </p:spPr>
        <p:txBody>
          <a:bodyPr>
            <a:noAutofit/>
          </a:bodyPr>
          <a:lstStyle/>
          <a:p>
            <a:pPr marL="0" indent="0">
              <a:buNone/>
            </a:pPr>
            <a:r>
              <a:rPr lang="en-US" sz="4000" b="1" dirty="0">
                <a:effectLst>
                  <a:outerShdw blurRad="38100" dist="38100" dir="2700000" algn="tl">
                    <a:srgbClr val="000000">
                      <a:alpha val="43137"/>
                    </a:srgbClr>
                  </a:outerShdw>
                </a:effectLst>
              </a:rPr>
              <a:t>“Therefore, leaving the discussion of the elementary principles of Christ, let us go on to perfection, not laying again the foundation of repentance from dead works and of faith toward God, </a:t>
            </a:r>
            <a:r>
              <a:rPr lang="en-US" sz="4000" b="1" baseline="30000" dirty="0">
                <a:effectLst>
                  <a:outerShdw blurRad="38100" dist="38100" dir="2700000" algn="tl">
                    <a:srgbClr val="000000">
                      <a:alpha val="43137"/>
                    </a:srgbClr>
                  </a:outerShdw>
                </a:effectLst>
              </a:rPr>
              <a:t>2</a:t>
            </a:r>
            <a:r>
              <a:rPr lang="en-US" sz="4000" b="1" dirty="0">
                <a:effectLst>
                  <a:outerShdw blurRad="38100" dist="38100" dir="2700000" algn="tl">
                    <a:srgbClr val="000000">
                      <a:alpha val="43137"/>
                    </a:srgbClr>
                  </a:outerShdw>
                </a:effectLst>
              </a:rPr>
              <a:t> of the doctrine of baptisms, of laying on of hands, of resurrection of the dead, and of eternal judgment. </a:t>
            </a:r>
            <a:r>
              <a:rPr lang="en-US" sz="4000" b="1" baseline="30000" dirty="0">
                <a:effectLst>
                  <a:outerShdw blurRad="38100" dist="38100" dir="2700000" algn="tl">
                    <a:srgbClr val="000000">
                      <a:alpha val="43137"/>
                    </a:srgbClr>
                  </a:outerShdw>
                </a:effectLst>
              </a:rPr>
              <a:t>3</a:t>
            </a:r>
            <a:r>
              <a:rPr lang="en-US" sz="4000" b="1" dirty="0">
                <a:effectLst>
                  <a:outerShdw blurRad="38100" dist="38100" dir="2700000" algn="tl">
                    <a:srgbClr val="000000">
                      <a:alpha val="43137"/>
                    </a:srgbClr>
                  </a:outerShdw>
                </a:effectLst>
              </a:rPr>
              <a:t> And this we will do if God permits.”</a:t>
            </a:r>
          </a:p>
        </p:txBody>
      </p:sp>
    </p:spTree>
    <p:extLst>
      <p:ext uri="{BB962C8B-B14F-4D97-AF65-F5344CB8AC3E}">
        <p14:creationId xmlns:p14="http://schemas.microsoft.com/office/powerpoint/2010/main" val="21438847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86200" y="274637"/>
            <a:ext cx="5105400" cy="792163"/>
          </a:xfrm>
        </p:spPr>
        <p:txBody>
          <a:bodyPr>
            <a:noAutofit/>
          </a:bodyPr>
          <a:lstStyle/>
          <a:p>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Zephaniah 3:9 </a:t>
            </a:r>
          </a:p>
        </p:txBody>
      </p:sp>
      <p:sp>
        <p:nvSpPr>
          <p:cNvPr id="3" name="Content Placeholder 2"/>
          <p:cNvSpPr>
            <a:spLocks noGrp="1"/>
          </p:cNvSpPr>
          <p:nvPr>
            <p:ph idx="1"/>
          </p:nvPr>
        </p:nvSpPr>
        <p:spPr>
          <a:xfrm>
            <a:off x="533400" y="1219200"/>
            <a:ext cx="8382000" cy="5562600"/>
          </a:xfrm>
        </p:spPr>
        <p:txBody>
          <a:bodyPr>
            <a:noAutofit/>
          </a:bodyPr>
          <a:lstStyle/>
          <a:p>
            <a:pPr marL="0" indent="0">
              <a:buNone/>
            </a:pPr>
            <a:r>
              <a:rPr lang="en-US" sz="4800" b="1" dirty="0" smtClean="0">
                <a:effectLst>
                  <a:outerShdw blurRad="38100" dist="38100" dir="2700000" algn="tl">
                    <a:srgbClr val="000000">
                      <a:alpha val="43137"/>
                    </a:srgbClr>
                  </a:outerShdw>
                </a:effectLst>
              </a:rPr>
              <a:t>“</a:t>
            </a:r>
            <a:r>
              <a:rPr lang="en-US" sz="4800" b="1" dirty="0">
                <a:effectLst>
                  <a:outerShdw blurRad="38100" dist="38100" dir="2700000" algn="tl">
                    <a:srgbClr val="000000">
                      <a:alpha val="43137"/>
                    </a:srgbClr>
                  </a:outerShdw>
                </a:effectLst>
              </a:rPr>
              <a:t>For then I will restore to the peoples a pure language,</a:t>
            </a:r>
          </a:p>
          <a:p>
            <a:pPr marL="0" indent="0">
              <a:buNone/>
            </a:pPr>
            <a:r>
              <a:rPr lang="en-US" sz="4800" b="1" dirty="0">
                <a:effectLst>
                  <a:outerShdw blurRad="38100" dist="38100" dir="2700000" algn="tl">
                    <a:srgbClr val="000000">
                      <a:alpha val="43137"/>
                    </a:srgbClr>
                  </a:outerShdw>
                </a:effectLst>
              </a:rPr>
              <a:t>That they all may call on the name of the Lord,</a:t>
            </a:r>
          </a:p>
          <a:p>
            <a:pPr marL="0" indent="0">
              <a:buNone/>
            </a:pPr>
            <a:r>
              <a:rPr lang="en-US" sz="4800" b="1" dirty="0">
                <a:effectLst>
                  <a:outerShdw blurRad="38100" dist="38100" dir="2700000" algn="tl">
                    <a:srgbClr val="000000">
                      <a:alpha val="43137"/>
                    </a:srgbClr>
                  </a:outerShdw>
                </a:effectLst>
              </a:rPr>
              <a:t>To serve Him with one accord.</a:t>
            </a:r>
          </a:p>
        </p:txBody>
      </p:sp>
    </p:spTree>
    <p:extLst>
      <p:ext uri="{BB962C8B-B14F-4D97-AF65-F5344CB8AC3E}">
        <p14:creationId xmlns:p14="http://schemas.microsoft.com/office/powerpoint/2010/main" val="25350754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Distortion of Language By Men </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100263" y="914400"/>
            <a:ext cx="8915400" cy="5211765"/>
          </a:xfrm>
        </p:spPr>
        <p:txBody>
          <a:bodyPr>
            <a:noAutofit/>
          </a:bodyPr>
          <a:lstStyle/>
          <a:p>
            <a:r>
              <a:rPr lang="en-US" sz="4000" b="1" dirty="0" smtClean="0"/>
              <a:t>God </a:t>
            </a:r>
            <a:r>
              <a:rPr lang="en-US" sz="4000" b="1" dirty="0"/>
              <a:t>gave the first language and it was totally pure.</a:t>
            </a:r>
          </a:p>
          <a:p>
            <a:r>
              <a:rPr lang="en-US" sz="4000" b="1" dirty="0" smtClean="0"/>
              <a:t>Man </a:t>
            </a:r>
            <a:r>
              <a:rPr lang="en-US" sz="4000" b="1" dirty="0"/>
              <a:t>messed up language at the fall introducing vulgarity, put downs, sarcasm, inappropriate comments and lewd statements.</a:t>
            </a:r>
          </a:p>
          <a:p>
            <a:r>
              <a:rPr lang="en-US" sz="4000" b="1" dirty="0" smtClean="0"/>
              <a:t>At Babel, </a:t>
            </a:r>
            <a:r>
              <a:rPr lang="en-US" sz="4000" b="1" dirty="0"/>
              <a:t>language needed to be confused to prevent destructive forces from unifying. </a:t>
            </a:r>
          </a:p>
        </p:txBody>
      </p:sp>
    </p:spTree>
    <p:extLst>
      <p:ext uri="{BB962C8B-B14F-4D97-AF65-F5344CB8AC3E}">
        <p14:creationId xmlns:p14="http://schemas.microsoft.com/office/powerpoint/2010/main" val="426511474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1143000"/>
          </a:xfrm>
        </p:spPr>
        <p:txBody>
          <a:bodyPr>
            <a:normAutofit fontScale="90000"/>
          </a:bodyPr>
          <a:lstStyle/>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Restoration </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of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Language </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by God</a:t>
            </a:r>
          </a:p>
        </p:txBody>
      </p:sp>
      <p:sp>
        <p:nvSpPr>
          <p:cNvPr id="3" name="Content Placeholder 2"/>
          <p:cNvSpPr>
            <a:spLocks noGrp="1"/>
          </p:cNvSpPr>
          <p:nvPr>
            <p:ph idx="1"/>
          </p:nvPr>
        </p:nvSpPr>
        <p:spPr>
          <a:xfrm>
            <a:off x="100263" y="914400"/>
            <a:ext cx="8915400" cy="5211765"/>
          </a:xfrm>
        </p:spPr>
        <p:txBody>
          <a:bodyPr>
            <a:noAutofit/>
          </a:bodyPr>
          <a:lstStyle/>
          <a:p>
            <a:r>
              <a:rPr lang="en-US" sz="4000" b="1" dirty="0"/>
              <a:t>God’s promise in Zephaniah 3:8 to restore a pure language is fulfilled in tongues where the Holy Spirit gives us pure Spirit led language in both earthly and heavenly languages</a:t>
            </a:r>
            <a:r>
              <a:rPr lang="en-US" sz="4000" b="1" dirty="0" smtClean="0"/>
              <a:t>.</a:t>
            </a:r>
          </a:p>
          <a:p>
            <a:r>
              <a:rPr lang="en-US" sz="4000" b="1" dirty="0" smtClean="0"/>
              <a:t>Spiritual </a:t>
            </a:r>
            <a:r>
              <a:rPr lang="en-US" sz="4000" b="1" dirty="0"/>
              <a:t>language is pure.  There is no cursing or inappropriate language praying, worshipping or speaking in tongues. </a:t>
            </a:r>
          </a:p>
        </p:txBody>
      </p:sp>
    </p:spTree>
    <p:extLst>
      <p:ext uri="{BB962C8B-B14F-4D97-AF65-F5344CB8AC3E}">
        <p14:creationId xmlns:p14="http://schemas.microsoft.com/office/powerpoint/2010/main" val="349677483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382000" cy="1143000"/>
          </a:xfrm>
        </p:spPr>
        <p:txBody>
          <a:bodyPr>
            <a:normAutofit fontScale="90000"/>
          </a:bodyPr>
          <a:lstStyle/>
          <a:p>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Restoration </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of </a:t>
            </a:r>
            <a:r>
              <a:rPr lang="en-US"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Language </a:t>
            </a:r>
            <a:r>
              <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by God</a:t>
            </a:r>
          </a:p>
        </p:txBody>
      </p:sp>
      <p:sp>
        <p:nvSpPr>
          <p:cNvPr id="3" name="Content Placeholder 2"/>
          <p:cNvSpPr>
            <a:spLocks noGrp="1"/>
          </p:cNvSpPr>
          <p:nvPr>
            <p:ph idx="1"/>
          </p:nvPr>
        </p:nvSpPr>
        <p:spPr>
          <a:xfrm>
            <a:off x="100263" y="914400"/>
            <a:ext cx="8915400" cy="5211765"/>
          </a:xfrm>
        </p:spPr>
        <p:txBody>
          <a:bodyPr>
            <a:noAutofit/>
          </a:bodyPr>
          <a:lstStyle/>
          <a:p>
            <a:r>
              <a:rPr lang="en-US" sz="4000" b="1" dirty="0" smtClean="0"/>
              <a:t>The Spirit prays through you (although you cooperate in actually speaking).</a:t>
            </a:r>
          </a:p>
          <a:p>
            <a:endParaRPr lang="en-US" sz="4000" b="1" dirty="0"/>
          </a:p>
        </p:txBody>
      </p:sp>
    </p:spTree>
    <p:extLst>
      <p:ext uri="{BB962C8B-B14F-4D97-AF65-F5344CB8AC3E}">
        <p14:creationId xmlns:p14="http://schemas.microsoft.com/office/powerpoint/2010/main" val="38036774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86200" y="274637"/>
            <a:ext cx="5105400" cy="792163"/>
          </a:xfrm>
        </p:spPr>
        <p:txBody>
          <a:bodyPr>
            <a:noAutofit/>
          </a:bodyPr>
          <a:lstStyle/>
          <a:p>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Zephaniah 3:9 </a:t>
            </a:r>
          </a:p>
        </p:txBody>
      </p:sp>
      <p:sp>
        <p:nvSpPr>
          <p:cNvPr id="3" name="Content Placeholder 2"/>
          <p:cNvSpPr>
            <a:spLocks noGrp="1"/>
          </p:cNvSpPr>
          <p:nvPr>
            <p:ph idx="1"/>
          </p:nvPr>
        </p:nvSpPr>
        <p:spPr>
          <a:xfrm>
            <a:off x="228600" y="1219200"/>
            <a:ext cx="8686800" cy="5638800"/>
          </a:xfrm>
        </p:spPr>
        <p:txBody>
          <a:bodyPr>
            <a:noAutofit/>
          </a:bodyPr>
          <a:lstStyle/>
          <a:p>
            <a:pPr marL="0" indent="0">
              <a:buNone/>
            </a:pPr>
            <a:r>
              <a:rPr lang="en-US" b="1" dirty="0" smtClean="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For then I will restore to the peoples a pure language,</a:t>
            </a:r>
          </a:p>
          <a:p>
            <a:pPr marL="0" indent="0">
              <a:buNone/>
            </a:pPr>
            <a:r>
              <a:rPr lang="en-US" b="1" dirty="0">
                <a:effectLst>
                  <a:outerShdw blurRad="38100" dist="38100" dir="2700000" algn="tl">
                    <a:srgbClr val="000000">
                      <a:alpha val="43137"/>
                    </a:srgbClr>
                  </a:outerShdw>
                </a:effectLst>
              </a:rPr>
              <a:t>That they all may call on the name of the Lord,</a:t>
            </a:r>
          </a:p>
          <a:p>
            <a:pPr marL="0" indent="0">
              <a:buNone/>
            </a:pPr>
            <a:r>
              <a:rPr lang="en-US" b="1" dirty="0">
                <a:effectLst>
                  <a:outerShdw blurRad="38100" dist="38100" dir="2700000" algn="tl">
                    <a:srgbClr val="000000">
                      <a:alpha val="43137"/>
                    </a:srgbClr>
                  </a:outerShdw>
                </a:effectLst>
              </a:rPr>
              <a:t>To serve Him with one accord</a:t>
            </a:r>
            <a:r>
              <a:rPr lang="en-US" b="1" dirty="0" smtClean="0">
                <a:effectLst>
                  <a:outerShdw blurRad="38100" dist="38100" dir="2700000" algn="tl">
                    <a:srgbClr val="000000">
                      <a:alpha val="43137"/>
                    </a:srgbClr>
                  </a:outerShdw>
                </a:effectLst>
              </a:rPr>
              <a:t>.</a:t>
            </a:r>
          </a:p>
          <a:p>
            <a:pPr marL="0" indent="0">
              <a:buNone/>
            </a:pPr>
            <a:endParaRPr lang="en-US" b="1" dirty="0">
              <a:effectLst>
                <a:outerShdw blurRad="38100" dist="38100" dir="2700000" algn="tl">
                  <a:srgbClr val="000000">
                    <a:alpha val="43137"/>
                  </a:srgbClr>
                </a:outerShdw>
              </a:effectLst>
            </a:endParaRPr>
          </a:p>
          <a:p>
            <a:pPr marL="0" lvl="0" indent="0" algn="ctr">
              <a:buNone/>
            </a:pPr>
            <a:r>
              <a:rPr lang="en-US" sz="4000" b="1" dirty="0">
                <a:solidFill>
                  <a:srgbClr val="0000CC"/>
                </a:solidFill>
              </a:rPr>
              <a:t>“they may call on the name of the Lord” is reflected in I Corinthians 14:2 “For he who speaks in a tongue does not speak to men but to God…”</a:t>
            </a:r>
          </a:p>
          <a:p>
            <a:pPr marL="0" indent="0">
              <a:buNone/>
            </a:pPr>
            <a:endParaRPr lang="en-US" b="1" dirty="0" smtClean="0">
              <a:effectLst>
                <a:outerShdw blurRad="38100" dist="38100" dir="2700000" algn="tl">
                  <a:srgbClr val="000000">
                    <a:alpha val="43137"/>
                  </a:srgbClr>
                </a:outerShdw>
              </a:effectLst>
            </a:endParaRPr>
          </a:p>
          <a:p>
            <a:pPr marL="0" indent="0" algn="ctr">
              <a:buNone/>
            </a:pP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761456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86200" y="274637"/>
            <a:ext cx="5105400" cy="792163"/>
          </a:xfrm>
        </p:spPr>
        <p:txBody>
          <a:bodyPr>
            <a:noAutofit/>
          </a:bodyPr>
          <a:lstStyle/>
          <a:p>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Zephaniah 3:9 </a:t>
            </a:r>
          </a:p>
        </p:txBody>
      </p:sp>
      <p:sp>
        <p:nvSpPr>
          <p:cNvPr id="3" name="Content Placeholder 2"/>
          <p:cNvSpPr>
            <a:spLocks noGrp="1"/>
          </p:cNvSpPr>
          <p:nvPr>
            <p:ph idx="1"/>
          </p:nvPr>
        </p:nvSpPr>
        <p:spPr>
          <a:xfrm>
            <a:off x="228600" y="1219200"/>
            <a:ext cx="8686800" cy="5638800"/>
          </a:xfrm>
        </p:spPr>
        <p:txBody>
          <a:bodyPr>
            <a:noAutofit/>
          </a:bodyPr>
          <a:lstStyle/>
          <a:p>
            <a:pPr marL="0" indent="0">
              <a:buNone/>
            </a:pPr>
            <a:r>
              <a:rPr lang="en-US" b="1" dirty="0" smtClean="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For then I will restore to the peoples a pure language,</a:t>
            </a:r>
          </a:p>
          <a:p>
            <a:pPr marL="0" indent="0">
              <a:buNone/>
            </a:pPr>
            <a:r>
              <a:rPr lang="en-US" b="1" dirty="0">
                <a:effectLst>
                  <a:outerShdw blurRad="38100" dist="38100" dir="2700000" algn="tl">
                    <a:srgbClr val="000000">
                      <a:alpha val="43137"/>
                    </a:srgbClr>
                  </a:outerShdw>
                </a:effectLst>
              </a:rPr>
              <a:t>That they all may call on the name of the Lord,</a:t>
            </a:r>
          </a:p>
          <a:p>
            <a:pPr marL="0" indent="0">
              <a:buNone/>
            </a:pPr>
            <a:r>
              <a:rPr lang="en-US" b="1" dirty="0">
                <a:effectLst>
                  <a:outerShdw blurRad="38100" dist="38100" dir="2700000" algn="tl">
                    <a:srgbClr val="000000">
                      <a:alpha val="43137"/>
                    </a:srgbClr>
                  </a:outerShdw>
                </a:effectLst>
              </a:rPr>
              <a:t>To serve Him with one accord</a:t>
            </a:r>
            <a:r>
              <a:rPr lang="en-US" b="1" dirty="0" smtClean="0">
                <a:effectLst>
                  <a:outerShdw blurRad="38100" dist="38100" dir="2700000" algn="tl">
                    <a:srgbClr val="000000">
                      <a:alpha val="43137"/>
                    </a:srgbClr>
                  </a:outerShdw>
                </a:effectLst>
              </a:rPr>
              <a:t>.</a:t>
            </a:r>
          </a:p>
          <a:p>
            <a:pPr marL="0" lvl="0" indent="0" algn="ctr">
              <a:buNone/>
            </a:pPr>
            <a:r>
              <a:rPr lang="en-US" sz="4000" b="1" dirty="0" smtClean="0">
                <a:solidFill>
                  <a:srgbClr val="0000CC"/>
                </a:solidFill>
              </a:rPr>
              <a:t>“To </a:t>
            </a:r>
            <a:r>
              <a:rPr lang="en-US" sz="4000" b="1" dirty="0">
                <a:solidFill>
                  <a:srgbClr val="0000CC"/>
                </a:solidFill>
              </a:rPr>
              <a:t>serve </a:t>
            </a:r>
            <a:r>
              <a:rPr lang="en-US" sz="4000" b="1" dirty="0" smtClean="0">
                <a:solidFill>
                  <a:srgbClr val="0000CC"/>
                </a:solidFill>
              </a:rPr>
              <a:t>Him with </a:t>
            </a:r>
            <a:r>
              <a:rPr lang="en-US" sz="4000" b="1" dirty="0">
                <a:solidFill>
                  <a:srgbClr val="0000CC"/>
                </a:solidFill>
              </a:rPr>
              <a:t>one accord” is reflected in I Cor. 12-14 where the gifts of the Spirit are part of the church building each other up in the unity of the Spirit.</a:t>
            </a:r>
            <a:endParaRPr lang="en-US" b="1" dirty="0" smtClean="0">
              <a:effectLst>
                <a:outerShdw blurRad="38100" dist="38100" dir="2700000" algn="tl">
                  <a:srgbClr val="000000">
                    <a:alpha val="43137"/>
                  </a:srgbClr>
                </a:outerShdw>
              </a:effectLst>
            </a:endParaRPr>
          </a:p>
          <a:p>
            <a:pPr marL="0" indent="0" algn="ctr">
              <a:buNone/>
            </a:pP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137116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86200" y="274637"/>
            <a:ext cx="5105400" cy="792163"/>
          </a:xfrm>
        </p:spPr>
        <p:txBody>
          <a:bodyPr>
            <a:noAutofit/>
          </a:bodyPr>
          <a:lstStyle/>
          <a:p>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Zephaniah 3:9 </a:t>
            </a:r>
          </a:p>
        </p:txBody>
      </p:sp>
      <p:sp>
        <p:nvSpPr>
          <p:cNvPr id="3" name="Content Placeholder 2"/>
          <p:cNvSpPr>
            <a:spLocks noGrp="1"/>
          </p:cNvSpPr>
          <p:nvPr>
            <p:ph idx="1"/>
          </p:nvPr>
        </p:nvSpPr>
        <p:spPr>
          <a:xfrm>
            <a:off x="228600" y="1219200"/>
            <a:ext cx="8686800" cy="5638800"/>
          </a:xfrm>
        </p:spPr>
        <p:txBody>
          <a:bodyPr>
            <a:noAutofit/>
          </a:bodyPr>
          <a:lstStyle/>
          <a:p>
            <a:pPr marL="0" indent="0">
              <a:buNone/>
            </a:pPr>
            <a:r>
              <a:rPr lang="en-US" b="1" dirty="0" smtClean="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For then I will restore to the peoples a pure language,</a:t>
            </a:r>
          </a:p>
          <a:p>
            <a:pPr marL="0" indent="0">
              <a:buNone/>
            </a:pPr>
            <a:r>
              <a:rPr lang="en-US" b="1" dirty="0">
                <a:effectLst>
                  <a:outerShdw blurRad="38100" dist="38100" dir="2700000" algn="tl">
                    <a:srgbClr val="000000">
                      <a:alpha val="43137"/>
                    </a:srgbClr>
                  </a:outerShdw>
                </a:effectLst>
              </a:rPr>
              <a:t>That they all may call on the name of the Lord,</a:t>
            </a:r>
          </a:p>
          <a:p>
            <a:pPr marL="0" indent="0">
              <a:buNone/>
            </a:pPr>
            <a:r>
              <a:rPr lang="en-US" b="1" dirty="0">
                <a:effectLst>
                  <a:outerShdw blurRad="38100" dist="38100" dir="2700000" algn="tl">
                    <a:srgbClr val="000000">
                      <a:alpha val="43137"/>
                    </a:srgbClr>
                  </a:outerShdw>
                </a:effectLst>
              </a:rPr>
              <a:t>To serve Him with one accord</a:t>
            </a:r>
            <a:r>
              <a:rPr lang="en-US" b="1" dirty="0" smtClean="0">
                <a:effectLst>
                  <a:outerShdw blurRad="38100" dist="38100" dir="2700000" algn="tl">
                    <a:srgbClr val="000000">
                      <a:alpha val="43137"/>
                    </a:srgbClr>
                  </a:outerShdw>
                </a:effectLst>
              </a:rPr>
              <a:t>.</a:t>
            </a:r>
          </a:p>
          <a:p>
            <a:pPr marL="0" lvl="0" indent="0" algn="ctr">
              <a:buNone/>
            </a:pPr>
            <a:r>
              <a:rPr lang="en-US" sz="4000" b="1" dirty="0">
                <a:solidFill>
                  <a:srgbClr val="0000CC"/>
                </a:solidFill>
              </a:rPr>
              <a:t>The spiritual language of speaking in tongues is pure and Spirit directed, that’s why it refreshes you so much.</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449315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973761"/>
          </a:xfrm>
        </p:spPr>
        <p:txBody>
          <a:bodyPr>
            <a:normAutofit/>
          </a:bodyPr>
          <a:lstStyle/>
          <a:p>
            <a:r>
              <a:rPr lang="en-US"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a:t>
            </a:r>
            <a:r>
              <a:rPr lang="en-US"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restoration starts with restoring your relationship </a:t>
            </a:r>
            <a:r>
              <a:rPr lang="en-US"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r>
            <a:br>
              <a:rPr lang="en-US"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br>
            <a:r>
              <a:rPr lang="en-US" sz="7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to </a:t>
            </a:r>
            <a:r>
              <a:rPr lang="en-US" sz="7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God.</a:t>
            </a:r>
          </a:p>
        </p:txBody>
      </p:sp>
    </p:spTree>
    <p:extLst>
      <p:ext uri="{BB962C8B-B14F-4D97-AF65-F5344CB8AC3E}">
        <p14:creationId xmlns:p14="http://schemas.microsoft.com/office/powerpoint/2010/main" val="15532129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4953000"/>
            <a:ext cx="7772400" cy="1447800"/>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spcBef>
                <a:spcPts val="0"/>
              </a:spcBef>
            </a:pPr>
            <a:r>
              <a:rPr lang="en-US"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Pastor </a:t>
            </a:r>
            <a:r>
              <a:rPr lang="en-US" b="1" dirty="0">
                <a:ln w="11430"/>
                <a:solidFill>
                  <a:srgbClr val="0000FF"/>
                </a:solidFill>
                <a:effectLst>
                  <a:outerShdw blurRad="80000" dist="40000" dir="5040000" algn="tl">
                    <a:srgbClr val="000000">
                      <a:alpha val="30000"/>
                    </a:srgbClr>
                  </a:outerShdw>
                </a:effectLst>
                <a:latin typeface="Times New Roman"/>
                <a:ea typeface="Calibri"/>
                <a:cs typeface="Times New Roman"/>
              </a:rPr>
              <a:t>Mark Schwarzbauer PhD</a:t>
            </a:r>
            <a:r>
              <a:rPr lang="en-US" sz="2700" b="1" dirty="0">
                <a:ln w="11430"/>
                <a:solidFill>
                  <a:srgbClr val="0000FF"/>
                </a:solidFill>
                <a:effectLst>
                  <a:outerShdw blurRad="80000" dist="40000" dir="5040000" algn="tl">
                    <a:srgbClr val="000000">
                      <a:alpha val="30000"/>
                    </a:srgbClr>
                  </a:outerShdw>
                </a:effectLst>
                <a:latin typeface="Times New Roman"/>
                <a:ea typeface="Calibri"/>
                <a:cs typeface="Times New Roman"/>
              </a:rPr>
              <a:t/>
            </a:r>
            <a:br>
              <a:rPr lang="en-US" sz="2700" b="1" dirty="0">
                <a:ln w="11430"/>
                <a:solidFill>
                  <a:srgbClr val="0000FF"/>
                </a:solidFill>
                <a:effectLst>
                  <a:outerShdw blurRad="80000" dist="40000" dir="5040000" algn="tl">
                    <a:srgbClr val="000000">
                      <a:alpha val="30000"/>
                    </a:srgbClr>
                  </a:outerShdw>
                </a:effectLst>
                <a:latin typeface="Times New Roman"/>
                <a:ea typeface="Calibri"/>
                <a:cs typeface="Times New Roman"/>
              </a:rPr>
            </a:br>
            <a:r>
              <a:rPr lang="en-US" b="1" dirty="0">
                <a:ln w="11430"/>
                <a:solidFill>
                  <a:srgbClr val="0000FF"/>
                </a:solidFill>
                <a:effectLst>
                  <a:outerShdw blurRad="80000" dist="40000" dir="5040000" algn="tl">
                    <a:srgbClr val="000000">
                      <a:alpha val="30000"/>
                    </a:srgbClr>
                  </a:outerShdw>
                </a:effectLst>
                <a:latin typeface="Times New Roman"/>
                <a:ea typeface="Calibri"/>
                <a:cs typeface="Times New Roman"/>
              </a:rPr>
              <a:t>Family Worship </a:t>
            </a:r>
            <a:r>
              <a:rPr lang="en-US" b="1" dirty="0" smtClean="0">
                <a:ln w="11430"/>
                <a:solidFill>
                  <a:srgbClr val="0000FF"/>
                </a:solidFill>
                <a:effectLst>
                  <a:outerShdw blurRad="80000" dist="40000" dir="5040000" algn="tl">
                    <a:srgbClr val="000000">
                      <a:alpha val="30000"/>
                    </a:srgbClr>
                  </a:outerShdw>
                </a:effectLst>
                <a:latin typeface="Times New Roman"/>
                <a:ea typeface="Calibri"/>
                <a:cs typeface="Times New Roman"/>
              </a:rPr>
              <a:t>Center</a:t>
            </a:r>
            <a: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a:ea typeface="Calibri"/>
                <a:cs typeface="Times New Roman"/>
              </a:rPr>
              <a:t/>
            </a:r>
            <a:br>
              <a:rPr lang="en-US"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a:ea typeface="Calibri"/>
                <a:cs typeface="Times New Roman"/>
              </a:rPr>
            </a:br>
            <a:endParaRPr lang="en-US"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6324600" y="1304330"/>
            <a:ext cx="2438400" cy="3343871"/>
          </a:xfrm>
          <a:prstGeom prst="rect">
            <a:avLst/>
          </a:prstGeom>
        </p:spPr>
      </p:pic>
      <p:sp>
        <p:nvSpPr>
          <p:cNvPr id="3" name="Rectangle 2"/>
          <p:cNvSpPr/>
          <p:nvPr/>
        </p:nvSpPr>
        <p:spPr>
          <a:xfrm>
            <a:off x="570134" y="1960603"/>
            <a:ext cx="5754466" cy="2246769"/>
          </a:xfrm>
          <a:prstGeom prst="rect">
            <a:avLst/>
          </a:prstGeom>
        </p:spPr>
        <p:txBody>
          <a:bodyPr wrap="square">
            <a:spAutoFit/>
          </a:bodyPr>
          <a:lstStyle/>
          <a:p>
            <a:r>
              <a:rPr lang="en-US" sz="6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Lost Art of</a:t>
            </a:r>
          </a:p>
          <a:p>
            <a:r>
              <a:rPr lang="en-US" sz="80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Repentance</a:t>
            </a:r>
          </a:p>
        </p:txBody>
      </p:sp>
      <p:sp>
        <p:nvSpPr>
          <p:cNvPr id="7" name="Rectangle 6"/>
          <p:cNvSpPr/>
          <p:nvPr/>
        </p:nvSpPr>
        <p:spPr>
          <a:xfrm>
            <a:off x="570136" y="381000"/>
            <a:ext cx="7964265" cy="923330"/>
          </a:xfrm>
          <a:prstGeom prst="rect">
            <a:avLst/>
          </a:prstGeom>
        </p:spPr>
        <p:txBody>
          <a:bodyPr wrap="square">
            <a:spAutoFit/>
          </a:bodyPr>
          <a:lstStyle/>
          <a:p>
            <a:r>
              <a:rPr lang="en-US" sz="5400" b="1" dirty="0">
                <a:ln w="1905"/>
                <a:solidFill>
                  <a:srgbClr val="00336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Foundation of Repentance</a:t>
            </a:r>
          </a:p>
        </p:txBody>
      </p:sp>
    </p:spTree>
    <p:extLst>
      <p:ext uri="{BB962C8B-B14F-4D97-AF65-F5344CB8AC3E}">
        <p14:creationId xmlns:p14="http://schemas.microsoft.com/office/powerpoint/2010/main" val="34292413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457200" y="381001"/>
            <a:ext cx="8229600" cy="6248400"/>
          </a:xfrm>
        </p:spPr>
        <p:txBody>
          <a:bodyPr>
            <a:normAutofit fontScale="90000"/>
          </a:bodyPr>
          <a:lstStyle/>
          <a:p>
            <a:pPr marL="0" marR="0">
              <a:spcBef>
                <a:spcPts val="0"/>
              </a:spcBef>
              <a:spcAft>
                <a:spcPts val="0"/>
              </a:spcAft>
              <a:tabLst>
                <a:tab pos="838200" algn="l"/>
              </a:tabLst>
            </a:pPr>
            <a:r>
              <a:rPr lang="en-US" sz="4800"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Repent(</a:t>
            </a:r>
            <a:r>
              <a:rPr lang="en-US" sz="4800" b="1" dirty="0" err="1"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ance</a:t>
            </a:r>
            <a:r>
              <a:rPr lang="en-US" sz="4800"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 ~ </a:t>
            </a:r>
            <a:br>
              <a:rPr lang="en-US" sz="4800"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br>
            <a:r>
              <a:rPr lang="en-US"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Verb </a:t>
            </a:r>
            <a:r>
              <a:rPr lang="en-US" b="1"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(action word) </a:t>
            </a:r>
            <a:r>
              <a:rPr lang="en-US" b="1" dirty="0" err="1">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Metanoeo</a:t>
            </a:r>
            <a:r>
              <a:rPr lang="en-US" b="1"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 means to change one’s mind and purpose, as the result of acquired knowledge.  Used with the cognate noun Metanoia to indicate </a:t>
            </a:r>
            <a:r>
              <a:rPr lang="en-US"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
            </a:r>
            <a:br>
              <a:rPr lang="en-US"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br>
            <a:r>
              <a:rPr lang="en-US"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true </a:t>
            </a:r>
            <a:r>
              <a:rPr lang="en-US" b="1"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repentance.   </a:t>
            </a:r>
            <a:r>
              <a:rPr lang="en-US"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
            </a:r>
            <a:br>
              <a:rPr lang="en-US"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br>
            <a:r>
              <a:rPr lang="en-US"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You </a:t>
            </a:r>
            <a:r>
              <a:rPr lang="en-US" b="1"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change your lifestyle to </a:t>
            </a:r>
            <a:r>
              <a:rPr lang="en-US"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
            </a:r>
            <a:br>
              <a:rPr lang="en-US"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br>
            <a:r>
              <a:rPr lang="en-US"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reflect </a:t>
            </a:r>
            <a:r>
              <a:rPr lang="en-US" b="1"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that you have changed </a:t>
            </a:r>
            <a:r>
              <a:rPr lang="en-US"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
            </a:r>
            <a:br>
              <a:rPr lang="en-US"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br>
            <a:r>
              <a:rPr lang="en-US" b="1" dirty="0" smtClean="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your </a:t>
            </a:r>
            <a:r>
              <a:rPr lang="en-US" b="1" dirty="0">
                <a:ln w="12256" cap="flat" cmpd="dbl" algn="ctr">
                  <a:solidFill>
                    <a:srgbClr val="D02E29"/>
                  </a:solidFill>
                  <a:prstDash val="solid"/>
                  <a:miter lim="0"/>
                </a:ln>
                <a:solidFill>
                  <a:srgbClr val="FF0000"/>
                </a:solidFill>
                <a:effectLst>
                  <a:outerShdw blurRad="38100" dist="38100" dir="7020000" algn="tl">
                    <a:srgbClr val="000000">
                      <a:alpha val="35000"/>
                    </a:srgbClr>
                  </a:outerShdw>
                </a:effectLst>
                <a:latin typeface="Times New Roman"/>
                <a:ea typeface="Calibri"/>
              </a:rPr>
              <a:t>mind to thinking God’s way.</a:t>
            </a:r>
            <a:endParaRPr lang="en-US" dirty="0">
              <a:solidFill>
                <a:srgbClr val="FF0000"/>
              </a:solidFill>
              <a:effectLst/>
              <a:latin typeface="Times New Roman"/>
              <a:ea typeface="Calibri"/>
            </a:endParaRPr>
          </a:p>
        </p:txBody>
      </p:sp>
    </p:spTree>
    <p:extLst>
      <p:ext uri="{BB962C8B-B14F-4D97-AF65-F5344CB8AC3E}">
        <p14:creationId xmlns:p14="http://schemas.microsoft.com/office/powerpoint/2010/main" val="21451736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52400"/>
            <a:ext cx="7772400" cy="6248400"/>
          </a:xfrm>
        </p:spPr>
        <p:txBody>
          <a:bodyPr>
            <a:normAutofit fontScale="90000"/>
          </a:bodyPr>
          <a:lstStyle/>
          <a:p>
            <a:pPr marL="0" marR="0" algn="l">
              <a:spcBef>
                <a:spcPts val="0"/>
              </a:spcBef>
              <a:spcAft>
                <a:spcPts val="0"/>
              </a:spcAft>
            </a:pPr>
            <a:r>
              <a:rPr lang="en-US" sz="96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Times New Roman"/>
                <a:ea typeface="Calibri"/>
                <a:cs typeface="Times New Roman"/>
              </a:rPr>
              <a:t>Why Does God Want </a:t>
            </a:r>
            <a:r>
              <a:rPr lang="en-US" sz="6000" dirty="0">
                <a:latin typeface="Times New Roman"/>
                <a:ea typeface="Calibri"/>
                <a:cs typeface="Times New Roman"/>
              </a:rPr>
              <a:t/>
            </a:r>
            <a:br>
              <a:rPr lang="en-US" sz="6000" dirty="0">
                <a:latin typeface="Times New Roman"/>
                <a:ea typeface="Calibri"/>
                <a:cs typeface="Times New Roman"/>
              </a:rPr>
            </a:br>
            <a:r>
              <a:rPr lang="en-US" sz="96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Times New Roman"/>
                <a:ea typeface="Calibri"/>
                <a:cs typeface="Times New Roman"/>
              </a:rPr>
              <a:t>You to </a:t>
            </a:r>
            <a:r>
              <a:rPr lang="en-US" sz="9600" b="1"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Times New Roman"/>
                <a:ea typeface="Calibri"/>
                <a:cs typeface="Times New Roman"/>
              </a:rPr>
              <a:t/>
            </a:r>
            <a:br>
              <a:rPr lang="en-US" sz="9600" b="1"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Times New Roman"/>
                <a:ea typeface="Calibri"/>
                <a:cs typeface="Times New Roman"/>
              </a:rPr>
            </a:br>
            <a:r>
              <a:rPr lang="en-US" sz="9600" b="1" dirty="0" smtClean="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Times New Roman"/>
                <a:ea typeface="Calibri"/>
                <a:cs typeface="Times New Roman"/>
              </a:rPr>
              <a:t>Get </a:t>
            </a:r>
            <a:r>
              <a:rPr lang="en-US" sz="96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Times New Roman"/>
                <a:ea typeface="Calibri"/>
                <a:cs typeface="Times New Roman"/>
              </a:rPr>
              <a:t>Baptized?</a:t>
            </a:r>
            <a:r>
              <a:rPr lang="en-US" sz="6000" dirty="0">
                <a:latin typeface="Times New Roman"/>
                <a:ea typeface="Calibri"/>
                <a:cs typeface="Times New Roman"/>
              </a:rPr>
              <a:t/>
            </a:r>
            <a:br>
              <a:rPr lang="en-US" sz="6000" dirty="0">
                <a:latin typeface="Times New Roman"/>
                <a:ea typeface="Calibri"/>
                <a:cs typeface="Times New Roman"/>
              </a:rPr>
            </a:br>
            <a:r>
              <a:rPr lang="en-US"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Times New Roman"/>
                <a:ea typeface="Calibri"/>
                <a:cs typeface="Times New Roman"/>
              </a:rPr>
              <a:t>Pastor Mark Schwarzbauer PhD</a:t>
            </a:r>
            <a:r>
              <a:rPr lang="en-US" sz="3100" dirty="0">
                <a:latin typeface="Times New Roman"/>
                <a:ea typeface="Calibri"/>
                <a:cs typeface="Times New Roman"/>
              </a:rPr>
              <a:t/>
            </a:r>
            <a:br>
              <a:rPr lang="en-US" sz="3100" dirty="0">
                <a:latin typeface="Times New Roman"/>
                <a:ea typeface="Calibri"/>
                <a:cs typeface="Times New Roman"/>
              </a:rPr>
            </a:br>
            <a:r>
              <a:rPr lang="en-US"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Times New Roman"/>
                <a:ea typeface="Calibri"/>
              </a:rPr>
              <a:t>Family Worship Center </a:t>
            </a:r>
            <a:endParaRPr lang="en-US" sz="4000" b="1" dirty="0">
              <a:ln w="1905"/>
              <a:solidFill>
                <a:srgbClr val="FF0000"/>
              </a:solidFill>
              <a:effectLst>
                <a:innerShdw blurRad="69850" dist="43180" dir="5400000">
                  <a:srgbClr val="000000">
                    <a:alpha val="65000"/>
                  </a:srgbClr>
                </a:inn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86202" y="1371601"/>
            <a:ext cx="428227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65257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789089"/>
            <a:ext cx="8229600" cy="5078313"/>
          </a:xfrm>
          <a:prstGeom prst="rect">
            <a:avLst/>
          </a:prstGeom>
        </p:spPr>
        <p:txBody>
          <a:bodyPr wrap="square">
            <a:spAutoFit/>
          </a:bodyPr>
          <a:lstStyle/>
          <a:p>
            <a:pPr algn="ctr"/>
            <a:r>
              <a:rPr lang="en-US"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ea typeface="Calibri"/>
                <a:cs typeface="Times New Roman" panose="02020603050405020304" pitchFamily="18" charset="0"/>
              </a:rPr>
              <a:t>The </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ea typeface="Calibri"/>
                <a:cs typeface="Times New Roman" panose="02020603050405020304" pitchFamily="18" charset="0"/>
              </a:rPr>
              <a:t>purpose of water baptism is to </a:t>
            </a:r>
            <a:r>
              <a:rPr lang="en-US" sz="54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ea typeface="Calibri"/>
                <a:cs typeface="Times New Roman" panose="02020603050405020304" pitchFamily="18" charset="0"/>
              </a:rPr>
              <a:t>symbolize</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ea typeface="Calibri"/>
                <a:cs typeface="Times New Roman" panose="02020603050405020304" pitchFamily="18" charset="0"/>
              </a:rPr>
              <a:t> the </a:t>
            </a:r>
            <a:r>
              <a:rPr lang="en-US" sz="54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ea typeface="Calibri"/>
                <a:cs typeface="Times New Roman" panose="02020603050405020304" pitchFamily="18" charset="0"/>
              </a:rPr>
              <a:t>transformation </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ea typeface="Calibri"/>
                <a:cs typeface="Times New Roman" panose="02020603050405020304" pitchFamily="18" charset="0"/>
              </a:rPr>
              <a:t>you have experienced in Christ and to </a:t>
            </a:r>
            <a:r>
              <a:rPr lang="en-US" sz="5400" b="1" u="sng"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ea typeface="Calibri"/>
                <a:cs typeface="Times New Roman" panose="02020603050405020304" pitchFamily="18" charset="0"/>
              </a:rPr>
              <a:t>publicly proclaim your personal faith</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ea typeface="Calibri"/>
                <a:cs typeface="Times New Roman" panose="02020603050405020304" pitchFamily="18" charset="0"/>
              </a:rPr>
              <a:t>.</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ea typeface="Calibri"/>
              <a:cs typeface="Times New Roman" panose="02020603050405020304" pitchFamily="18" charset="0"/>
            </a:endParaRPr>
          </a:p>
        </p:txBody>
      </p:sp>
    </p:spTree>
    <p:extLst>
      <p:ext uri="{BB962C8B-B14F-4D97-AF65-F5344CB8AC3E}">
        <p14:creationId xmlns:p14="http://schemas.microsoft.com/office/powerpoint/2010/main" val="131831711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38600" y="0"/>
            <a:ext cx="5105400" cy="792163"/>
          </a:xfrm>
        </p:spPr>
        <p:txBody>
          <a:bodyPr>
            <a:noAutofit/>
          </a:bodyPr>
          <a:lstStyle/>
          <a:p>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Hebrews 6:1-3</a:t>
            </a:r>
            <a:endPar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 name="Content Placeholder 2"/>
          <p:cNvSpPr>
            <a:spLocks noGrp="1"/>
          </p:cNvSpPr>
          <p:nvPr>
            <p:ph idx="1"/>
          </p:nvPr>
        </p:nvSpPr>
        <p:spPr>
          <a:xfrm>
            <a:off x="152400" y="685800"/>
            <a:ext cx="8763000" cy="5867400"/>
          </a:xfrm>
        </p:spPr>
        <p:txBody>
          <a:bodyPr>
            <a:noAutofit/>
          </a:bodyPr>
          <a:lstStyle/>
          <a:p>
            <a:pPr marL="0" indent="0">
              <a:buNone/>
            </a:pPr>
            <a:r>
              <a:rPr lang="en-US" sz="2000" b="1" dirty="0">
                <a:effectLst>
                  <a:outerShdw blurRad="38100" dist="38100" dir="2700000" algn="tl">
                    <a:srgbClr val="000000">
                      <a:alpha val="43137"/>
                    </a:srgbClr>
                  </a:outerShdw>
                </a:effectLst>
              </a:rPr>
              <a:t>“Therefore, leaving the discussion of the elementary principles of Christ, let us go on to perfection, not laying again the foundation of repentance from dead works and of faith toward God, </a:t>
            </a:r>
            <a:r>
              <a:rPr lang="en-US" sz="4000" b="1" baseline="30000" dirty="0">
                <a:effectLst>
                  <a:outerShdw blurRad="38100" dist="38100" dir="2700000" algn="tl">
                    <a:srgbClr val="000000">
                      <a:alpha val="43137"/>
                    </a:srgbClr>
                  </a:outerShdw>
                </a:effectLst>
              </a:rPr>
              <a:t>2</a:t>
            </a:r>
            <a:r>
              <a:rPr lang="en-US" sz="4000" b="1" dirty="0">
                <a:effectLst>
                  <a:outerShdw blurRad="38100" dist="38100" dir="2700000" algn="tl">
                    <a:srgbClr val="000000">
                      <a:alpha val="43137"/>
                    </a:srgbClr>
                  </a:outerShdw>
                </a:effectLst>
              </a:rPr>
              <a:t> of the </a:t>
            </a:r>
            <a:r>
              <a:rPr lang="en-US" sz="4000" b="1" u="sng" dirty="0">
                <a:effectLst>
                  <a:outerShdw blurRad="38100" dist="38100" dir="2700000" algn="tl">
                    <a:srgbClr val="000000">
                      <a:alpha val="43137"/>
                    </a:srgbClr>
                  </a:outerShdw>
                </a:effectLst>
              </a:rPr>
              <a:t>doctrine of baptisms, </a:t>
            </a:r>
            <a:r>
              <a:rPr lang="en-US" sz="2000" b="1" dirty="0">
                <a:effectLst>
                  <a:outerShdw blurRad="38100" dist="38100" dir="2700000" algn="tl">
                    <a:srgbClr val="000000">
                      <a:alpha val="43137"/>
                    </a:srgbClr>
                  </a:outerShdw>
                </a:effectLst>
              </a:rPr>
              <a:t>of laying on of hands, of resurrection of the dead, and of eternal judgment. </a:t>
            </a:r>
            <a:r>
              <a:rPr lang="en-US" sz="2000" b="1" baseline="30000" dirty="0">
                <a:effectLst>
                  <a:outerShdw blurRad="38100" dist="38100" dir="2700000" algn="tl">
                    <a:srgbClr val="000000">
                      <a:alpha val="43137"/>
                    </a:srgbClr>
                  </a:outerShdw>
                </a:effectLst>
              </a:rPr>
              <a:t>3</a:t>
            </a:r>
            <a:r>
              <a:rPr lang="en-US" sz="2000" b="1" dirty="0">
                <a:effectLst>
                  <a:outerShdw blurRad="38100" dist="38100" dir="2700000" algn="tl">
                    <a:srgbClr val="000000">
                      <a:alpha val="43137"/>
                    </a:srgbClr>
                  </a:outerShdw>
                </a:effectLst>
              </a:rPr>
              <a:t> And this we will do if </a:t>
            </a:r>
            <a:r>
              <a:rPr lang="en-US" sz="2000" b="1" dirty="0" smtClean="0">
                <a:effectLst>
                  <a:outerShdw blurRad="38100" dist="38100" dir="2700000" algn="tl">
                    <a:srgbClr val="000000">
                      <a:alpha val="43137"/>
                    </a:srgbClr>
                  </a:outerShdw>
                </a:effectLst>
              </a:rPr>
              <a:t>God </a:t>
            </a:r>
            <a:r>
              <a:rPr lang="en-US" sz="2000" b="1" dirty="0">
                <a:effectLst>
                  <a:outerShdw blurRad="38100" dist="38100" dir="2700000" algn="tl">
                    <a:srgbClr val="000000">
                      <a:alpha val="43137"/>
                    </a:srgbClr>
                  </a:outerShdw>
                </a:effectLst>
              </a:rPr>
              <a:t>permits</a:t>
            </a:r>
            <a:r>
              <a:rPr lang="en-US" sz="2000" b="1" dirty="0" smtClean="0">
                <a:effectLst>
                  <a:outerShdw blurRad="38100" dist="38100" dir="2700000" algn="tl">
                    <a:srgbClr val="000000">
                      <a:alpha val="43137"/>
                    </a:srgbClr>
                  </a:outerShdw>
                </a:effectLst>
              </a:rPr>
              <a:t>.”</a:t>
            </a:r>
          </a:p>
          <a:p>
            <a:pPr marL="0" indent="0">
              <a:buNone/>
            </a:pPr>
            <a:endParaRPr lang="en-US" sz="2000" b="1" dirty="0">
              <a:effectLst>
                <a:outerShdw blurRad="38100" dist="38100" dir="2700000" algn="tl">
                  <a:srgbClr val="000000">
                    <a:alpha val="43137"/>
                  </a:srgbClr>
                </a:outerShdw>
              </a:effectLst>
            </a:endParaRPr>
          </a:p>
          <a:p>
            <a:pPr marL="0" indent="0" algn="ctr">
              <a:buNone/>
            </a:pP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doctrine of baptisms is PLURAL.</a:t>
            </a:r>
          </a:p>
          <a:p>
            <a:pPr marL="0" indent="0" algn="ctr">
              <a:buNone/>
            </a:pP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first is baptism in water.</a:t>
            </a:r>
          </a:p>
          <a:p>
            <a:pPr marL="0" indent="0" algn="ctr">
              <a:buNone/>
            </a:pP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The </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second is the </a:t>
            </a:r>
            <a:endPar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marL="0" indent="0" algn="ctr">
              <a:buNone/>
            </a:pPr>
            <a:r>
              <a:rPr lang="en-US" sz="4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baptism </a:t>
            </a: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 the Holy Spirit.</a:t>
            </a:r>
          </a:p>
          <a:p>
            <a:pPr marL="0" indent="0">
              <a:buNone/>
            </a:pPr>
            <a:endParaRPr lang="en-US" sz="2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222274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457200"/>
            <a:ext cx="8001000" cy="6248400"/>
          </a:xfrm>
        </p:spPr>
        <p:txBody>
          <a:bodyPr>
            <a:normAutofit fontScale="90000"/>
            <a:scene3d>
              <a:camera prst="orthographicFront"/>
              <a:lightRig rig="soft" dir="t">
                <a:rot lat="0" lon="0" rev="10800000"/>
              </a:lightRig>
            </a:scene3d>
            <a:sp3d>
              <a:bevelT w="27940" h="12700"/>
              <a:contourClr>
                <a:srgbClr val="DDDDDD"/>
              </a:contourClr>
            </a:sp3d>
          </a:bodyPr>
          <a:lstStyle/>
          <a:p>
            <a:pPr marL="0" marR="0">
              <a:spcBef>
                <a:spcPts val="0"/>
              </a:spcBef>
              <a:spcAft>
                <a:spcPts val="0"/>
              </a:spcAft>
            </a:pP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Myths &amp; Marvels</a:t>
            </a:r>
            <a:b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7200" b="1" spc="150" dirty="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72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60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6000" b="1" spc="150" dirty="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sz="60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6000"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b="1" spc="150" dirty="0" smtClean="0">
                <a:ln w="11430"/>
                <a:solidFill>
                  <a:srgbClr val="F8F8F8"/>
                </a:solidFill>
                <a:effectLst>
                  <a:outerShdw blurRad="25400" algn="tl" rotWithShape="0">
                    <a:srgbClr val="000000">
                      <a:alpha val="43000"/>
                    </a:srgbClr>
                  </a:outerShdw>
                </a:effectLst>
                <a:latin typeface="Times New Roman"/>
                <a:ea typeface="Calibri"/>
                <a:cs typeface="Times New Roman"/>
              </a:rPr>
              <a:t>Pastor </a:t>
            </a:r>
            <a:r>
              <a:rPr lang="en-US" b="1" spc="150" dirty="0">
                <a:ln w="11430"/>
                <a:solidFill>
                  <a:srgbClr val="F8F8F8"/>
                </a:solidFill>
                <a:effectLst>
                  <a:outerShdw blurRad="25400" algn="tl" rotWithShape="0">
                    <a:srgbClr val="000000">
                      <a:alpha val="43000"/>
                    </a:srgbClr>
                  </a:outerShdw>
                </a:effectLst>
                <a:latin typeface="Times New Roman"/>
                <a:ea typeface="Calibri"/>
                <a:cs typeface="Times New Roman"/>
              </a:rPr>
              <a:t>Mark Schwarzbauer PhD</a:t>
            </a:r>
            <a:r>
              <a:rPr lang="en-US" sz="3100" b="1" spc="150" dirty="0">
                <a:ln w="11430"/>
                <a:solidFill>
                  <a:srgbClr val="F8F8F8"/>
                </a:solidFill>
                <a:effectLst>
                  <a:outerShdw blurRad="25400" algn="tl" rotWithShape="0">
                    <a:srgbClr val="000000">
                      <a:alpha val="43000"/>
                    </a:srgbClr>
                  </a:outerShdw>
                </a:effectLst>
                <a:latin typeface="Times New Roman"/>
                <a:ea typeface="Calibri"/>
                <a:cs typeface="Times New Roman"/>
              </a:rPr>
              <a:t/>
            </a:r>
            <a:br>
              <a:rPr lang="en-US" sz="3100" b="1" spc="150" dirty="0">
                <a:ln w="11430"/>
                <a:solidFill>
                  <a:srgbClr val="F8F8F8"/>
                </a:solidFill>
                <a:effectLst>
                  <a:outerShdw blurRad="25400" algn="tl" rotWithShape="0">
                    <a:srgbClr val="000000">
                      <a:alpha val="43000"/>
                    </a:srgbClr>
                  </a:outerShdw>
                </a:effectLst>
                <a:latin typeface="Times New Roman"/>
                <a:ea typeface="Calibri"/>
                <a:cs typeface="Times New Roman"/>
              </a:rPr>
            </a:br>
            <a:r>
              <a:rPr lang="en-US" b="1" spc="150" dirty="0">
                <a:ln w="11430"/>
                <a:solidFill>
                  <a:srgbClr val="F8F8F8"/>
                </a:solidFill>
                <a:effectLst>
                  <a:outerShdw blurRad="25400" algn="tl" rotWithShape="0">
                    <a:srgbClr val="000000">
                      <a:alpha val="43000"/>
                    </a:srgbClr>
                  </a:outerShdw>
                </a:effectLst>
                <a:latin typeface="Times New Roman"/>
                <a:ea typeface="Calibri"/>
              </a:rPr>
              <a:t>Family Worship Center </a:t>
            </a:r>
            <a:endParaRPr lang="en-US" sz="40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65390898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1258</TotalTime>
  <Words>1271</Words>
  <Application>Microsoft Office PowerPoint</Application>
  <PresentationFormat>On-screen Show (4:3)</PresentationFormat>
  <Paragraphs>90</Paragraphs>
  <Slides>37</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37</vt:i4>
      </vt:variant>
    </vt:vector>
  </HeadingPairs>
  <TitlesOfParts>
    <vt:vector size="44" baseType="lpstr">
      <vt:lpstr>Arial</vt:lpstr>
      <vt:lpstr>Times New Roman</vt:lpstr>
      <vt:lpstr>Arial Black</vt:lpstr>
      <vt:lpstr>Calibri</vt:lpstr>
      <vt:lpstr>Office Theme</vt:lpstr>
      <vt:lpstr>1_Office Theme</vt:lpstr>
      <vt:lpstr>Default Design</vt:lpstr>
      <vt:lpstr>PowerPoint Presentation</vt:lpstr>
      <vt:lpstr>Zephaniah 3:9 </vt:lpstr>
      <vt:lpstr>Hebrews 6:1-3</vt:lpstr>
      <vt:lpstr>Pastor Mark Schwarzbauer PhD Family Worship Center </vt:lpstr>
      <vt:lpstr>Repent(ance) ~  Verb (action word) Metanoeo means to change one’s mind and purpose, as the result of acquired knowledge.  Used with the cognate noun Metanoia to indicate  true repentance.    You change your lifestyle to  reflect that you have changed  your mind to thinking God’s way.</vt:lpstr>
      <vt:lpstr>Why Does God Want  You to  Get Baptized? Pastor Mark Schwarzbauer PhD Family Worship Center </vt:lpstr>
      <vt:lpstr>PowerPoint Presentation</vt:lpstr>
      <vt:lpstr>Hebrews 6:1-3</vt:lpstr>
      <vt:lpstr>Myths &amp; Marvels     Pastor Mark Schwarzbauer PhD Family Worship Center </vt:lpstr>
      <vt:lpstr>PowerPoint Presentation</vt:lpstr>
      <vt:lpstr>Part Two:  The Baptist IN/WITH the Holy Spirit </vt:lpstr>
      <vt:lpstr>i-fwc.com/Media/archive.html</vt:lpstr>
      <vt:lpstr>The Baptism in the Holy Spirit is in  all 4 Gospels  and the Book of Acts.</vt:lpstr>
      <vt:lpstr>Fr. Dennis Bennett in his book “How to Pray for the Release of the Holy Spirit” explains how the Baptism in the Holy Spirit is a release of the Holy Spirit who already lives inside of you as a believer.</vt:lpstr>
      <vt:lpstr>You already have the Holy Spirit in you when you are born again.  Therefore, the Baptism in/with the Holy Spirit is not trying to get the Holy Spirit to come to you.  The Baptism in the Holy Spirit is releasing the Holy Spirit who is in you to flow through and from you.</vt:lpstr>
      <vt:lpstr>On Pentecost Sunday, I encouraged you to join our almost one billion brothers and sisters around the world in allowing the Holy Spirit to baptize you and flow through your life.</vt:lpstr>
      <vt:lpstr>Part Three:  Why it is difficult for some people to release to  the Holy Spirit</vt:lpstr>
      <vt:lpstr>Barriers to Releasing to  the Holy Spirit</vt:lpstr>
      <vt:lpstr>The barrier of fear that I may be opening myself up to the devil!</vt:lpstr>
      <vt:lpstr>Luke 11:9-13</vt:lpstr>
      <vt:lpstr>Father will not only protect you, He assures you based on His goodness and calls you to come and ask for the Holy Spirit.</vt:lpstr>
      <vt:lpstr>The barrier of concern over losing control.</vt:lpstr>
      <vt:lpstr>Barrier Over Losing Control</vt:lpstr>
      <vt:lpstr>Barrier Over Losing Control</vt:lpstr>
      <vt:lpstr>The barrier of misunderstanding</vt:lpstr>
      <vt:lpstr>Sometimes we misunderstand and think that God will make us speak; you need to do the speaking.  God will not manipulate you or control you.</vt:lpstr>
      <vt:lpstr>Reflecting on why it took 3 years for the release of the Holy Spirit in his life, Jack Hayford in The Beauty of Spiritual Language says “I said nothing, because I supposed that speaking in tongues was, well, more a linguistic seizure of some kind, rather than a voluntary point of participation with the Holy Spirit giving utterance. “ page 43</vt:lpstr>
      <vt:lpstr>Part Four:  The Beauty of Spiritual Language</vt:lpstr>
      <vt:lpstr>Isaiah 28:11-12</vt:lpstr>
      <vt:lpstr>Zephaniah 3:9 </vt:lpstr>
      <vt:lpstr>The Distortion of Language By Men </vt:lpstr>
      <vt:lpstr>The Restoration of Language by God</vt:lpstr>
      <vt:lpstr>The Restoration of Language by God</vt:lpstr>
      <vt:lpstr>Zephaniah 3:9 </vt:lpstr>
      <vt:lpstr>Zephaniah 3:9 </vt:lpstr>
      <vt:lpstr>Zephaniah 3:9 </vt:lpstr>
      <vt:lpstr>The restoration starts with restoring your relationship  to God.</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dc:creator>
  <cp:lastModifiedBy>Dr</cp:lastModifiedBy>
  <cp:revision>111</cp:revision>
  <dcterms:created xsi:type="dcterms:W3CDTF">2012-10-06T13:47:35Z</dcterms:created>
  <dcterms:modified xsi:type="dcterms:W3CDTF">2016-05-29T01:54:34Z</dcterms:modified>
</cp:coreProperties>
</file>