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2"/>
    <p:sldMasterId id="2147483682" r:id="rId3"/>
  </p:sldMasterIdLst>
  <p:sldIdLst>
    <p:sldId id="329" r:id="rId4"/>
    <p:sldId id="257" r:id="rId5"/>
    <p:sldId id="411" r:id="rId6"/>
    <p:sldId id="412" r:id="rId7"/>
    <p:sldId id="386" r:id="rId8"/>
    <p:sldId id="413" r:id="rId9"/>
    <p:sldId id="423" r:id="rId10"/>
    <p:sldId id="414" r:id="rId11"/>
    <p:sldId id="415" r:id="rId12"/>
    <p:sldId id="424" r:id="rId13"/>
    <p:sldId id="425" r:id="rId14"/>
    <p:sldId id="416" r:id="rId15"/>
    <p:sldId id="417" r:id="rId16"/>
    <p:sldId id="418" r:id="rId17"/>
    <p:sldId id="419" r:id="rId18"/>
    <p:sldId id="420" r:id="rId19"/>
    <p:sldId id="421" r:id="rId20"/>
    <p:sldId id="422" r:id="rId21"/>
    <p:sldId id="410" r:id="rId22"/>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00CC"/>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67" autoAdjust="0"/>
    <p:restoredTop sz="94660"/>
  </p:normalViewPr>
  <p:slideViewPr>
    <p:cSldViewPr>
      <p:cViewPr varScale="1">
        <p:scale>
          <a:sx n="94" d="100"/>
          <a:sy n="94" d="100"/>
        </p:scale>
        <p:origin x="574"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9CF0EA-DE9D-42AC-8640-A705413683F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3E3C7-F959-4ED4-B538-06951ACDAE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7062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9CF0EA-DE9D-42AC-8640-A705413683F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3E3C7-F959-4ED4-B538-06951ACDAE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3685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6/29/2017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6/29/2017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6/29/2017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6/29/2017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9CF0EA-DE9D-42AC-8640-A705413683F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53E3C7-F959-4ED4-B538-06951ACDAE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1167420"/>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9CF0EA-DE9D-42AC-8640-A705413683F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53E3C7-F959-4ED4-B538-06951ACDAE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4697656"/>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09600" y="457200"/>
            <a:ext cx="8001000" cy="586740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marL="0" marR="0">
              <a:spcBef>
                <a:spcPts val="0"/>
              </a:spcBef>
              <a:spcAft>
                <a:spcPts val="0"/>
              </a:spcAft>
            </a:pPr>
            <a:r>
              <a:rPr lang="en-US" sz="7200" b="1" dirty="0" smtClean="0">
                <a:ln/>
                <a:solidFill>
                  <a:srgbClr val="0000CC"/>
                </a:solidFill>
                <a:effectLst>
                  <a:glow rad="228600">
                    <a:schemeClr val="bg1">
                      <a:alpha val="40000"/>
                    </a:schemeClr>
                  </a:glow>
                </a:effectLst>
                <a:latin typeface="Times New Roman"/>
                <a:ea typeface="Calibri"/>
                <a:cs typeface="Times New Roman"/>
              </a:rPr>
              <a:t>Questions On The Holy Spirit’s Gift of Speaking in Tongues</a:t>
            </a:r>
            <a:r>
              <a:rPr lang="en-US" sz="7200" b="1" dirty="0">
                <a:ln/>
                <a:solidFill>
                  <a:srgbClr val="0000CC"/>
                </a:solidFill>
                <a:effectLst>
                  <a:glow rad="228600">
                    <a:schemeClr val="bg1">
                      <a:alpha val="40000"/>
                    </a:schemeClr>
                  </a:glow>
                </a:effectLst>
                <a:latin typeface="Times New Roman"/>
                <a:ea typeface="Calibri"/>
                <a:cs typeface="Times New Roman"/>
              </a:rPr>
              <a:t/>
            </a:r>
            <a:br>
              <a:rPr lang="en-US" sz="7200" b="1" dirty="0">
                <a:ln/>
                <a:solidFill>
                  <a:srgbClr val="0000CC"/>
                </a:solidFill>
                <a:effectLst>
                  <a:glow rad="228600">
                    <a:schemeClr val="bg1">
                      <a:alpha val="40000"/>
                    </a:schemeClr>
                  </a:glow>
                </a:effectLst>
                <a:latin typeface="Times New Roman"/>
                <a:ea typeface="Calibri"/>
                <a:cs typeface="Times New Roman"/>
              </a:rPr>
            </a:br>
            <a:r>
              <a:rPr lang="en-US" sz="7200" b="1" dirty="0" smtClean="0">
                <a:ln/>
                <a:solidFill>
                  <a:srgbClr val="0000CC"/>
                </a:solidFill>
                <a:effectLst>
                  <a:glow rad="228600">
                    <a:schemeClr val="bg1">
                      <a:alpha val="40000"/>
                    </a:schemeClr>
                  </a:glow>
                </a:effectLst>
                <a:latin typeface="Times New Roman"/>
                <a:ea typeface="Calibri"/>
                <a:cs typeface="Times New Roman"/>
              </a:rPr>
              <a:t/>
            </a:r>
            <a:br>
              <a:rPr lang="en-US" sz="7200" b="1" dirty="0" smtClean="0">
                <a:ln/>
                <a:solidFill>
                  <a:srgbClr val="0000CC"/>
                </a:solidFill>
                <a:effectLst>
                  <a:glow rad="228600">
                    <a:schemeClr val="bg1">
                      <a:alpha val="40000"/>
                    </a:schemeClr>
                  </a:glow>
                </a:effectLst>
                <a:latin typeface="Times New Roman"/>
                <a:ea typeface="Calibri"/>
                <a:cs typeface="Times New Roman"/>
              </a:rPr>
            </a:br>
            <a:r>
              <a:rPr lang="en-US" sz="6000" b="1" dirty="0">
                <a:ln/>
                <a:solidFill>
                  <a:srgbClr val="0000CC"/>
                </a:solidFill>
                <a:effectLst>
                  <a:glow rad="228600">
                    <a:schemeClr val="bg1">
                      <a:alpha val="40000"/>
                    </a:schemeClr>
                  </a:glow>
                </a:effectLst>
                <a:latin typeface="Times New Roman"/>
                <a:ea typeface="Calibri"/>
                <a:cs typeface="Times New Roman"/>
              </a:rPr>
              <a:t/>
            </a:r>
            <a:br>
              <a:rPr lang="en-US" sz="6000" b="1" dirty="0">
                <a:ln/>
                <a:solidFill>
                  <a:srgbClr val="0000CC"/>
                </a:solidFill>
                <a:effectLst>
                  <a:glow rad="228600">
                    <a:schemeClr val="bg1">
                      <a:alpha val="40000"/>
                    </a:schemeClr>
                  </a:glow>
                </a:effectLst>
                <a:latin typeface="Times New Roman"/>
                <a:ea typeface="Calibri"/>
                <a:cs typeface="Times New Roman"/>
              </a:rPr>
            </a:br>
            <a:r>
              <a:rPr lang="en-US" sz="6000" b="1" dirty="0" smtClean="0">
                <a:ln/>
                <a:solidFill>
                  <a:srgbClr val="0000CC"/>
                </a:solidFill>
                <a:effectLst>
                  <a:glow rad="228600">
                    <a:schemeClr val="bg1">
                      <a:alpha val="40000"/>
                    </a:schemeClr>
                  </a:glow>
                </a:effectLst>
                <a:latin typeface="Times New Roman"/>
                <a:ea typeface="Calibri"/>
                <a:cs typeface="Times New Roman"/>
              </a:rPr>
              <a:t/>
            </a:r>
            <a:br>
              <a:rPr lang="en-US" sz="6000" b="1" dirty="0" smtClean="0">
                <a:ln/>
                <a:solidFill>
                  <a:srgbClr val="0000CC"/>
                </a:solidFill>
                <a:effectLst>
                  <a:glow rad="228600">
                    <a:schemeClr val="bg1">
                      <a:alpha val="40000"/>
                    </a:schemeClr>
                  </a:glow>
                </a:effectLst>
                <a:latin typeface="Times New Roman"/>
                <a:ea typeface="Calibri"/>
                <a:cs typeface="Times New Roman"/>
              </a:rPr>
            </a:br>
            <a:r>
              <a:rPr lang="en-US" b="1" dirty="0" smtClean="0">
                <a:ln/>
                <a:solidFill>
                  <a:srgbClr val="0000CC"/>
                </a:solidFill>
                <a:effectLst>
                  <a:glow rad="228600">
                    <a:schemeClr val="bg1">
                      <a:alpha val="40000"/>
                    </a:schemeClr>
                  </a:glow>
                </a:effectLst>
                <a:latin typeface="Times New Roman"/>
                <a:ea typeface="Calibri"/>
                <a:cs typeface="Times New Roman"/>
              </a:rPr>
              <a:t>Pastor </a:t>
            </a:r>
            <a:r>
              <a:rPr lang="en-US" b="1" dirty="0">
                <a:ln/>
                <a:solidFill>
                  <a:srgbClr val="0000CC"/>
                </a:solidFill>
                <a:effectLst>
                  <a:glow rad="228600">
                    <a:schemeClr val="bg1">
                      <a:alpha val="40000"/>
                    </a:schemeClr>
                  </a:glow>
                </a:effectLst>
                <a:latin typeface="Times New Roman"/>
                <a:ea typeface="Calibri"/>
                <a:cs typeface="Times New Roman"/>
              </a:rPr>
              <a:t>Mark Schwarzbauer PhD</a:t>
            </a:r>
            <a:r>
              <a:rPr lang="en-US" sz="3100" b="1" dirty="0">
                <a:ln/>
                <a:solidFill>
                  <a:srgbClr val="0000CC"/>
                </a:solidFill>
                <a:effectLst>
                  <a:glow rad="228600">
                    <a:schemeClr val="bg1">
                      <a:alpha val="40000"/>
                    </a:schemeClr>
                  </a:glow>
                </a:effectLst>
                <a:latin typeface="Times New Roman"/>
                <a:ea typeface="Calibri"/>
                <a:cs typeface="Times New Roman"/>
              </a:rPr>
              <a:t/>
            </a:r>
            <a:br>
              <a:rPr lang="en-US" sz="3100" b="1" dirty="0">
                <a:ln/>
                <a:solidFill>
                  <a:srgbClr val="0000CC"/>
                </a:solidFill>
                <a:effectLst>
                  <a:glow rad="228600">
                    <a:schemeClr val="bg1">
                      <a:alpha val="40000"/>
                    </a:schemeClr>
                  </a:glow>
                </a:effectLst>
                <a:latin typeface="Times New Roman"/>
                <a:ea typeface="Calibri"/>
                <a:cs typeface="Times New Roman"/>
              </a:rPr>
            </a:br>
            <a:r>
              <a:rPr lang="en-US" b="1" dirty="0">
                <a:ln/>
                <a:solidFill>
                  <a:srgbClr val="0000CC"/>
                </a:solidFill>
                <a:effectLst>
                  <a:glow rad="228600">
                    <a:schemeClr val="bg1">
                      <a:alpha val="40000"/>
                    </a:schemeClr>
                  </a:glow>
                </a:effectLst>
                <a:latin typeface="Times New Roman"/>
                <a:ea typeface="Calibri"/>
              </a:rPr>
              <a:t>Family Worship Center </a:t>
            </a:r>
            <a:endParaRPr lang="en-US" sz="4000" b="1" dirty="0">
              <a:ln/>
              <a:solidFill>
                <a:srgbClr val="0000CC"/>
              </a:solidFill>
              <a:effectLst>
                <a:glow rad="228600">
                  <a:schemeClr val="bg1">
                    <a:alpha val="40000"/>
                  </a:schemeClr>
                </a:glow>
              </a:effectLst>
            </a:endParaRPr>
          </a:p>
        </p:txBody>
      </p:sp>
    </p:spTree>
    <p:extLst>
      <p:ext uri="{BB962C8B-B14F-4D97-AF65-F5344CB8AC3E}">
        <p14:creationId xmlns:p14="http://schemas.microsoft.com/office/powerpoint/2010/main" val="2701614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785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120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10541" cmpd="sng">
                  <a:solidFill>
                    <a:schemeClr val="tx1"/>
                  </a:solidFill>
                  <a:prstDash val="solid"/>
                </a:ln>
                <a:solidFill>
                  <a:srgbClr val="996633"/>
                </a:solidFill>
              </a:rPr>
              <a:t>Are Tongues a Real Language?</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457200" y="1295400"/>
            <a:ext cx="8229600" cy="5181599"/>
          </a:xfrm>
        </p:spPr>
        <p:txBody>
          <a:bodyPr>
            <a:normAutofit/>
          </a:bodyPr>
          <a:lstStyle/>
          <a:p>
            <a:pPr marL="0" indent="0" algn="ctr">
              <a:buNone/>
            </a:pPr>
            <a:r>
              <a:rPr lang="en-US" sz="5400" b="1" dirty="0" smtClean="0"/>
              <a:t>The </a:t>
            </a:r>
            <a:r>
              <a:rPr lang="en-US" sz="5400" b="1" dirty="0"/>
              <a:t>lesson – It may not sound like a language at all.  But as the Holy Spirit gives earthly or heavenly languages they have significance and meaning. </a:t>
            </a:r>
            <a:endParaRPr lang="en-US" sz="4000" dirty="0"/>
          </a:p>
        </p:txBody>
      </p:sp>
    </p:spTree>
    <p:extLst>
      <p:ext uri="{BB962C8B-B14F-4D97-AF65-F5344CB8AC3E}">
        <p14:creationId xmlns:p14="http://schemas.microsoft.com/office/powerpoint/2010/main" val="2984240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066800" y="750332"/>
            <a:ext cx="7239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6600" b="1" dirty="0" smtClean="0">
                <a:ln>
                  <a:solidFill>
                    <a:schemeClr val="tx1"/>
                  </a:solidFill>
                </a:ln>
                <a:solidFill>
                  <a:srgbClr val="9A8566"/>
                </a:solidFill>
                <a:latin typeface="Times New Roman" panose="02020603050405020304" pitchFamily="18" charset="0"/>
                <a:ea typeface="Calibri" panose="020F0502020204030204" pitchFamily="34" charset="0"/>
                <a:cs typeface="Times New Roman" panose="02020603050405020304" pitchFamily="18" charset="0"/>
              </a:rPr>
              <a:t>Question </a:t>
            </a:r>
            <a:r>
              <a:rPr lang="en-US" altLang="en-US" sz="6600" b="1" dirty="0">
                <a:ln>
                  <a:solidFill>
                    <a:schemeClr val="tx1"/>
                  </a:solidFill>
                </a:ln>
                <a:solidFill>
                  <a:srgbClr val="9A8566"/>
                </a:solidFill>
                <a:latin typeface="Times New Roman" panose="02020603050405020304" pitchFamily="18" charset="0"/>
                <a:ea typeface="Calibri" panose="020F0502020204030204" pitchFamily="34" charset="0"/>
                <a:cs typeface="Times New Roman" panose="02020603050405020304" pitchFamily="18" charset="0"/>
              </a:rPr>
              <a:t>Two: When you pray or sing in tongues, do you need to interpret it?</a:t>
            </a:r>
            <a:endParaRPr kumimoji="0" lang="en-US" altLang="en-US" sz="6000" b="0" i="0" u="none" strike="noStrike" cap="none" normalizeH="0" baseline="0" dirty="0" smtClean="0">
              <a:ln>
                <a:solidFill>
                  <a:schemeClr val="tx1"/>
                </a:solid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316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10541" cmpd="sng">
                  <a:solidFill>
                    <a:schemeClr val="tx1"/>
                  </a:solidFill>
                  <a:prstDash val="solid"/>
                </a:ln>
                <a:solidFill>
                  <a:srgbClr val="996633"/>
                </a:solidFill>
              </a:rPr>
              <a:t>Do you need to interpret?</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457200" y="1295400"/>
            <a:ext cx="8229600" cy="5181599"/>
          </a:xfrm>
        </p:spPr>
        <p:txBody>
          <a:bodyPr>
            <a:normAutofit fontScale="85000" lnSpcReduction="20000"/>
          </a:bodyPr>
          <a:lstStyle/>
          <a:p>
            <a:r>
              <a:rPr lang="en-US" sz="4400" b="1" dirty="0" smtClean="0"/>
              <a:t>The </a:t>
            </a:r>
            <a:r>
              <a:rPr lang="en-US" sz="4400" b="1" dirty="0"/>
              <a:t>question is based on confusion over a message in tongues vs. personal prayer or singing in tongues for worship.</a:t>
            </a:r>
          </a:p>
          <a:p>
            <a:r>
              <a:rPr lang="en-US" sz="4400" b="1" dirty="0" smtClean="0"/>
              <a:t>Understand </a:t>
            </a:r>
            <a:r>
              <a:rPr lang="en-US" sz="4400" b="1" dirty="0"/>
              <a:t>that speaking in tongues for a message in a church service is the same in essence as the gift of tongues that accompanies the Baptism in the Holy Spirit.  (1 Corinthians 12:4-10,28), but different in purpose and use. </a:t>
            </a:r>
            <a:endParaRPr lang="en-US" dirty="0"/>
          </a:p>
        </p:txBody>
      </p:sp>
    </p:spTree>
    <p:extLst>
      <p:ext uri="{BB962C8B-B14F-4D97-AF65-F5344CB8AC3E}">
        <p14:creationId xmlns:p14="http://schemas.microsoft.com/office/powerpoint/2010/main" val="22301842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b="1" dirty="0" smtClean="0">
                <a:ln w="10541" cmpd="sng">
                  <a:solidFill>
                    <a:schemeClr val="tx1"/>
                  </a:solidFill>
                  <a:prstDash val="solid"/>
                </a:ln>
                <a:solidFill>
                  <a:srgbClr val="996633"/>
                </a:solidFill>
              </a:rPr>
              <a:t>Do you need to interpret?</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228600" y="914400"/>
            <a:ext cx="8686800" cy="5562599"/>
          </a:xfrm>
        </p:spPr>
        <p:txBody>
          <a:bodyPr>
            <a:normAutofit fontScale="25000" lnSpcReduction="20000"/>
          </a:bodyPr>
          <a:lstStyle/>
          <a:p>
            <a:r>
              <a:rPr lang="en-US" sz="13600" b="1" dirty="0" smtClean="0"/>
              <a:t>I </a:t>
            </a:r>
            <a:r>
              <a:rPr lang="en-US" sz="13600" b="1" dirty="0"/>
              <a:t>Corinthians 14:13 tells us that in the church service “Therefore let him who speaks in a tongue pray that he may interpret.” </a:t>
            </a:r>
          </a:p>
          <a:p>
            <a:r>
              <a:rPr lang="en-US" sz="13600" b="1" dirty="0" smtClean="0"/>
              <a:t>The </a:t>
            </a:r>
            <a:r>
              <a:rPr lang="en-US" sz="13600" b="1" dirty="0"/>
              <a:t>purpose of interpretation is for the whole church to understand and be edified or built up.  So any </a:t>
            </a:r>
            <a:r>
              <a:rPr lang="en-US" sz="13600" b="1" i="1" dirty="0"/>
              <a:t>message </a:t>
            </a:r>
            <a:r>
              <a:rPr lang="en-US" sz="13600" b="1" dirty="0"/>
              <a:t>in tongues must be interpreted. I Cor. 14:28.</a:t>
            </a:r>
          </a:p>
          <a:p>
            <a:r>
              <a:rPr lang="en-US" sz="13600" b="1" dirty="0" smtClean="0"/>
              <a:t>However</a:t>
            </a:r>
            <a:r>
              <a:rPr lang="en-US" sz="13600" b="1" dirty="0"/>
              <a:t>, praying in the Spirit (in tongues) and singing in the Spirit (in tongues) is for personal prayer and worship.  These do not need to be interpreted if they are not given as a </a:t>
            </a:r>
            <a:r>
              <a:rPr lang="en-US" sz="13600" b="1" i="1" dirty="0"/>
              <a:t>message. </a:t>
            </a:r>
          </a:p>
          <a:p>
            <a:endParaRPr lang="en-US" dirty="0"/>
          </a:p>
        </p:txBody>
      </p:sp>
    </p:spTree>
    <p:extLst>
      <p:ext uri="{BB962C8B-B14F-4D97-AF65-F5344CB8AC3E}">
        <p14:creationId xmlns:p14="http://schemas.microsoft.com/office/powerpoint/2010/main" val="2008032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066800" y="750332"/>
            <a:ext cx="7239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6600" b="1" dirty="0" smtClean="0">
                <a:ln>
                  <a:solidFill>
                    <a:schemeClr val="tx1"/>
                  </a:solidFill>
                </a:ln>
                <a:solidFill>
                  <a:srgbClr val="9A8566"/>
                </a:solidFill>
                <a:latin typeface="Times New Roman" panose="02020603050405020304" pitchFamily="18" charset="0"/>
                <a:ea typeface="Calibri" panose="020F0502020204030204" pitchFamily="34" charset="0"/>
                <a:cs typeface="Times New Roman" panose="02020603050405020304" pitchFamily="18" charset="0"/>
              </a:rPr>
              <a:t>Question Three</a:t>
            </a:r>
            <a:r>
              <a:rPr lang="en-US" altLang="en-US" sz="6600" b="1" dirty="0">
                <a:ln>
                  <a:solidFill>
                    <a:schemeClr val="tx1"/>
                  </a:solidFill>
                </a:ln>
                <a:solidFill>
                  <a:srgbClr val="9A8566"/>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6600" b="1" dirty="0" smtClean="0">
              <a:ln>
                <a:solidFill>
                  <a:schemeClr val="tx1"/>
                </a:solidFill>
              </a:ln>
              <a:solidFill>
                <a:srgbClr val="9A8566"/>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sz="6600" b="1" dirty="0" smtClean="0">
                <a:ln>
                  <a:solidFill>
                    <a:schemeClr val="tx1"/>
                  </a:solidFill>
                </a:ln>
                <a:solidFill>
                  <a:srgbClr val="9A8566"/>
                </a:solidFill>
                <a:latin typeface="Times New Roman" panose="02020603050405020304" pitchFamily="18" charset="0"/>
                <a:ea typeface="Calibri" panose="020F0502020204030204" pitchFamily="34" charset="0"/>
                <a:cs typeface="Times New Roman" panose="02020603050405020304" pitchFamily="18" charset="0"/>
              </a:rPr>
              <a:t>I </a:t>
            </a:r>
            <a:r>
              <a:rPr lang="en-US" altLang="en-US" sz="6600" b="1" dirty="0">
                <a:ln>
                  <a:solidFill>
                    <a:schemeClr val="tx1"/>
                  </a:solidFill>
                </a:ln>
                <a:solidFill>
                  <a:srgbClr val="9A8566"/>
                </a:solidFill>
                <a:latin typeface="Times New Roman" panose="02020603050405020304" pitchFamily="18" charset="0"/>
                <a:ea typeface="Calibri" panose="020F0502020204030204" pitchFamily="34" charset="0"/>
                <a:cs typeface="Times New Roman" panose="02020603050405020304" pitchFamily="18" charset="0"/>
              </a:rPr>
              <a:t>haven’t heard much about singing in tongues.  Can you address it?</a:t>
            </a:r>
            <a:endParaRPr kumimoji="0" lang="en-US" altLang="en-US" sz="6000" b="0" i="0" u="none" strike="noStrike" cap="none" normalizeH="0" baseline="0" dirty="0" smtClean="0">
              <a:ln>
                <a:solidFill>
                  <a:schemeClr val="tx1"/>
                </a:solid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3561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b="1" dirty="0" smtClean="0">
                <a:ln w="10541" cmpd="sng">
                  <a:solidFill>
                    <a:schemeClr val="tx1"/>
                  </a:solidFill>
                  <a:prstDash val="solid"/>
                </a:ln>
                <a:solidFill>
                  <a:srgbClr val="996633"/>
                </a:solidFill>
              </a:rPr>
              <a:t>Do you need to interpret?</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228600" y="914400"/>
            <a:ext cx="8686800" cy="5562599"/>
          </a:xfrm>
        </p:spPr>
        <p:txBody>
          <a:bodyPr>
            <a:noAutofit/>
          </a:bodyPr>
          <a:lstStyle/>
          <a:p>
            <a:r>
              <a:rPr lang="en-US" sz="3600" b="1" dirty="0" smtClean="0"/>
              <a:t>Singing </a:t>
            </a:r>
            <a:r>
              <a:rPr lang="en-US" sz="3600" b="1" dirty="0"/>
              <a:t>in tongues is spoken about in I Corinthians 14:15 “What is the conclusion then? I will pray with the spirit, and I will also pray with the understanding. I will sing with the spirit, and I will also sing with the understanding.”</a:t>
            </a:r>
          </a:p>
          <a:p>
            <a:r>
              <a:rPr lang="en-US" sz="3600" b="1" dirty="0" smtClean="0"/>
              <a:t>Once </a:t>
            </a:r>
            <a:r>
              <a:rPr lang="en-US" sz="3600" b="1" dirty="0"/>
              <a:t>again, this can be done as a message or as personal prayer or individual or corporate worship</a:t>
            </a:r>
            <a:r>
              <a:rPr lang="en-US" sz="3600" b="1" dirty="0" smtClean="0"/>
              <a:t>.</a:t>
            </a:r>
            <a:endParaRPr lang="en-US" sz="900" dirty="0"/>
          </a:p>
        </p:txBody>
      </p:sp>
    </p:spTree>
    <p:extLst>
      <p:ext uri="{BB962C8B-B14F-4D97-AF65-F5344CB8AC3E}">
        <p14:creationId xmlns:p14="http://schemas.microsoft.com/office/powerpoint/2010/main" val="2654754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b="1" dirty="0" smtClean="0">
                <a:ln w="10541" cmpd="sng">
                  <a:solidFill>
                    <a:schemeClr val="tx1"/>
                  </a:solidFill>
                  <a:prstDash val="solid"/>
                </a:ln>
                <a:solidFill>
                  <a:srgbClr val="996633"/>
                </a:solidFill>
              </a:rPr>
              <a:t>Do you need to interpret?</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228600" y="914400"/>
            <a:ext cx="8686800" cy="5562599"/>
          </a:xfrm>
        </p:spPr>
        <p:txBody>
          <a:bodyPr>
            <a:normAutofit fontScale="32500" lnSpcReduction="20000"/>
          </a:bodyPr>
          <a:lstStyle/>
          <a:p>
            <a:r>
              <a:rPr lang="en-US" sz="13600" b="1" dirty="0" smtClean="0"/>
              <a:t>Based </a:t>
            </a:r>
            <a:r>
              <a:rPr lang="en-US" sz="13600" b="1" dirty="0"/>
              <a:t>on Hebrew worship TEHILLAH – to sing and to laud, it is a spontaneous singing of random worship to God from your heart.  A melodious chant that God inhabits.</a:t>
            </a:r>
          </a:p>
          <a:p>
            <a:r>
              <a:rPr lang="en-US" sz="13600" b="1" dirty="0" smtClean="0"/>
              <a:t>I </a:t>
            </a:r>
            <a:r>
              <a:rPr lang="en-US" sz="13600" b="1" dirty="0"/>
              <a:t>encourage people to follow </a:t>
            </a:r>
            <a:r>
              <a:rPr lang="en-US" sz="13600" b="1" dirty="0" smtClean="0"/>
              <a:t>I </a:t>
            </a:r>
            <a:r>
              <a:rPr lang="en-US" sz="13600" b="1" dirty="0"/>
              <a:t>Cor. 14:15 and also sing in the Spirit.</a:t>
            </a:r>
          </a:p>
          <a:p>
            <a:endParaRPr lang="en-US" dirty="0"/>
          </a:p>
        </p:txBody>
      </p:sp>
    </p:spTree>
    <p:extLst>
      <p:ext uri="{BB962C8B-B14F-4D97-AF65-F5344CB8AC3E}">
        <p14:creationId xmlns:p14="http://schemas.microsoft.com/office/powerpoint/2010/main" val="39275771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Autofit/>
          </a:bodyPr>
          <a:lstStyle/>
          <a:p>
            <a:r>
              <a:rPr lang="en-US" sz="3600" b="1" dirty="0">
                <a:ln w="10541" cmpd="sng">
                  <a:solidFill>
                    <a:schemeClr val="tx1"/>
                  </a:solidFill>
                  <a:prstDash val="solid"/>
                </a:ln>
                <a:solidFill>
                  <a:srgbClr val="996633"/>
                </a:solidFill>
              </a:rPr>
              <a:t>Closing: Once again, you need to start with repenting and believing the Gospel.  Then you will receive the Spirit within you.  A precious subsequent experience we should all seek is the Baptism in the Holy Spirit with the initial physical evidence of speaking in another tongue.  Then, walk in the Spirit.  </a:t>
            </a:r>
            <a:r>
              <a:rPr lang="en-US" sz="3600" b="1" dirty="0" smtClean="0">
                <a:ln w="10541" cmpd="sng">
                  <a:solidFill>
                    <a:schemeClr val="tx1"/>
                  </a:solidFill>
                  <a:prstDash val="solid"/>
                </a:ln>
                <a:solidFill>
                  <a:srgbClr val="996633"/>
                </a:solidFill>
              </a:rPr>
              <a:t/>
            </a:r>
            <a:br>
              <a:rPr lang="en-US" sz="3600" b="1" dirty="0" smtClean="0">
                <a:ln w="10541" cmpd="sng">
                  <a:solidFill>
                    <a:schemeClr val="tx1"/>
                  </a:solidFill>
                  <a:prstDash val="solid"/>
                </a:ln>
                <a:solidFill>
                  <a:srgbClr val="996633"/>
                </a:solidFill>
              </a:rPr>
            </a:br>
            <a:r>
              <a:rPr lang="en-US" sz="3600" b="1" dirty="0" smtClean="0">
                <a:ln w="10541" cmpd="sng">
                  <a:solidFill>
                    <a:schemeClr val="tx1"/>
                  </a:solidFill>
                  <a:prstDash val="solid"/>
                </a:ln>
                <a:solidFill>
                  <a:srgbClr val="996633"/>
                </a:solidFill>
              </a:rPr>
              <a:t>Pray </a:t>
            </a:r>
            <a:r>
              <a:rPr lang="en-US" sz="3600" b="1" dirty="0">
                <a:ln w="10541" cmpd="sng">
                  <a:solidFill>
                    <a:schemeClr val="tx1"/>
                  </a:solidFill>
                  <a:prstDash val="solid"/>
                </a:ln>
                <a:solidFill>
                  <a:srgbClr val="996633"/>
                </a:solidFill>
              </a:rPr>
              <a:t>and sing in the Spirit.   </a:t>
            </a:r>
            <a:r>
              <a:rPr lang="en-US" sz="3600" b="1" dirty="0" smtClean="0">
                <a:ln w="10541" cmpd="sng">
                  <a:solidFill>
                    <a:schemeClr val="tx1"/>
                  </a:solidFill>
                  <a:prstDash val="solid"/>
                </a:ln>
                <a:solidFill>
                  <a:srgbClr val="996633"/>
                </a:solidFill>
              </a:rPr>
              <a:t/>
            </a:r>
            <a:br>
              <a:rPr lang="en-US" sz="3600" b="1" dirty="0" smtClean="0">
                <a:ln w="10541" cmpd="sng">
                  <a:solidFill>
                    <a:schemeClr val="tx1"/>
                  </a:solidFill>
                  <a:prstDash val="solid"/>
                </a:ln>
                <a:solidFill>
                  <a:srgbClr val="996633"/>
                </a:solidFill>
              </a:rPr>
            </a:br>
            <a:r>
              <a:rPr lang="en-US" sz="3600" b="1" dirty="0" smtClean="0">
                <a:ln w="10541" cmpd="sng">
                  <a:solidFill>
                    <a:schemeClr val="tx1"/>
                  </a:solidFill>
                  <a:prstDash val="solid"/>
                </a:ln>
                <a:solidFill>
                  <a:srgbClr val="996633"/>
                </a:solidFill>
              </a:rPr>
              <a:t>Don’t </a:t>
            </a:r>
            <a:r>
              <a:rPr lang="en-US" sz="3600" b="1" dirty="0">
                <a:ln w="10541" cmpd="sng">
                  <a:solidFill>
                    <a:schemeClr val="tx1"/>
                  </a:solidFill>
                  <a:prstDash val="solid"/>
                </a:ln>
                <a:solidFill>
                  <a:srgbClr val="996633"/>
                </a:solidFill>
              </a:rPr>
              <a:t>quench the Spirit.  Release.</a:t>
            </a:r>
          </a:p>
        </p:txBody>
      </p:sp>
    </p:spTree>
    <p:extLst>
      <p:ext uri="{BB962C8B-B14F-4D97-AF65-F5344CB8AC3E}">
        <p14:creationId xmlns:p14="http://schemas.microsoft.com/office/powerpoint/2010/main" val="31240867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4389" y="228600"/>
            <a:ext cx="5105400" cy="792163"/>
          </a:xfrm>
        </p:spPr>
        <p:txBody>
          <a:bodyPr>
            <a:noAutofit/>
          </a:bodyPr>
          <a:lstStyle/>
          <a:p>
            <a:r>
              <a:rPr lang="en-US" sz="4000" b="1" dirty="0">
                <a:ln w="10541" cmpd="sng">
                  <a:solidFill>
                    <a:schemeClr val="tx1"/>
                  </a:solidFill>
                  <a:prstDash val="solid"/>
                </a:ln>
                <a:solidFill>
                  <a:srgbClr val="996633"/>
                </a:solidFill>
              </a:rPr>
              <a:t>I Corinthians 14:18 </a:t>
            </a:r>
          </a:p>
        </p:txBody>
      </p:sp>
      <p:sp>
        <p:nvSpPr>
          <p:cNvPr id="3" name="Content Placeholder 2"/>
          <p:cNvSpPr>
            <a:spLocks noGrp="1"/>
          </p:cNvSpPr>
          <p:nvPr>
            <p:ph idx="1"/>
          </p:nvPr>
        </p:nvSpPr>
        <p:spPr>
          <a:xfrm>
            <a:off x="304800" y="1295400"/>
            <a:ext cx="8763000" cy="5029200"/>
          </a:xfrm>
        </p:spPr>
        <p:txBody>
          <a:bodyPr>
            <a:noAutofit/>
          </a:bodyPr>
          <a:lstStyle/>
          <a:p>
            <a:pPr marL="0" indent="0">
              <a:spcBef>
                <a:spcPts val="0"/>
              </a:spcBef>
              <a:buNone/>
            </a:pPr>
            <a:r>
              <a:rPr lang="en-US" sz="5400" b="1" dirty="0">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a:t>
            </a:r>
            <a:r>
              <a:rPr lang="en-US" sz="5400" b="1" dirty="0">
                <a:effectLst>
                  <a:outerShdw blurRad="38100" dist="38100" dir="2700000" algn="tl">
                    <a:srgbClr val="000000">
                      <a:alpha val="43137"/>
                    </a:srgbClr>
                  </a:outerShdw>
                </a:effectLst>
              </a:rPr>
              <a:t>I thank my God I speak with tongues more than you all;”</a:t>
            </a:r>
          </a:p>
        </p:txBody>
      </p:sp>
    </p:spTree>
    <p:extLst>
      <p:ext uri="{BB962C8B-B14F-4D97-AF65-F5344CB8AC3E}">
        <p14:creationId xmlns:p14="http://schemas.microsoft.com/office/powerpoint/2010/main" val="169024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066800" y="381000"/>
            <a:ext cx="7239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400" b="1" i="0" u="none" strike="noStrike" cap="none" normalizeH="0" baseline="0" dirty="0" smtClean="0">
                <a:ln>
                  <a:solidFill>
                    <a:schemeClr val="tx1"/>
                  </a:solidFill>
                </a:ln>
                <a:solidFill>
                  <a:srgbClr val="9A8566"/>
                </a:solidFill>
                <a:effectLst/>
                <a:latin typeface="Times New Roman" panose="02020603050405020304" pitchFamily="18" charset="0"/>
                <a:ea typeface="Calibri" panose="020F0502020204030204" pitchFamily="34" charset="0"/>
                <a:cs typeface="Times New Roman" panose="02020603050405020304" pitchFamily="18" charset="0"/>
              </a:rPr>
              <a:t>Question One: Sometimes when I hear someone speaking in tongues it doesn’t seem like a real language.  Are tongues always a real language?</a:t>
            </a:r>
            <a:endParaRPr kumimoji="0" lang="en-US" altLang="en-US" sz="4800" b="0" i="0" u="none" strike="noStrike" cap="none" normalizeH="0" baseline="0" dirty="0" smtClean="0">
              <a:ln>
                <a:solidFill>
                  <a:schemeClr val="tx1"/>
                </a:solid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491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304800"/>
            <a:ext cx="5105400" cy="792163"/>
          </a:xfrm>
        </p:spPr>
        <p:txBody>
          <a:bodyPr>
            <a:noAutofit/>
          </a:bodyPr>
          <a:lstStyle/>
          <a:p>
            <a:r>
              <a:rPr lang="en-US" sz="4800" b="1" dirty="0">
                <a:ln w="10541" cmpd="sng">
                  <a:solidFill>
                    <a:schemeClr val="tx1"/>
                  </a:solidFill>
                  <a:prstDash val="solid"/>
                </a:ln>
                <a:solidFill>
                  <a:srgbClr val="996633"/>
                </a:solidFill>
              </a:rPr>
              <a:t>I Corinthians </a:t>
            </a:r>
            <a:r>
              <a:rPr lang="en-US" sz="4800" b="1" dirty="0" smtClean="0">
                <a:ln w="10541" cmpd="sng">
                  <a:solidFill>
                    <a:schemeClr val="tx1"/>
                  </a:solidFill>
                  <a:prstDash val="solid"/>
                </a:ln>
                <a:solidFill>
                  <a:srgbClr val="996633"/>
                </a:solidFill>
              </a:rPr>
              <a:t>13:1</a:t>
            </a:r>
            <a:endParaRPr lang="en-US" sz="4800"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304800" y="1295400"/>
            <a:ext cx="8763000" cy="5029200"/>
          </a:xfrm>
        </p:spPr>
        <p:txBody>
          <a:bodyPr>
            <a:noAutofit/>
          </a:bodyPr>
          <a:lstStyle/>
          <a:p>
            <a:pPr marL="0" indent="0">
              <a:spcBef>
                <a:spcPts val="0"/>
              </a:spcBef>
              <a:buNone/>
            </a:pPr>
            <a:r>
              <a:rPr lang="en-US" sz="5400" b="1" dirty="0" smtClean="0">
                <a:effectLst>
                  <a:outerShdw blurRad="38100" dist="38100" dir="2700000" algn="tl">
                    <a:srgbClr val="000000">
                      <a:alpha val="43137"/>
                    </a:srgbClr>
                  </a:outerShdw>
                </a:effectLst>
              </a:rPr>
              <a:t>Though </a:t>
            </a:r>
            <a:r>
              <a:rPr lang="en-US" sz="5400" b="1" dirty="0">
                <a:effectLst>
                  <a:outerShdw blurRad="38100" dist="38100" dir="2700000" algn="tl">
                    <a:srgbClr val="000000">
                      <a:alpha val="43137"/>
                    </a:srgbClr>
                  </a:outerShdw>
                </a:effectLst>
              </a:rPr>
              <a:t>I speak with the tongues of men and of angels, but have not love, I have become sounding brass or a clanging cymbal.</a:t>
            </a:r>
          </a:p>
        </p:txBody>
      </p:sp>
    </p:spTree>
    <p:extLst>
      <p:ext uri="{BB962C8B-B14F-4D97-AF65-F5344CB8AC3E}">
        <p14:creationId xmlns:p14="http://schemas.microsoft.com/office/powerpoint/2010/main" val="40173398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10541" cmpd="sng">
                  <a:solidFill>
                    <a:schemeClr val="tx1"/>
                  </a:solidFill>
                  <a:prstDash val="solid"/>
                </a:ln>
                <a:solidFill>
                  <a:srgbClr val="996633"/>
                </a:solidFill>
              </a:rPr>
              <a:t>Are Tongues a Real Language?</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457200" y="1295400"/>
            <a:ext cx="8229600" cy="5181599"/>
          </a:xfrm>
        </p:spPr>
        <p:txBody>
          <a:bodyPr>
            <a:normAutofit/>
          </a:bodyPr>
          <a:lstStyle/>
          <a:p>
            <a:r>
              <a:rPr lang="en-US" sz="4400" b="1" dirty="0"/>
              <a:t>Yes, Tongues </a:t>
            </a:r>
            <a:r>
              <a:rPr lang="en-US" sz="4400" b="1" dirty="0" smtClean="0"/>
              <a:t>are </a:t>
            </a:r>
            <a:r>
              <a:rPr lang="en-US" sz="4400" b="1" dirty="0"/>
              <a:t>real </a:t>
            </a:r>
            <a:r>
              <a:rPr lang="en-US" sz="4400" b="1" dirty="0" smtClean="0"/>
              <a:t>languages </a:t>
            </a:r>
            <a:r>
              <a:rPr lang="en-US" sz="4400" b="1" dirty="0"/>
              <a:t>and may be an earthly or a heavenly language</a:t>
            </a:r>
            <a:r>
              <a:rPr lang="en-US" sz="4400" b="1" dirty="0" smtClean="0"/>
              <a:t>.</a:t>
            </a:r>
          </a:p>
          <a:p>
            <a:r>
              <a:rPr lang="en-US" sz="4400" b="1" dirty="0" smtClean="0"/>
              <a:t>What </a:t>
            </a:r>
            <a:r>
              <a:rPr lang="en-US" sz="4400" b="1" dirty="0"/>
              <a:t>may not seem real to you </a:t>
            </a:r>
            <a:r>
              <a:rPr lang="en-US" sz="4400" b="1" i="1" dirty="0"/>
              <a:t>may</a:t>
            </a:r>
            <a:r>
              <a:rPr lang="en-US" sz="4400" b="1" dirty="0"/>
              <a:t> be a heavenly language.</a:t>
            </a:r>
          </a:p>
          <a:p>
            <a:endParaRPr lang="en-US" dirty="0"/>
          </a:p>
        </p:txBody>
      </p:sp>
    </p:spTree>
    <p:extLst>
      <p:ext uri="{BB962C8B-B14F-4D97-AF65-F5344CB8AC3E}">
        <p14:creationId xmlns:p14="http://schemas.microsoft.com/office/powerpoint/2010/main" val="2288562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5791200" cy="792163"/>
          </a:xfrm>
        </p:spPr>
        <p:txBody>
          <a:bodyPr>
            <a:noAutofit/>
          </a:bodyPr>
          <a:lstStyle/>
          <a:p>
            <a:r>
              <a:rPr lang="en-US" sz="4800" b="1" dirty="0">
                <a:ln w="10541" cmpd="sng">
                  <a:solidFill>
                    <a:schemeClr val="tx1"/>
                  </a:solidFill>
                  <a:prstDash val="solid"/>
                </a:ln>
                <a:solidFill>
                  <a:srgbClr val="996633"/>
                </a:solidFill>
              </a:rPr>
              <a:t>I Corinthians </a:t>
            </a:r>
            <a:r>
              <a:rPr lang="en-US" sz="4800" b="1" dirty="0" smtClean="0">
                <a:ln w="10541" cmpd="sng">
                  <a:solidFill>
                    <a:schemeClr val="tx1"/>
                  </a:solidFill>
                  <a:prstDash val="solid"/>
                </a:ln>
                <a:solidFill>
                  <a:srgbClr val="996633"/>
                </a:solidFill>
              </a:rPr>
              <a:t>14:10</a:t>
            </a:r>
            <a:endParaRPr lang="en-US" sz="4800"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304800" y="1295400"/>
            <a:ext cx="8763000" cy="5029200"/>
          </a:xfrm>
        </p:spPr>
        <p:txBody>
          <a:bodyPr>
            <a:noAutofit/>
          </a:bodyPr>
          <a:lstStyle/>
          <a:p>
            <a:pPr marL="0" indent="0">
              <a:spcBef>
                <a:spcPts val="0"/>
              </a:spcBef>
              <a:buNone/>
            </a:pPr>
            <a:r>
              <a:rPr lang="en-US" sz="5400" b="1" dirty="0" smtClean="0">
                <a:effectLst>
                  <a:outerShdw blurRad="38100" dist="38100" dir="2700000" algn="tl">
                    <a:srgbClr val="000000">
                      <a:alpha val="43137"/>
                    </a:srgbClr>
                  </a:outerShdw>
                </a:effectLst>
              </a:rPr>
              <a:t>“</a:t>
            </a:r>
            <a:r>
              <a:rPr lang="en-US" sz="5400" b="1" dirty="0">
                <a:effectLst>
                  <a:outerShdw blurRad="38100" dist="38100" dir="2700000" algn="tl">
                    <a:srgbClr val="000000">
                      <a:alpha val="43137"/>
                    </a:srgbClr>
                  </a:outerShdw>
                </a:effectLst>
              </a:rPr>
              <a:t>There are, it may be, so many kinds of languages in the world, and none of them is without significance.”</a:t>
            </a:r>
          </a:p>
        </p:txBody>
      </p:sp>
    </p:spTree>
    <p:extLst>
      <p:ext uri="{BB962C8B-B14F-4D97-AF65-F5344CB8AC3E}">
        <p14:creationId xmlns:p14="http://schemas.microsoft.com/office/powerpoint/2010/main" val="2725030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14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10541" cmpd="sng">
                  <a:solidFill>
                    <a:schemeClr val="tx1"/>
                  </a:solidFill>
                  <a:prstDash val="solid"/>
                </a:ln>
                <a:solidFill>
                  <a:srgbClr val="996633"/>
                </a:solidFill>
              </a:rPr>
              <a:t>Are Tongues a Real Language?</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457200" y="1295400"/>
            <a:ext cx="8229600" cy="5181599"/>
          </a:xfrm>
        </p:spPr>
        <p:txBody>
          <a:bodyPr>
            <a:normAutofit fontScale="85000" lnSpcReduction="10000"/>
          </a:bodyPr>
          <a:lstStyle/>
          <a:p>
            <a:r>
              <a:rPr lang="en-US" sz="4400" b="1" dirty="0" smtClean="0"/>
              <a:t>Pawnee </a:t>
            </a:r>
            <a:r>
              <a:rPr lang="en-US" sz="4400" b="1" dirty="0"/>
              <a:t>- spoken by Native Americans indigenous to Nebraska. Their alphabet is simple—only nine consonants and eight vowels—but they have multiple words that contain more than 30 syllables.</a:t>
            </a:r>
          </a:p>
          <a:p>
            <a:r>
              <a:rPr lang="en-US" sz="4400" b="1" dirty="0" smtClean="0"/>
              <a:t>The </a:t>
            </a:r>
            <a:r>
              <a:rPr lang="en-US" sz="4400" b="1" dirty="0" err="1"/>
              <a:t>Silbo</a:t>
            </a:r>
            <a:r>
              <a:rPr lang="en-US" sz="4400" b="1" dirty="0"/>
              <a:t> language of La </a:t>
            </a:r>
            <a:r>
              <a:rPr lang="en-US" sz="4400" b="1" dirty="0" err="1"/>
              <a:t>Gomera</a:t>
            </a:r>
            <a:r>
              <a:rPr lang="en-US" sz="4400" b="1" dirty="0"/>
              <a:t> on the coast of Spain is a language comprised of whistle sounds</a:t>
            </a:r>
            <a:r>
              <a:rPr lang="en-US" sz="4400" b="1" dirty="0" smtClean="0"/>
              <a:t>.</a:t>
            </a:r>
            <a:endParaRPr lang="en-US" dirty="0"/>
          </a:p>
        </p:txBody>
      </p:sp>
    </p:spTree>
    <p:extLst>
      <p:ext uri="{BB962C8B-B14F-4D97-AF65-F5344CB8AC3E}">
        <p14:creationId xmlns:p14="http://schemas.microsoft.com/office/powerpoint/2010/main" val="2502907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10541" cmpd="sng">
                  <a:solidFill>
                    <a:schemeClr val="tx1"/>
                  </a:solidFill>
                  <a:prstDash val="solid"/>
                </a:ln>
                <a:solidFill>
                  <a:srgbClr val="996633"/>
                </a:solidFill>
              </a:rPr>
              <a:t>Are Tongues a Real Language?</a:t>
            </a:r>
            <a:endParaRPr lang="en-US" b="1" dirty="0">
              <a:ln w="10541" cmpd="sng">
                <a:solidFill>
                  <a:schemeClr val="tx1"/>
                </a:solidFill>
                <a:prstDash val="solid"/>
              </a:ln>
              <a:solidFill>
                <a:srgbClr val="996633"/>
              </a:solidFill>
            </a:endParaRPr>
          </a:p>
        </p:txBody>
      </p:sp>
      <p:sp>
        <p:nvSpPr>
          <p:cNvPr id="3" name="Content Placeholder 2"/>
          <p:cNvSpPr>
            <a:spLocks noGrp="1"/>
          </p:cNvSpPr>
          <p:nvPr>
            <p:ph idx="1"/>
          </p:nvPr>
        </p:nvSpPr>
        <p:spPr>
          <a:xfrm>
            <a:off x="457200" y="1295400"/>
            <a:ext cx="8229600" cy="5181599"/>
          </a:xfrm>
        </p:spPr>
        <p:txBody>
          <a:bodyPr>
            <a:normAutofit fontScale="85000" lnSpcReduction="20000"/>
          </a:bodyPr>
          <a:lstStyle/>
          <a:p>
            <a:r>
              <a:rPr lang="en-US" sz="4400" b="1" dirty="0" smtClean="0"/>
              <a:t>The </a:t>
            </a:r>
            <a:r>
              <a:rPr lang="en-US" sz="4400" b="1" dirty="0"/>
              <a:t>South African Xhosa language has nearly 8 million speakers.  18 of the recognized consonants are actually clicking sounds.</a:t>
            </a:r>
          </a:p>
          <a:p>
            <a:r>
              <a:rPr lang="en-US" sz="4400" b="1" dirty="0" smtClean="0"/>
              <a:t>The </a:t>
            </a:r>
            <a:r>
              <a:rPr lang="en-US" sz="4400" b="1" dirty="0" err="1"/>
              <a:t>Pirahã</a:t>
            </a:r>
            <a:r>
              <a:rPr lang="en-US" sz="4400" b="1" dirty="0"/>
              <a:t> language of Brazil is probably the simplest language in existence, with somewhere between ten and twelve sounds.</a:t>
            </a:r>
          </a:p>
          <a:p>
            <a:r>
              <a:rPr lang="en-US" sz="4400" b="1" dirty="0" err="1" smtClean="0"/>
              <a:t>Taa</a:t>
            </a:r>
            <a:r>
              <a:rPr lang="en-US" sz="4400" b="1" dirty="0" smtClean="0"/>
              <a:t> </a:t>
            </a:r>
            <a:r>
              <a:rPr lang="en-US" sz="4400" b="1" dirty="0"/>
              <a:t>language has 164 consonants, and at least 111 of those are click sounds.</a:t>
            </a:r>
          </a:p>
          <a:p>
            <a:endParaRPr lang="en-US" dirty="0"/>
          </a:p>
        </p:txBody>
      </p:sp>
    </p:spTree>
    <p:extLst>
      <p:ext uri="{BB962C8B-B14F-4D97-AF65-F5344CB8AC3E}">
        <p14:creationId xmlns:p14="http://schemas.microsoft.com/office/powerpoint/2010/main" val="20306664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TotalTime>
  <Words>700</Words>
  <Application>Microsoft Office PowerPoint</Application>
  <PresentationFormat>On-screen Show (4:3)</PresentationFormat>
  <Paragraphs>37</Paragraphs>
  <Slides>19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Times New Roman</vt:lpstr>
      <vt:lpstr>Arial</vt:lpstr>
      <vt:lpstr>Calibri</vt:lpstr>
      <vt:lpstr>Office Theme</vt:lpstr>
      <vt:lpstr>69_Office Theme</vt:lpstr>
      <vt:lpstr>78_Office Theme</vt:lpstr>
      <vt:lpstr>Questions On The Holy Spirit’s Gift of Speaking in Tongues    Pastor Mark Schwarzbauer PhD Family Worship Center </vt:lpstr>
      <vt:lpstr>I Corinthians 14:18 </vt:lpstr>
      <vt:lpstr>PowerPoint Presentation</vt:lpstr>
      <vt:lpstr>I Corinthians 13:1</vt:lpstr>
      <vt:lpstr>Are Tongues a Real Language?</vt:lpstr>
      <vt:lpstr>I Corinthians 14:10</vt:lpstr>
      <vt:lpstr>PowerPoint Presentation</vt:lpstr>
      <vt:lpstr>Are Tongues a Real Language?</vt:lpstr>
      <vt:lpstr>Are Tongues a Real Language?</vt:lpstr>
      <vt:lpstr>PowerPoint Presentation</vt:lpstr>
      <vt:lpstr>PowerPoint Presentation</vt:lpstr>
      <vt:lpstr>Are Tongues a Real Language?</vt:lpstr>
      <vt:lpstr>PowerPoint Presentation</vt:lpstr>
      <vt:lpstr>Do you need to interpret?</vt:lpstr>
      <vt:lpstr>Do you need to interpret?</vt:lpstr>
      <vt:lpstr>PowerPoint Presentation</vt:lpstr>
      <vt:lpstr>Do you need to interpret?</vt:lpstr>
      <vt:lpstr>Do you need to interpret?</vt:lpstr>
      <vt:lpstr>Closing: Once again, you need to start with repenting and believing the Gospel.  Then you will receive the Spirit within you.  A precious subsequent experience we should all seek is the Baptism in the Holy Spirit with the initial physical evidence of speaking in another tongue.  Then, walk in the Spirit.   Pray and sing in the Spirit.    Don’t quench the Spirit.  Release.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Mark Schwarzbauer</cp:lastModifiedBy>
  <cp:revision>107</cp:revision>
  <dcterms:created xsi:type="dcterms:W3CDTF">2012-10-06T13:47:35Z</dcterms:created>
  <dcterms:modified xsi:type="dcterms:W3CDTF">2017-06-29T17:31:09Z</dcterms:modified>
</cp:coreProperties>
</file>