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 id="2147483664" r:id="rId4"/>
  </p:sldMasterIdLst>
  <p:sldIdLst>
    <p:sldId id="329" r:id="rId5"/>
    <p:sldId id="257" r:id="rId6"/>
    <p:sldId id="335" r:id="rId7"/>
    <p:sldId id="332" r:id="rId8"/>
    <p:sldId id="296" r:id="rId9"/>
    <p:sldId id="330" r:id="rId10"/>
    <p:sldId id="333" r:id="rId11"/>
    <p:sldId id="312" r:id="rId12"/>
    <p:sldId id="331" r:id="rId13"/>
    <p:sldId id="334" r:id="rId14"/>
    <p:sldId id="337" r:id="rId15"/>
    <p:sldId id="338" r:id="rId16"/>
    <p:sldId id="339" r:id="rId17"/>
    <p:sldId id="340" r:id="rId18"/>
    <p:sldId id="341" r:id="rId19"/>
    <p:sldId id="352" r:id="rId20"/>
    <p:sldId id="342" r:id="rId21"/>
    <p:sldId id="353" r:id="rId22"/>
    <p:sldId id="343" r:id="rId23"/>
    <p:sldId id="354" r:id="rId24"/>
    <p:sldId id="344" r:id="rId25"/>
    <p:sldId id="355" r:id="rId26"/>
    <p:sldId id="345" r:id="rId27"/>
    <p:sldId id="356" r:id="rId28"/>
    <p:sldId id="346" r:id="rId29"/>
    <p:sldId id="357" r:id="rId30"/>
    <p:sldId id="347" r:id="rId31"/>
    <p:sldId id="358" r:id="rId32"/>
    <p:sldId id="351" r:id="rId33"/>
    <p:sldId id="359" r:id="rId34"/>
    <p:sldId id="349" r:id="rId35"/>
    <p:sldId id="360" r:id="rId36"/>
    <p:sldId id="350" r:id="rId37"/>
    <p:sldId id="361" r:id="rId38"/>
    <p:sldId id="362" r:id="rId39"/>
    <p:sldId id="348" r:id="rId40"/>
    <p:sldId id="363" r:id="rId41"/>
    <p:sldId id="364" r:id="rId42"/>
    <p:sldId id="365" r:id="rId43"/>
    <p:sldId id="366" r:id="rId44"/>
    <p:sldId id="367" r:id="rId45"/>
    <p:sldId id="368" r:id="rId46"/>
    <p:sldId id="369" r:id="rId47"/>
    <p:sldId id="371" r:id="rId48"/>
    <p:sldId id="373" r:id="rId49"/>
    <p:sldId id="372" r:id="rId50"/>
    <p:sldId id="370" r:id="rId51"/>
    <p:sldId id="374" r:id="rId52"/>
    <p:sldId id="375" r:id="rId53"/>
    <p:sldId id="376" r:id="rId54"/>
    <p:sldId id="377" r:id="rId55"/>
    <p:sldId id="378" r:id="rId56"/>
    <p:sldId id="379" r:id="rId57"/>
  </p:sldIdLst>
  <p:sldSz cx="9144000" cy="6858000" type="screen4x3"/>
  <p:notesSz cx="6858000" cy="9144000"/>
  <p:embeddedFontLst>
    <p:embeddedFont>
      <p:font typeface="BlackChancery" pitchFamily="2" charset="0"/>
      <p:regular r:id="rId58"/>
    </p:embeddedFont>
    <p:embeddedFont>
      <p:font typeface="Calibri" panose="020F0502020204030204" pitchFamily="34" charset="0"/>
      <p:regular r:id="rId59"/>
      <p:bold r:id="rId60"/>
      <p:italic r:id="rId61"/>
      <p:boldItalic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67" autoAdjust="0"/>
    <p:restoredTop sz="94660"/>
  </p:normalViewPr>
  <p:slideViewPr>
    <p:cSldViewPr>
      <p:cViewPr>
        <p:scale>
          <a:sx n="40" d="100"/>
          <a:sy n="40" d="100"/>
        </p:scale>
        <p:origin x="-1362" y="-7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1.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5/13/2016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875FAA-6FFE-4AFF-99E1-4B95FEC402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39651" name="Rectangle 3"/>
          <p:cNvSpPr>
            <a:spLocks noChangeArrowheads="1"/>
          </p:cNvSpPr>
          <p:nvPr/>
        </p:nvSpPr>
        <p:spPr bwMode="hidden">
          <a:xfrm>
            <a:off x="228600" y="3200401"/>
            <a:ext cx="8763000" cy="1341439"/>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pic>
        <p:nvPicPr>
          <p:cNvPr id="539655" name="Picture 7" descr="D:\FRONTPAGE THEMES\NATURE\ANABNR2.PNG"/>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1"/>
            <a:ext cx="8458200" cy="1158875"/>
          </a:xfrm>
          <a:prstGeom prst="rect">
            <a:avLst/>
          </a:prstGeom>
          <a:noFill/>
          <a:extLst>
            <a:ext uri="{909E8E84-426E-40DD-AFC4-6F175D3DCCD1}">
              <a14:hiddenFill xmlns:a14="http://schemas.microsoft.com/office/drawing/2010/main">
                <a:solidFill>
                  <a:srgbClr val="FFFFFF"/>
                </a:solidFill>
              </a14:hiddenFill>
            </a:ext>
          </a:extLst>
        </p:spPr>
      </p:pic>
      <p:sp>
        <p:nvSpPr>
          <p:cNvPr id="539667" name="Rectangle 19"/>
          <p:cNvSpPr>
            <a:spLocks noChangeArrowheads="1"/>
          </p:cNvSpPr>
          <p:nvPr/>
        </p:nvSpPr>
        <p:spPr bwMode="hidden">
          <a:xfrm>
            <a:off x="795338" y="2895600"/>
            <a:ext cx="304800" cy="9906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9668" name="Rectangle 20"/>
          <p:cNvSpPr>
            <a:spLocks noGrp="1" noChangeArrowheads="1"/>
          </p:cNvSpPr>
          <p:nvPr>
            <p:ph type="ctrTitle"/>
          </p:nvPr>
        </p:nvSpPr>
        <p:spPr>
          <a:xfrm>
            <a:off x="1143000" y="1981200"/>
            <a:ext cx="7772400" cy="1143000"/>
          </a:xfrm>
        </p:spPr>
        <p:txBody>
          <a:bodyPr/>
          <a:lstStyle>
            <a:lvl1pPr>
              <a:defRPr/>
            </a:lvl1pPr>
          </a:lstStyle>
          <a:p>
            <a:pPr lvl="0"/>
            <a:r>
              <a:rPr lang="en-US" altLang="en-US" noProof="0" smtClean="0"/>
              <a:t>Click to edit Master title style</a:t>
            </a:r>
          </a:p>
        </p:txBody>
      </p:sp>
      <p:sp>
        <p:nvSpPr>
          <p:cNvPr id="539669" name="Rectangle 21"/>
          <p:cNvSpPr>
            <a:spLocks noGrp="1" noChangeArrowheads="1"/>
          </p:cNvSpPr>
          <p:nvPr>
            <p:ph type="subTitle" idx="1"/>
          </p:nvPr>
        </p:nvSpPr>
        <p:spPr>
          <a:xfrm>
            <a:off x="2038350" y="4351339"/>
            <a:ext cx="6400800" cy="1371600"/>
          </a:xfrm>
        </p:spPr>
        <p:txBody>
          <a:bodyPr/>
          <a:lstStyle>
            <a:lvl1pPr marL="0" indent="0">
              <a:buFont typeface="Wingdings" pitchFamily="2" charset="2"/>
              <a:buNone/>
              <a:defRPr/>
            </a:lvl1pPr>
          </a:lstStyle>
          <a:p>
            <a:pPr lvl="0"/>
            <a:r>
              <a:rPr lang="en-US" altLang="en-US" noProof="0" smtClean="0"/>
              <a:t>Click to edit Master subtitle style</a:t>
            </a:r>
          </a:p>
        </p:txBody>
      </p:sp>
      <p:sp>
        <p:nvSpPr>
          <p:cNvPr id="539670" name="Rectangle 22"/>
          <p:cNvSpPr>
            <a:spLocks noGrp="1" noChangeArrowheads="1"/>
          </p:cNvSpPr>
          <p:nvPr>
            <p:ph type="dt" sz="half" idx="2"/>
          </p:nvPr>
        </p:nvSpPr>
        <p:spPr>
          <a:xfrm>
            <a:off x="685800" y="6324600"/>
            <a:ext cx="1905000" cy="457200"/>
          </a:xfrm>
        </p:spPr>
        <p:txBody>
          <a:bodyPr/>
          <a:lstStyle>
            <a:lvl1pPr>
              <a:defRPr/>
            </a:lvl1pPr>
          </a:lstStyle>
          <a:p>
            <a:endParaRPr lang="en-US" altLang="en-US">
              <a:solidFill>
                <a:srgbClr val="2A3D7A"/>
              </a:solidFill>
            </a:endParaRPr>
          </a:p>
        </p:txBody>
      </p:sp>
      <p:sp>
        <p:nvSpPr>
          <p:cNvPr id="539671" name="Rectangle 23"/>
          <p:cNvSpPr>
            <a:spLocks noGrp="1" noChangeArrowheads="1"/>
          </p:cNvSpPr>
          <p:nvPr>
            <p:ph type="ftr" sz="quarter" idx="3"/>
          </p:nvPr>
        </p:nvSpPr>
        <p:spPr>
          <a:xfrm>
            <a:off x="3124200" y="6324600"/>
            <a:ext cx="2895600" cy="457200"/>
          </a:xfrm>
        </p:spPr>
        <p:txBody>
          <a:bodyPr/>
          <a:lstStyle>
            <a:lvl1pPr>
              <a:defRPr/>
            </a:lvl1pPr>
          </a:lstStyle>
          <a:p>
            <a:endParaRPr lang="en-US" altLang="en-US">
              <a:solidFill>
                <a:srgbClr val="2A3D7A"/>
              </a:solidFill>
            </a:endParaRPr>
          </a:p>
        </p:txBody>
      </p:sp>
      <p:sp>
        <p:nvSpPr>
          <p:cNvPr id="539672" name="Rectangle 24"/>
          <p:cNvSpPr>
            <a:spLocks noGrp="1" noChangeArrowheads="1"/>
          </p:cNvSpPr>
          <p:nvPr>
            <p:ph type="sldNum" sz="quarter" idx="4"/>
          </p:nvPr>
        </p:nvSpPr>
        <p:spPr>
          <a:xfrm>
            <a:off x="6553200" y="6324600"/>
            <a:ext cx="1905000" cy="457200"/>
          </a:xfrm>
        </p:spPr>
        <p:txBody>
          <a:bodyPr/>
          <a:lstStyle>
            <a:lvl1pPr>
              <a:defRPr sz="1400"/>
            </a:lvl1pPr>
          </a:lstStyle>
          <a:p>
            <a:fld id="{32A808DA-D5D6-411D-A24F-5F2ED18649FA}" type="slidenum">
              <a:rPr lang="en-US" altLang="en-US">
                <a:solidFill>
                  <a:srgbClr val="2A3D7A"/>
                </a:solidFill>
              </a:rPr>
              <a:pPr/>
              <a:t>‹#›</a:t>
            </a:fld>
            <a:endParaRPr lang="en-US" altLang="en-US">
              <a:solidFill>
                <a:srgbClr val="2A3D7A"/>
              </a:solidFill>
            </a:endParaRPr>
          </a:p>
        </p:txBody>
      </p:sp>
    </p:spTree>
    <p:extLst>
      <p:ext uri="{BB962C8B-B14F-4D97-AF65-F5344CB8AC3E}">
        <p14:creationId xmlns:p14="http://schemas.microsoft.com/office/powerpoint/2010/main" val="36832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A9822953-7CA8-4D8D-9547-18F840B2432B}"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487431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881697AC-96A8-4813-803C-6F59163198AA}"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4916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210185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01851"/>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E0FCB644-D832-4F85-95B0-CA136470EF80}"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987291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2A3D7A"/>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2A3D7A"/>
              </a:solidFill>
            </a:endParaRPr>
          </a:p>
        </p:txBody>
      </p:sp>
      <p:sp>
        <p:nvSpPr>
          <p:cNvPr id="9" name="Slide Number Placeholder 8"/>
          <p:cNvSpPr>
            <a:spLocks noGrp="1"/>
          </p:cNvSpPr>
          <p:nvPr>
            <p:ph type="sldNum" sz="quarter" idx="12"/>
          </p:nvPr>
        </p:nvSpPr>
        <p:spPr/>
        <p:txBody>
          <a:bodyPr/>
          <a:lstStyle>
            <a:lvl1pPr>
              <a:defRPr/>
            </a:lvl1pPr>
          </a:lstStyle>
          <a:p>
            <a:fld id="{898AC4FC-66C6-4468-906E-F83E0CAD62ED}"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39973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2A3D7A"/>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2A3D7A"/>
              </a:solidFill>
            </a:endParaRPr>
          </a:p>
        </p:txBody>
      </p:sp>
      <p:sp>
        <p:nvSpPr>
          <p:cNvPr id="5" name="Slide Number Placeholder 4"/>
          <p:cNvSpPr>
            <a:spLocks noGrp="1"/>
          </p:cNvSpPr>
          <p:nvPr>
            <p:ph type="sldNum" sz="quarter" idx="12"/>
          </p:nvPr>
        </p:nvSpPr>
        <p:spPr/>
        <p:txBody>
          <a:bodyPr/>
          <a:lstStyle>
            <a:lvl1pPr>
              <a:defRPr/>
            </a:lvl1pPr>
          </a:lstStyle>
          <a:p>
            <a:fld id="{C09817FD-7BC9-4C5F-8C2C-A83BDB62CD42}"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05537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2A3D7A"/>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2A3D7A"/>
              </a:solidFill>
            </a:endParaRPr>
          </a:p>
        </p:txBody>
      </p:sp>
      <p:sp>
        <p:nvSpPr>
          <p:cNvPr id="4" name="Slide Number Placeholder 3"/>
          <p:cNvSpPr>
            <a:spLocks noGrp="1"/>
          </p:cNvSpPr>
          <p:nvPr>
            <p:ph type="sldNum" sz="quarter" idx="12"/>
          </p:nvPr>
        </p:nvSpPr>
        <p:spPr/>
        <p:txBody>
          <a:bodyPr/>
          <a:lstStyle>
            <a:lvl1pPr>
              <a:defRPr/>
            </a:lvl1pPr>
          </a:lstStyle>
          <a:p>
            <a:fld id="{2CFAEB62-ADDA-4C32-9EFE-C6F7891E9D0E}"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56631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66EFB528-1123-42D7-8082-2DD565EC5A9E}"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173918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2A3D7A"/>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2A3D7A"/>
              </a:solidFill>
            </a:endParaRPr>
          </a:p>
        </p:txBody>
      </p:sp>
      <p:sp>
        <p:nvSpPr>
          <p:cNvPr id="7" name="Slide Number Placeholder 6"/>
          <p:cNvSpPr>
            <a:spLocks noGrp="1"/>
          </p:cNvSpPr>
          <p:nvPr>
            <p:ph type="sldNum" sz="quarter" idx="12"/>
          </p:nvPr>
        </p:nvSpPr>
        <p:spPr/>
        <p:txBody>
          <a:bodyPr/>
          <a:lstStyle>
            <a:lvl1pPr>
              <a:defRPr/>
            </a:lvl1pPr>
          </a:lstStyle>
          <a:p>
            <a:fld id="{1BBFD06A-B55B-47D0-BC17-A337081F40E3}"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252504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CCC4CDE3-D7E4-4C34-8B77-84FE734098A8}"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4167813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838200"/>
            <a:ext cx="1943100" cy="53784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838200"/>
            <a:ext cx="5676900" cy="5378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2A3D7A"/>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2A3D7A"/>
              </a:solidFill>
            </a:endParaRPr>
          </a:p>
        </p:txBody>
      </p:sp>
      <p:sp>
        <p:nvSpPr>
          <p:cNvPr id="6" name="Slide Number Placeholder 5"/>
          <p:cNvSpPr>
            <a:spLocks noGrp="1"/>
          </p:cNvSpPr>
          <p:nvPr>
            <p:ph type="sldNum" sz="quarter" idx="12"/>
          </p:nvPr>
        </p:nvSpPr>
        <p:spPr/>
        <p:txBody>
          <a:bodyPr/>
          <a:lstStyle>
            <a:lvl1pPr>
              <a:defRPr/>
            </a:lvl1pPr>
          </a:lstStyle>
          <a:p>
            <a:fld id="{1E677FD3-4798-4B5A-9B9E-A54A31079707}" type="slidenum">
              <a:rPr lang="en-US" altLang="en-US">
                <a:solidFill>
                  <a:srgbClr val="2A3D7A"/>
                </a:solidFill>
              </a:rPr>
              <a:pPr/>
              <a:t>‹#›</a:t>
            </a:fld>
            <a:endParaRPr lang="en-US" altLang="en-US" sz="1400">
              <a:solidFill>
                <a:srgbClr val="2A3D7A"/>
              </a:solidFill>
            </a:endParaRPr>
          </a:p>
        </p:txBody>
      </p:sp>
    </p:spTree>
    <p:extLst>
      <p:ext uri="{BB962C8B-B14F-4D97-AF65-F5344CB8AC3E}">
        <p14:creationId xmlns:p14="http://schemas.microsoft.com/office/powerpoint/2010/main" val="337929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5/13/2016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5/13/2016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5/13/2016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5/13/2016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5/13/2016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5/13/2016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3000">
              <a:srgbClr val="85C2FF">
                <a:lumMod val="26000"/>
                <a:lumOff val="74000"/>
                <a:alpha val="25000"/>
              </a:srgbClr>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C477CC-7AE8-4D12-8BAB-7E30B5F5660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8649" name="Rectangle 25"/>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0" name="Rectangle 26"/>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1" name="Rectangle 27" descr="Stationery"/>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2" name="Rectangle 28" descr="Stationery"/>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3" name="Rectangle 29"/>
          <p:cNvSpPr>
            <a:spLocks noGrp="1" noChangeArrowheads="1"/>
          </p:cNvSpPr>
          <p:nvPr>
            <p:ph type="title"/>
          </p:nvPr>
        </p:nvSpPr>
        <p:spPr bwMode="auto">
          <a:xfrm>
            <a:off x="10668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38655" name="Rectangle 31"/>
          <p:cNvSpPr>
            <a:spLocks noGrp="1" noChangeArrowheads="1"/>
          </p:cNvSpPr>
          <p:nvPr>
            <p:ph type="dt" sz="half" idx="2"/>
          </p:nvPr>
        </p:nvSpPr>
        <p:spPr bwMode="auto">
          <a:xfrm>
            <a:off x="1066800" y="6413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defRPr>
            </a:lvl1pPr>
          </a:lstStyle>
          <a:p>
            <a:pPr fontAlgn="base">
              <a:spcBef>
                <a:spcPct val="0"/>
              </a:spcBef>
              <a:spcAft>
                <a:spcPct val="0"/>
              </a:spcAft>
            </a:pPr>
            <a:endParaRPr lang="en-US" altLang="en-US" smtClean="0">
              <a:solidFill>
                <a:srgbClr val="2A3D7A"/>
              </a:solidFill>
            </a:endParaRPr>
          </a:p>
        </p:txBody>
      </p:sp>
      <p:sp>
        <p:nvSpPr>
          <p:cNvPr id="538656" name="Rectangle 32"/>
          <p:cNvSpPr>
            <a:spLocks noGrp="1" noChangeArrowheads="1"/>
          </p:cNvSpPr>
          <p:nvPr>
            <p:ph type="ftr" sz="quarter" idx="3"/>
          </p:nvPr>
        </p:nvSpPr>
        <p:spPr bwMode="auto">
          <a:xfrm>
            <a:off x="3429000" y="64135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defRPr>
            </a:lvl1pPr>
          </a:lstStyle>
          <a:p>
            <a:pPr fontAlgn="base">
              <a:spcBef>
                <a:spcPct val="0"/>
              </a:spcBef>
              <a:spcAft>
                <a:spcPct val="0"/>
              </a:spcAft>
            </a:pPr>
            <a:endParaRPr lang="en-US" altLang="en-US" smtClean="0">
              <a:solidFill>
                <a:srgbClr val="2A3D7A"/>
              </a:solidFill>
            </a:endParaRPr>
          </a:p>
        </p:txBody>
      </p:sp>
      <p:pic>
        <p:nvPicPr>
          <p:cNvPr id="538657" name="Picture 33" descr="C:\Wendy\anabnr2.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7" y="2"/>
            <a:ext cx="7915275" cy="754063"/>
          </a:xfrm>
          <a:prstGeom prst="rect">
            <a:avLst/>
          </a:prstGeom>
          <a:noFill/>
          <a:extLst>
            <a:ext uri="{909E8E84-426E-40DD-AFC4-6F175D3DCCD1}">
              <a14:hiddenFill xmlns:a14="http://schemas.microsoft.com/office/drawing/2010/main">
                <a:solidFill>
                  <a:srgbClr val="FFFFFF"/>
                </a:solidFill>
              </a14:hiddenFill>
            </a:ext>
          </a:extLst>
        </p:spPr>
      </p:pic>
      <p:sp>
        <p:nvSpPr>
          <p:cNvPr id="538658" name="Rectangle 34"/>
          <p:cNvSpPr>
            <a:spLocks noChangeArrowheads="1"/>
          </p:cNvSpPr>
          <p:nvPr/>
        </p:nvSpPr>
        <p:spPr bwMode="auto">
          <a:xfrm>
            <a:off x="304800" y="457200"/>
            <a:ext cx="2514600" cy="304800"/>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en-US" altLang="en-US" sz="2400" smtClean="0">
              <a:solidFill>
                <a:srgbClr val="5B5249"/>
              </a:solidFill>
            </a:endParaRPr>
          </a:p>
        </p:txBody>
      </p:sp>
      <p:sp>
        <p:nvSpPr>
          <p:cNvPr id="538659" name="Rectangle 35"/>
          <p:cNvSpPr>
            <a:spLocks noGrp="1" noChangeArrowheads="1"/>
          </p:cNvSpPr>
          <p:nvPr>
            <p:ph type="sldNum" sz="quarter" idx="4"/>
          </p:nvPr>
        </p:nvSpPr>
        <p:spPr bwMode="auto">
          <a:xfrm>
            <a:off x="8229600" y="64135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2400">
                <a:effectLst/>
              </a:defRPr>
            </a:lvl1pPr>
          </a:lstStyle>
          <a:p>
            <a:pPr fontAlgn="base">
              <a:spcBef>
                <a:spcPct val="0"/>
              </a:spcBef>
              <a:spcAft>
                <a:spcPct val="0"/>
              </a:spcAft>
            </a:pPr>
            <a:fld id="{5C831123-A47F-42A2-9D8D-FFD7BA9E4887}" type="slidenum">
              <a:rPr lang="en-US" altLang="en-US" smtClean="0">
                <a:solidFill>
                  <a:srgbClr val="2A3D7A"/>
                </a:solidFill>
              </a:rPr>
              <a:pPr fontAlgn="base">
                <a:spcBef>
                  <a:spcPct val="0"/>
                </a:spcBef>
                <a:spcAft>
                  <a:spcPct val="0"/>
                </a:spcAft>
              </a:pPr>
              <a:t>‹#›</a:t>
            </a:fld>
            <a:endParaRPr lang="en-US" altLang="en-US" sz="1400" smtClean="0">
              <a:solidFill>
                <a:srgbClr val="2A3D7A"/>
              </a:solidFill>
            </a:endParaRPr>
          </a:p>
        </p:txBody>
      </p:sp>
      <p:sp>
        <p:nvSpPr>
          <p:cNvPr id="538660" name="Rectangle 36"/>
          <p:cNvSpPr>
            <a:spLocks noGrp="1" noChangeArrowheads="1"/>
          </p:cNvSpPr>
          <p:nvPr>
            <p:ph type="body" idx="1"/>
          </p:nvPr>
        </p:nvSpPr>
        <p:spPr bwMode="auto">
          <a:xfrm>
            <a:off x="1066800" y="2101851"/>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22592483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BlackChancery" pitchFamily="2" charset="0"/>
        </a:defRPr>
      </a:lvl2pPr>
      <a:lvl3pPr algn="l" rtl="0" fontAlgn="base">
        <a:spcBef>
          <a:spcPct val="0"/>
        </a:spcBef>
        <a:spcAft>
          <a:spcPct val="0"/>
        </a:spcAft>
        <a:defRPr sz="4400">
          <a:solidFill>
            <a:schemeClr val="tx2"/>
          </a:solidFill>
          <a:latin typeface="BlackChancery" pitchFamily="2" charset="0"/>
        </a:defRPr>
      </a:lvl3pPr>
      <a:lvl4pPr algn="l" rtl="0" fontAlgn="base">
        <a:spcBef>
          <a:spcPct val="0"/>
        </a:spcBef>
        <a:spcAft>
          <a:spcPct val="0"/>
        </a:spcAft>
        <a:defRPr sz="4400">
          <a:solidFill>
            <a:schemeClr val="tx2"/>
          </a:solidFill>
          <a:latin typeface="BlackChancery" pitchFamily="2" charset="0"/>
        </a:defRPr>
      </a:lvl4pPr>
      <a:lvl5pPr algn="l" rtl="0" fontAlgn="base">
        <a:spcBef>
          <a:spcPct val="0"/>
        </a:spcBef>
        <a:spcAft>
          <a:spcPct val="0"/>
        </a:spcAft>
        <a:defRPr sz="4400">
          <a:solidFill>
            <a:schemeClr val="tx2"/>
          </a:solidFill>
          <a:latin typeface="BlackChancery" pitchFamily="2" charset="0"/>
        </a:defRPr>
      </a:lvl5pPr>
      <a:lvl6pPr marL="457200" algn="l" rtl="0" fontAlgn="base">
        <a:spcBef>
          <a:spcPct val="0"/>
        </a:spcBef>
        <a:spcAft>
          <a:spcPct val="0"/>
        </a:spcAft>
        <a:defRPr sz="4400">
          <a:solidFill>
            <a:schemeClr val="tx2"/>
          </a:solidFill>
          <a:latin typeface="BlackChancery" pitchFamily="2" charset="0"/>
        </a:defRPr>
      </a:lvl6pPr>
      <a:lvl7pPr marL="914400" algn="l" rtl="0" fontAlgn="base">
        <a:spcBef>
          <a:spcPct val="0"/>
        </a:spcBef>
        <a:spcAft>
          <a:spcPct val="0"/>
        </a:spcAft>
        <a:defRPr sz="4400">
          <a:solidFill>
            <a:schemeClr val="tx2"/>
          </a:solidFill>
          <a:latin typeface="BlackChancery" pitchFamily="2" charset="0"/>
        </a:defRPr>
      </a:lvl7pPr>
      <a:lvl8pPr marL="1371600" algn="l" rtl="0" fontAlgn="base">
        <a:spcBef>
          <a:spcPct val="0"/>
        </a:spcBef>
        <a:spcAft>
          <a:spcPct val="0"/>
        </a:spcAft>
        <a:defRPr sz="4400">
          <a:solidFill>
            <a:schemeClr val="tx2"/>
          </a:solidFill>
          <a:latin typeface="BlackChancery" pitchFamily="2" charset="0"/>
        </a:defRPr>
      </a:lvl8pPr>
      <a:lvl9pPr marL="1828800" algn="l" rtl="0" fontAlgn="base">
        <a:spcBef>
          <a:spcPct val="0"/>
        </a:spcBef>
        <a:spcAft>
          <a:spcPct val="0"/>
        </a:spcAft>
        <a:defRPr sz="4400">
          <a:solidFill>
            <a:schemeClr val="tx2"/>
          </a:solidFill>
          <a:latin typeface="BlackChancery" pitchFamily="2" charset="0"/>
        </a:defRPr>
      </a:lvl9pPr>
    </p:titleStyle>
    <p:bodyStyle>
      <a:lvl1pPr marL="457200" indent="-457200" algn="l" rtl="0" fontAlgn="base">
        <a:spcBef>
          <a:spcPct val="20000"/>
        </a:spcBef>
        <a:spcAft>
          <a:spcPct val="0"/>
        </a:spcAft>
        <a:buClr>
          <a:srgbClr val="A50021"/>
        </a:buClr>
        <a:buSzPct val="75000"/>
        <a:buFont typeface="Wingdings" pitchFamily="2" charset="2"/>
        <a:buChar char="n"/>
        <a:defRPr sz="3200">
          <a:solidFill>
            <a:schemeClr val="tx1"/>
          </a:solidFill>
          <a:latin typeface="+mn-lt"/>
          <a:ea typeface="+mn-ea"/>
          <a:cs typeface="+mn-cs"/>
        </a:defRPr>
      </a:lvl1pPr>
      <a:lvl2pPr marL="1027113" indent="-455613" algn="l" rtl="0" fontAlgn="base">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0013" indent="-228600" algn="l" rtl="0" fontAlgn="base">
        <a:spcBef>
          <a:spcPct val="20000"/>
        </a:spcBef>
        <a:spcAft>
          <a:spcPct val="0"/>
        </a:spcAft>
        <a:buClr>
          <a:srgbClr val="666699"/>
        </a:buClr>
        <a:buSzPct val="70000"/>
        <a:buFont typeface="Wingdings" pitchFamily="2" charset="2"/>
        <a:buChar char="n"/>
        <a:defRPr sz="2400">
          <a:solidFill>
            <a:schemeClr val="tx1"/>
          </a:solidFill>
          <a:latin typeface="+mn-lt"/>
        </a:defRPr>
      </a:lvl3pPr>
      <a:lvl4pPr marL="1712913" indent="-228600" algn="l" rtl="0" fontAlgn="base">
        <a:spcBef>
          <a:spcPct val="20000"/>
        </a:spcBef>
        <a:spcAft>
          <a:spcPct val="0"/>
        </a:spcAft>
        <a:buSzPct val="60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Myths &amp; Marvels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016147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Part One:</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Bakers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Dozen Myths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about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Pentecost and Pentecostals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40430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1:</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Pentecostals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believe weird stuff that isn’t in the Bible.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21472490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3600" b="1" spc="150" dirty="0">
                <a:ln w="11430"/>
                <a:solidFill>
                  <a:srgbClr val="0000CC"/>
                </a:solidFill>
                <a:effectLst>
                  <a:outerShdw blurRad="25400" algn="tl" rotWithShape="0">
                    <a:srgbClr val="000000">
                      <a:alpha val="43000"/>
                    </a:srgbClr>
                  </a:outerShdw>
                </a:effectLst>
                <a:latin typeface="Times New Roman"/>
                <a:ea typeface="Calibri"/>
                <a:cs typeface="Times New Roman"/>
              </a:rPr>
              <a:t>Fact</a:t>
            </a:r>
            <a:r>
              <a:rPr lang="en-US" sz="3600" b="1" spc="150" dirty="0">
                <a:ln w="11430"/>
                <a:effectLst>
                  <a:outerShdw blurRad="25400" algn="tl" rotWithShape="0">
                    <a:srgbClr val="000000">
                      <a:alpha val="43000"/>
                    </a:srgbClr>
                  </a:outerShdw>
                </a:effectLst>
                <a:latin typeface="Times New Roman"/>
                <a:ea typeface="Calibri"/>
                <a:cs typeface="Times New Roman"/>
              </a:rPr>
              <a:t>- Pentecostals like the Assemblies of God believe the entire Bible and that </a:t>
            </a:r>
            <a:r>
              <a:rPr lang="en-US" sz="3600" b="1" spc="150" dirty="0" smtClean="0">
                <a:ln w="11430"/>
                <a:effectLst>
                  <a:outerShdw blurRad="25400" algn="tl" rotWithShape="0">
                    <a:srgbClr val="000000">
                      <a:alpha val="43000"/>
                    </a:srgbClr>
                  </a:outerShdw>
                </a:effectLst>
                <a:latin typeface="Times New Roman"/>
                <a:ea typeface="Calibri"/>
                <a:cs typeface="Times New Roman"/>
              </a:rPr>
              <a:t>the Bible </a:t>
            </a:r>
            <a:r>
              <a:rPr lang="en-US" sz="3600" b="1" spc="150" dirty="0">
                <a:ln w="11430"/>
                <a:effectLst>
                  <a:outerShdw blurRad="25400" algn="tl" rotWithShape="0">
                    <a:srgbClr val="000000">
                      <a:alpha val="43000"/>
                    </a:srgbClr>
                  </a:outerShdw>
                </a:effectLst>
                <a:latin typeface="Times New Roman"/>
                <a:ea typeface="Calibri"/>
                <a:cs typeface="Times New Roman"/>
              </a:rPr>
              <a:t>alone is the only rule for faith and practice.  </a:t>
            </a:r>
            <a:r>
              <a:rPr lang="en-US" sz="3600" b="1" spc="150" dirty="0" smtClean="0">
                <a:ln w="11430"/>
                <a:effectLst>
                  <a:outerShdw blurRad="25400" algn="tl" rotWithShape="0">
                    <a:srgbClr val="000000">
                      <a:alpha val="43000"/>
                    </a:srgbClr>
                  </a:outerShdw>
                </a:effectLst>
                <a:latin typeface="Times New Roman"/>
                <a:ea typeface="Calibri"/>
                <a:cs typeface="Times New Roman"/>
              </a:rPr>
              <a:t>We </a:t>
            </a:r>
            <a:r>
              <a:rPr lang="en-US" sz="3600" b="1" spc="150" dirty="0">
                <a:ln w="11430"/>
                <a:effectLst>
                  <a:outerShdw blurRad="25400" algn="tl" rotWithShape="0">
                    <a:srgbClr val="000000">
                      <a:alpha val="43000"/>
                    </a:srgbClr>
                  </a:outerShdw>
                </a:effectLst>
                <a:latin typeface="Times New Roman"/>
                <a:ea typeface="Calibri"/>
                <a:cs typeface="Times New Roman"/>
              </a:rPr>
              <a:t>believe the Baptism </a:t>
            </a:r>
            <a:r>
              <a:rPr lang="en-US" sz="3600" b="1" spc="150" dirty="0" smtClean="0">
                <a:ln w="11430"/>
                <a:effectLst>
                  <a:outerShdw blurRad="25400" algn="tl" rotWithShape="0">
                    <a:srgbClr val="000000">
                      <a:alpha val="43000"/>
                    </a:srgbClr>
                  </a:outerShdw>
                </a:effectLst>
                <a:latin typeface="Times New Roman"/>
                <a:ea typeface="Calibri"/>
                <a:cs typeface="Times New Roman"/>
              </a:rPr>
              <a:t>in </a:t>
            </a:r>
            <a:r>
              <a:rPr lang="en-US" sz="3600" b="1" spc="150" dirty="0">
                <a:ln w="11430"/>
                <a:effectLst>
                  <a:outerShdw blurRad="25400" algn="tl" rotWithShape="0">
                    <a:srgbClr val="000000">
                      <a:alpha val="43000"/>
                    </a:srgbClr>
                  </a:outerShdw>
                </a:effectLst>
                <a:latin typeface="Times New Roman"/>
                <a:ea typeface="Calibri"/>
                <a:cs typeface="Times New Roman"/>
              </a:rPr>
              <a:t>the Holy Spirit with the evidence of speaking in tongues, just like what happened on Pentecost and throughout the Book of Acts, is still for </a:t>
            </a:r>
            <a:r>
              <a:rPr lang="en-US" sz="3600" b="1" spc="150" dirty="0" smtClean="0">
                <a:ln w="11430"/>
                <a:effectLst>
                  <a:outerShdw blurRad="25400" algn="tl" rotWithShape="0">
                    <a:srgbClr val="000000">
                      <a:alpha val="43000"/>
                    </a:srgbClr>
                  </a:outerShdw>
                </a:effectLst>
                <a:latin typeface="Times New Roman"/>
                <a:ea typeface="Calibri"/>
                <a:cs typeface="Times New Roman"/>
              </a:rPr>
              <a:t>today</a:t>
            </a:r>
            <a:br>
              <a:rPr lang="en-US" sz="3600" b="1" spc="150" dirty="0" smtClean="0">
                <a:ln w="11430"/>
                <a:effectLst>
                  <a:outerShdw blurRad="25400" algn="tl" rotWithShape="0">
                    <a:srgbClr val="000000">
                      <a:alpha val="43000"/>
                    </a:srgbClr>
                  </a:outerShdw>
                </a:effectLst>
                <a:latin typeface="Times New Roman"/>
                <a:ea typeface="Calibri"/>
                <a:cs typeface="Times New Roman"/>
              </a:rPr>
            </a:br>
            <a:r>
              <a:rPr lang="en-US" sz="3600" b="1" spc="150" dirty="0" smtClean="0">
                <a:ln w="11430"/>
                <a:effectLst>
                  <a:outerShdw blurRad="25400" algn="tl" rotWithShape="0">
                    <a:srgbClr val="000000">
                      <a:alpha val="43000"/>
                    </a:srgbClr>
                  </a:outerShdw>
                </a:effectLst>
                <a:latin typeface="Times New Roman"/>
                <a:ea typeface="Calibri"/>
                <a:cs typeface="Times New Roman"/>
              </a:rPr>
              <a:t>(</a:t>
            </a:r>
            <a:r>
              <a:rPr lang="en-US" sz="3600" b="1" spc="150" dirty="0">
                <a:ln w="11430"/>
                <a:effectLst>
                  <a:outerShdw blurRad="25400" algn="tl" rotWithShape="0">
                    <a:srgbClr val="000000">
                      <a:alpha val="43000"/>
                    </a:srgbClr>
                  </a:outerShdw>
                </a:effectLst>
                <a:latin typeface="Times New Roman"/>
                <a:ea typeface="Calibri"/>
                <a:cs typeface="Times New Roman"/>
              </a:rPr>
              <a:t>Acts 2:38).</a:t>
            </a:r>
            <a:endParaRPr lang="en-US" sz="1600"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37676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2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Pentecostals are isolated to a few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small denominations</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94786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26163"/>
          </a:xfrm>
        </p:spPr>
        <p:txBody>
          <a:bodyPr>
            <a:normAutofit fontScale="90000"/>
          </a:bodyPr>
          <a:lstStyle/>
          <a:p>
            <a:pPr algn="l"/>
            <a:r>
              <a:rPr lang="en-US" sz="4000" b="1" dirty="0" smtClean="0">
                <a:solidFill>
                  <a:srgbClr val="0000CC"/>
                </a:solidFill>
              </a:rPr>
              <a:t>Fact</a:t>
            </a:r>
            <a:r>
              <a:rPr lang="en-US" sz="4000" b="1" dirty="0" smtClean="0"/>
              <a:t> </a:t>
            </a:r>
            <a:r>
              <a:rPr lang="en-US" sz="4000" b="1" dirty="0"/>
              <a:t>– There are Pentecostal Anglicans, Pentecostal Methodists, Pentecostal Lutherans, Pentecostal Baptists </a:t>
            </a:r>
            <a:r>
              <a:rPr lang="en-US" sz="4000" b="1" dirty="0" smtClean="0"/>
              <a:t>and huge </a:t>
            </a:r>
            <a:r>
              <a:rPr lang="en-US" sz="4000" b="1" dirty="0"/>
              <a:t>numbers of Pentecostal Catholics. A </a:t>
            </a:r>
            <a:r>
              <a:rPr lang="en-US" sz="4000" b="1" dirty="0" smtClean="0"/>
              <a:t>2011 </a:t>
            </a:r>
            <a:r>
              <a:rPr lang="en-US" sz="4000" b="1" dirty="0"/>
              <a:t>Pew Research Center study revealed that Pentecostals and charismatics make up more than a quarter of all Christians today. And last year the leader of all Anglicans, the Archbishop of Canterbury, Justin </a:t>
            </a:r>
            <a:r>
              <a:rPr lang="en-US" sz="4000" b="1" dirty="0" err="1"/>
              <a:t>Welby</a:t>
            </a:r>
            <a:r>
              <a:rPr lang="en-US" sz="4000" b="1" dirty="0"/>
              <a:t>, admitted that he speaks in tongues.  </a:t>
            </a:r>
            <a:r>
              <a:rPr lang="en-US" sz="1700" b="1" dirty="0"/>
              <a:t>http://www.charismanews.com/opinion/44531-10-top-misconceptions-about-pentecostal-christians</a:t>
            </a:r>
          </a:p>
        </p:txBody>
      </p:sp>
    </p:spTree>
    <p:extLst>
      <p:ext uri="{BB962C8B-B14F-4D97-AF65-F5344CB8AC3E}">
        <p14:creationId xmlns:p14="http://schemas.microsoft.com/office/powerpoint/2010/main" val="332606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3 –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Islam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is the fastest growing faith in the world. .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1029942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26163"/>
          </a:xfrm>
        </p:spPr>
        <p:txBody>
          <a:bodyPr>
            <a:normAutofit/>
          </a:bodyPr>
          <a:lstStyle/>
          <a:p>
            <a:pPr algn="l"/>
            <a:r>
              <a:rPr lang="en-US" b="1" dirty="0">
                <a:solidFill>
                  <a:srgbClr val="0000CC"/>
                </a:solidFill>
              </a:rPr>
              <a:t>Fact – </a:t>
            </a:r>
            <a:r>
              <a:rPr lang="en-US" b="1" dirty="0"/>
              <a:t>“Islam is not the fastest-growing faith family in the world. Pentecostalism is. While Islam has gone from zero in 610 AD to 1.6 billion today (1,403 years), Pentecostalism went from zero to (about) a billion from 1906 to the present day (107 years).”  </a:t>
            </a:r>
            <a:r>
              <a:rPr lang="en-US" sz="1600" b="1" dirty="0">
                <a:solidFill>
                  <a:srgbClr val="0000CC"/>
                </a:solidFill>
              </a:rPr>
              <a:t>http://www.charismanews.com/opinion/44242-10-things-you-didn-t-know-about-pentecostals</a:t>
            </a:r>
            <a:endParaRPr lang="en-US" sz="900" b="1" dirty="0"/>
          </a:p>
        </p:txBody>
      </p:sp>
    </p:spTree>
    <p:extLst>
      <p:ext uri="{BB962C8B-B14F-4D97-AF65-F5344CB8AC3E}">
        <p14:creationId xmlns:p14="http://schemas.microsoft.com/office/powerpoint/2010/main" val="3962701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4 - Pentecostals are usually uneducated.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3531413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rmAutofit fontScale="90000"/>
          </a:bodyPr>
          <a:lstStyle/>
          <a:p>
            <a:pPr algn="l"/>
            <a:r>
              <a:rPr lang="en-US" sz="3600" b="1" dirty="0">
                <a:solidFill>
                  <a:srgbClr val="0000CC"/>
                </a:solidFill>
              </a:rPr>
              <a:t>Fact – </a:t>
            </a:r>
            <a:r>
              <a:rPr lang="en-US" sz="3600" b="1" dirty="0"/>
              <a:t>Pentecostals have built more </a:t>
            </a:r>
            <a:r>
              <a:rPr lang="en-US" sz="3600" b="1" dirty="0" smtClean="0"/>
              <a:t>than just </a:t>
            </a:r>
            <a:r>
              <a:rPr lang="en-US" sz="3600" b="1" dirty="0"/>
              <a:t>schools, hospitals and orphanages around the world for the poor; they have also built thousands of colleges and universities like Regent University, Oral Roberts University and Evangel University.  “The largest seminary in the Church of England (and perhaps the entire Anglican communion) is St. Mellitus College/St. Paul's Theological Center in London, spiritually godfathered by (Charismatic) Holy Trinity </a:t>
            </a:r>
            <a:r>
              <a:rPr lang="en-US" sz="3600" b="1" dirty="0" err="1"/>
              <a:t>Brompton</a:t>
            </a:r>
            <a:r>
              <a:rPr lang="en-US" sz="3600" b="1" dirty="0"/>
              <a:t> Church.” </a:t>
            </a:r>
            <a:r>
              <a:rPr lang="en-US" sz="3600" b="1" dirty="0" smtClean="0"/>
              <a:t/>
            </a:r>
            <a:br>
              <a:rPr lang="en-US" sz="3600" b="1" dirty="0" smtClean="0"/>
            </a:br>
            <a:r>
              <a:rPr lang="en-US" sz="1600" b="1" dirty="0" smtClean="0">
                <a:solidFill>
                  <a:srgbClr val="0000CC"/>
                </a:solidFill>
              </a:rPr>
              <a:t>http</a:t>
            </a:r>
            <a:r>
              <a:rPr lang="en-US" sz="1600" b="1" dirty="0">
                <a:solidFill>
                  <a:srgbClr val="0000CC"/>
                </a:solidFill>
              </a:rPr>
              <a:t>://www.charismanews.com/opinion/44242-10-things-you-didn-t-know-about-pentecostals</a:t>
            </a:r>
            <a:endParaRPr lang="en-US" sz="900" b="1" dirty="0"/>
          </a:p>
        </p:txBody>
      </p:sp>
    </p:spTree>
    <p:extLst>
      <p:ext uri="{BB962C8B-B14F-4D97-AF65-F5344CB8AC3E}">
        <p14:creationId xmlns:p14="http://schemas.microsoft.com/office/powerpoint/2010/main" val="1212488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5 - Pentecostals are snake handlers.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26139916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Acts 2:1-4</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09600"/>
            <a:ext cx="8763000" cy="5867400"/>
          </a:xfrm>
        </p:spPr>
        <p:txBody>
          <a:bodyPr>
            <a:noAutofit/>
          </a:bodyPr>
          <a:lstStyle/>
          <a:p>
            <a:pPr marL="0" indent="0">
              <a:buNone/>
            </a:pPr>
            <a:r>
              <a:rPr lang="en-US" sz="3600" b="1" dirty="0">
                <a:effectLst>
                  <a:outerShdw blurRad="38100" dist="38100" dir="2700000" algn="tl">
                    <a:srgbClr val="000000">
                      <a:alpha val="43137"/>
                    </a:srgbClr>
                  </a:outerShdw>
                </a:effectLst>
              </a:rPr>
              <a:t>When the Day of Pentecost had fully come, they were all with one accord in one place. </a:t>
            </a:r>
            <a:r>
              <a:rPr lang="en-US" sz="3600" b="1" baseline="30000" dirty="0">
                <a:effectLst>
                  <a:outerShdw blurRad="38100" dist="38100" dir="2700000" algn="tl">
                    <a:srgbClr val="000000">
                      <a:alpha val="43137"/>
                    </a:srgbClr>
                  </a:outerShdw>
                </a:effectLst>
              </a:rPr>
              <a:t>2</a:t>
            </a:r>
            <a:r>
              <a:rPr lang="en-US" sz="3600" b="1" dirty="0">
                <a:effectLst>
                  <a:outerShdw blurRad="38100" dist="38100" dir="2700000" algn="tl">
                    <a:srgbClr val="000000">
                      <a:alpha val="43137"/>
                    </a:srgbClr>
                  </a:outerShdw>
                </a:effectLst>
              </a:rPr>
              <a:t> And suddenly there came a sound from heaven, as of a rushing mighty wind, and it filled the whole house where they were sitting. </a:t>
            </a:r>
            <a:r>
              <a:rPr lang="en-US" sz="3600" b="1" baseline="30000" dirty="0">
                <a:effectLst>
                  <a:outerShdw blurRad="38100" dist="38100" dir="2700000" algn="tl">
                    <a:srgbClr val="000000">
                      <a:alpha val="43137"/>
                    </a:srgbClr>
                  </a:outerShdw>
                </a:effectLst>
              </a:rPr>
              <a:t>3</a:t>
            </a:r>
            <a:r>
              <a:rPr lang="en-US" sz="3600" b="1" dirty="0">
                <a:effectLst>
                  <a:outerShdw blurRad="38100" dist="38100" dir="2700000" algn="tl">
                    <a:srgbClr val="000000">
                      <a:alpha val="43137"/>
                    </a:srgbClr>
                  </a:outerShdw>
                </a:effectLst>
              </a:rPr>
              <a:t> Then there appeared to them divided tongues, as of fire, and one sat upon each of them. </a:t>
            </a:r>
            <a:r>
              <a:rPr lang="en-US" sz="3600" b="1" baseline="30000" dirty="0">
                <a:effectLst>
                  <a:outerShdw blurRad="38100" dist="38100" dir="2700000" algn="tl">
                    <a:srgbClr val="000000">
                      <a:alpha val="43137"/>
                    </a:srgbClr>
                  </a:outerShdw>
                </a:effectLst>
              </a:rPr>
              <a:t>4</a:t>
            </a:r>
            <a:r>
              <a:rPr lang="en-US" sz="3600" b="1" dirty="0">
                <a:effectLst>
                  <a:outerShdw blurRad="38100" dist="38100" dir="2700000" algn="tl">
                    <a:srgbClr val="000000">
                      <a:alpha val="43137"/>
                    </a:srgbClr>
                  </a:outerShdw>
                </a:effectLst>
              </a:rPr>
              <a:t> And they were all filled with the Holy Spirit and began to speak with other tongues, as the Spirit gave them utterance.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rmAutofit/>
          </a:bodyPr>
          <a:lstStyle/>
          <a:p>
            <a:pPr algn="l"/>
            <a:r>
              <a:rPr lang="en-US" sz="4800" b="1" dirty="0">
                <a:solidFill>
                  <a:srgbClr val="0000CC"/>
                </a:solidFill>
              </a:rPr>
              <a:t>Fact – </a:t>
            </a:r>
            <a:r>
              <a:rPr lang="en-US" sz="4800" b="1" dirty="0"/>
              <a:t>There are only a few small churches that practice “snake handling” and the Pentecostal </a:t>
            </a:r>
            <a:r>
              <a:rPr lang="en-US" sz="4800" b="1" dirty="0" smtClean="0"/>
              <a:t>denominations </a:t>
            </a:r>
            <a:r>
              <a:rPr lang="en-US" sz="4800" b="1" dirty="0"/>
              <a:t>like the A/G have all condemned the practice.</a:t>
            </a:r>
            <a:endParaRPr lang="en-US" sz="1100" b="1" dirty="0"/>
          </a:p>
        </p:txBody>
      </p:sp>
    </p:spTree>
    <p:extLst>
      <p:ext uri="{BB962C8B-B14F-4D97-AF65-F5344CB8AC3E}">
        <p14:creationId xmlns:p14="http://schemas.microsoft.com/office/powerpoint/2010/main" val="835195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6 –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People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who speak in tongues are psychologically unstable.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2378967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a:solidFill>
                  <a:srgbClr val="0000CC"/>
                </a:solidFill>
              </a:rPr>
              <a:t>Fact – </a:t>
            </a:r>
            <a:r>
              <a:rPr lang="en-US" sz="3600" b="1" dirty="0"/>
              <a:t>The New York Times reported in 2006 that a study of Christians in England suggested that those who spoke in tongues "were more emotionally stable than those who did not." </a:t>
            </a:r>
            <a:r>
              <a:rPr lang="en-US" sz="1400" b="1" dirty="0">
                <a:solidFill>
                  <a:srgbClr val="0000CC"/>
                </a:solidFill>
              </a:rPr>
              <a:t>http://www.charismanews.com/opinion/44531-10-top-misconceptions-about-pentecostal-christians.  </a:t>
            </a:r>
            <a:r>
              <a:rPr lang="en-US" sz="3600" b="1" dirty="0"/>
              <a:t>Also, Luther P. </a:t>
            </a:r>
            <a:r>
              <a:rPr lang="en-US" sz="3600" b="1" dirty="0" err="1"/>
              <a:t>Gerlach</a:t>
            </a:r>
            <a:r>
              <a:rPr lang="en-US" sz="3600" b="1" dirty="0"/>
              <a:t>, PhD Professor emeritus of Anthropology, University of Minnesota in his longitudinal study of charismatics/Pentecostals concluded they tend to be “outstandingly stable individuals.” </a:t>
            </a:r>
            <a:endParaRPr lang="en-US" sz="800" b="1" dirty="0"/>
          </a:p>
        </p:txBody>
      </p:sp>
    </p:spTree>
    <p:extLst>
      <p:ext uri="{BB962C8B-B14F-4D97-AF65-F5344CB8AC3E}">
        <p14:creationId xmlns:p14="http://schemas.microsoft.com/office/powerpoint/2010/main" val="50577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7 – Pentecostals tend to be racially segregated.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3689483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4000" b="1" dirty="0">
                <a:solidFill>
                  <a:srgbClr val="0000CC"/>
                </a:solidFill>
              </a:rPr>
              <a:t>Fact – </a:t>
            </a:r>
            <a:r>
              <a:rPr lang="en-US" sz="4000" b="1" dirty="0" smtClean="0"/>
              <a:t>“</a:t>
            </a:r>
            <a:r>
              <a:rPr lang="en-US" sz="4000" b="1" dirty="0"/>
              <a:t>Pentecostal and charismatic churches are more likely to be racially mixed than other denominational groups. This is primarily because the essence of the Pentecostal experience, as described in the Book of Acts, involves the breaking down of racial and cultural walls by the power of the Holy Spirit</a:t>
            </a:r>
            <a:r>
              <a:rPr lang="en-US" sz="4000" b="1" dirty="0" smtClean="0"/>
              <a:t>.”</a:t>
            </a:r>
            <a:r>
              <a:rPr lang="en-US" sz="3600" b="1" dirty="0" smtClean="0"/>
              <a:t/>
            </a:r>
            <a:br>
              <a:rPr lang="en-US" sz="3600" b="1" dirty="0" smtClean="0"/>
            </a:br>
            <a:r>
              <a:rPr lang="en-US" sz="1400" b="1" dirty="0" smtClean="0">
                <a:solidFill>
                  <a:srgbClr val="0000CC"/>
                </a:solidFill>
              </a:rPr>
              <a:t>http</a:t>
            </a:r>
            <a:r>
              <a:rPr lang="en-US" sz="1400" b="1" dirty="0">
                <a:solidFill>
                  <a:srgbClr val="0000CC"/>
                </a:solidFill>
              </a:rPr>
              <a:t>://www.charismanews.com/opinion/44531-10-top-misconceptions-about-pentecostal-christians.  </a:t>
            </a:r>
            <a:endParaRPr lang="en-US" sz="800" b="1" dirty="0"/>
          </a:p>
        </p:txBody>
      </p:sp>
    </p:spTree>
    <p:extLst>
      <p:ext uri="{BB962C8B-B14F-4D97-AF65-F5344CB8AC3E}">
        <p14:creationId xmlns:p14="http://schemas.microsoft.com/office/powerpoint/2010/main" val="2879799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8 – Pentecostalism is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passing fad.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2414628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4800" b="1" dirty="0">
                <a:solidFill>
                  <a:srgbClr val="0000CC"/>
                </a:solidFill>
              </a:rPr>
              <a:t>Fact – </a:t>
            </a:r>
            <a:r>
              <a:rPr lang="en-US" sz="4800" b="1" dirty="0"/>
              <a:t>“Pentecostals only represented 6 percent of all Christians in the year 1980. Today that number has jumped to 26 percent. And the Pulitzer Center reports that 35,000 people join Pentecostal churches every day. </a:t>
            </a:r>
            <a:r>
              <a:rPr lang="en-US" sz="3600" b="1" dirty="0" smtClean="0"/>
              <a:t/>
            </a:r>
            <a:br>
              <a:rPr lang="en-US" sz="3600" b="1" dirty="0" smtClean="0"/>
            </a:br>
            <a:r>
              <a:rPr lang="en-US" sz="1400" b="1" dirty="0" smtClean="0">
                <a:solidFill>
                  <a:srgbClr val="0000CC"/>
                </a:solidFill>
              </a:rPr>
              <a:t>http</a:t>
            </a:r>
            <a:r>
              <a:rPr lang="en-US" sz="1400" b="1" dirty="0">
                <a:solidFill>
                  <a:srgbClr val="0000CC"/>
                </a:solidFill>
              </a:rPr>
              <a:t>://www.charismanews.com/opinion/44531-10-top-misconceptions-about-pentecostal-christians.  </a:t>
            </a:r>
            <a:endParaRPr lang="en-US" sz="800" b="1" dirty="0"/>
          </a:p>
        </p:txBody>
      </p:sp>
    </p:spTree>
    <p:extLst>
      <p:ext uri="{BB962C8B-B14F-4D97-AF65-F5344CB8AC3E}">
        <p14:creationId xmlns:p14="http://schemas.microsoft.com/office/powerpoint/2010/main" val="1217689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9 – Pentecostals believe you must speak in tongues in order to be saved.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1269537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4000" b="1" dirty="0">
                <a:solidFill>
                  <a:srgbClr val="0000CC"/>
                </a:solidFill>
              </a:rPr>
              <a:t>Fact </a:t>
            </a:r>
            <a:r>
              <a:rPr lang="en-US" sz="4000" b="1" dirty="0" smtClean="0">
                <a:solidFill>
                  <a:srgbClr val="0000CC"/>
                </a:solidFill>
              </a:rPr>
              <a:t>–</a:t>
            </a:r>
            <a:r>
              <a:rPr lang="en-US" sz="4000" b="1" dirty="0" smtClean="0"/>
              <a:t>While </a:t>
            </a:r>
            <a:r>
              <a:rPr lang="en-US" sz="4000" b="1" dirty="0"/>
              <a:t>there is a very small group (UPC) that believes that error, the Assemblies of God (The largest Pentecostal </a:t>
            </a:r>
            <a:r>
              <a:rPr lang="en-US" sz="4000" b="1" dirty="0" smtClean="0"/>
              <a:t>denomination </a:t>
            </a:r>
            <a:r>
              <a:rPr lang="en-US" sz="4000" b="1" dirty="0"/>
              <a:t>in the world) along with almost every other Pentecostal group does NOT believe you have to speak in tongues to be saved.  Salvation comes by grace through faith alone. </a:t>
            </a:r>
            <a:r>
              <a:rPr lang="en-US" sz="1800" b="1" dirty="0">
                <a:solidFill>
                  <a:srgbClr val="0000CC"/>
                </a:solidFill>
              </a:rPr>
              <a:t>http://ag.org/top/Beliefs/topics/baptmhs_faq.cfm#heavenwithout</a:t>
            </a:r>
            <a:endParaRPr lang="en-US" sz="100" b="1" dirty="0">
              <a:solidFill>
                <a:srgbClr val="0000CC"/>
              </a:solidFill>
            </a:endParaRPr>
          </a:p>
        </p:txBody>
      </p:sp>
    </p:spTree>
    <p:extLst>
      <p:ext uri="{BB962C8B-B14F-4D97-AF65-F5344CB8AC3E}">
        <p14:creationId xmlns:p14="http://schemas.microsoft.com/office/powerpoint/2010/main" val="2665754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10 –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Tongues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are not for today</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23343157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4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doctrine of baptisms, of laying on of hands, of resurrection of the dead, and of eternal judgment. </a:t>
            </a:r>
            <a:r>
              <a:rPr lang="en-US" sz="4000" b="1" baseline="30000" dirty="0">
                <a:effectLst>
                  <a:outerShdw blurRad="38100" dist="38100" dir="2700000" algn="tl">
                    <a:srgbClr val="000000">
                      <a:alpha val="43137"/>
                    </a:srgbClr>
                  </a:outerShdw>
                </a:effectLst>
              </a:rPr>
              <a:t>3</a:t>
            </a:r>
            <a:r>
              <a:rPr lang="en-US" sz="4000" b="1" dirty="0">
                <a:effectLst>
                  <a:outerShdw blurRad="38100" dist="38100" dir="2700000" algn="tl">
                    <a:srgbClr val="000000">
                      <a:alpha val="43137"/>
                    </a:srgbClr>
                  </a:outerShdw>
                </a:effectLst>
              </a:rPr>
              <a:t> And this we will do if God permits.”</a:t>
            </a:r>
          </a:p>
        </p:txBody>
      </p:sp>
    </p:spTree>
    <p:extLst>
      <p:ext uri="{BB962C8B-B14F-4D97-AF65-F5344CB8AC3E}">
        <p14:creationId xmlns:p14="http://schemas.microsoft.com/office/powerpoint/2010/main" val="21438847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4000" b="1" dirty="0">
                <a:solidFill>
                  <a:srgbClr val="0000CC"/>
                </a:solidFill>
              </a:rPr>
              <a:t>Fact </a:t>
            </a:r>
            <a:r>
              <a:rPr lang="en-US" sz="4000" b="1" dirty="0" smtClean="0">
                <a:solidFill>
                  <a:srgbClr val="0000CC"/>
                </a:solidFill>
              </a:rPr>
              <a:t>–</a:t>
            </a:r>
            <a:r>
              <a:rPr lang="en-US" sz="4000" b="1" dirty="0"/>
              <a:t>The only ones who believe that </a:t>
            </a:r>
            <a:r>
              <a:rPr lang="en-US" sz="4000" b="1" dirty="0" smtClean="0"/>
              <a:t>tongues are not for today are </a:t>
            </a:r>
            <a:r>
              <a:rPr lang="en-US" sz="4000" b="1" dirty="0"/>
              <a:t>the Jehovah’s Witnesses and a small group of cessationists like John MacArthur. Although they occasionally grossly distort a verse from I Cor. 13 to support their error, there is not one scripture saying that tongues are not for today.</a:t>
            </a:r>
            <a:endParaRPr lang="en-US" sz="100" b="1" dirty="0">
              <a:solidFill>
                <a:srgbClr val="0000CC"/>
              </a:solidFill>
            </a:endParaRPr>
          </a:p>
        </p:txBody>
      </p:sp>
    </p:spTree>
    <p:extLst>
      <p:ext uri="{BB962C8B-B14F-4D97-AF65-F5344CB8AC3E}">
        <p14:creationId xmlns:p14="http://schemas.microsoft.com/office/powerpoint/2010/main" val="4049974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11 - The Baptism in the Holy Spirit happened at salvation.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41421" y="390113"/>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1043377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a:solidFill>
                  <a:srgbClr val="0000CC"/>
                </a:solidFill>
              </a:rPr>
              <a:t>Fact </a:t>
            </a:r>
            <a:r>
              <a:rPr lang="en-US" sz="3600" b="1" dirty="0" smtClean="0">
                <a:solidFill>
                  <a:srgbClr val="0000CC"/>
                </a:solidFill>
              </a:rPr>
              <a:t>–</a:t>
            </a:r>
            <a:r>
              <a:rPr lang="en-US" sz="3600" b="1" dirty="0"/>
              <a:t>The Holy Spirit seals us and baptizes us into the body of Christ at Salvation.  That is the Baptism </a:t>
            </a:r>
            <a:r>
              <a:rPr lang="en-US" sz="3600" b="1" u="sng" dirty="0"/>
              <a:t>OF</a:t>
            </a:r>
            <a:r>
              <a:rPr lang="en-US" sz="3600" b="1" dirty="0"/>
              <a:t> the Holy Spirit.  However, the Baptism </a:t>
            </a:r>
            <a:r>
              <a:rPr lang="en-US" sz="3600" b="1" dirty="0" smtClean="0"/>
              <a:t>IN/WITH </a:t>
            </a:r>
            <a:r>
              <a:rPr lang="en-US" sz="3600" b="1" dirty="0"/>
              <a:t>the Holy Spirit is scripturally a subsequent experience; the disciples were saved and received the Holy Spirit in John 20:22 (after the resurrection) and were subsequently </a:t>
            </a:r>
            <a:r>
              <a:rPr lang="en-US" sz="3600" b="1" dirty="0" smtClean="0"/>
              <a:t>Baptized IN the </a:t>
            </a:r>
            <a:r>
              <a:rPr lang="en-US" sz="3600" b="1" dirty="0"/>
              <a:t>Holy Spirit in Acts 2.</a:t>
            </a:r>
            <a:endParaRPr lang="en-US" sz="100" b="1" dirty="0">
              <a:solidFill>
                <a:srgbClr val="0000CC"/>
              </a:solidFill>
            </a:endParaRPr>
          </a:p>
        </p:txBody>
      </p:sp>
    </p:spTree>
    <p:extLst>
      <p:ext uri="{BB962C8B-B14F-4D97-AF65-F5344CB8AC3E}">
        <p14:creationId xmlns:p14="http://schemas.microsoft.com/office/powerpoint/2010/main" val="1787563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12 - Speaking in tongues is the least of the gifts.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486018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a:solidFill>
                  <a:srgbClr val="0000CC"/>
                </a:solidFill>
              </a:rPr>
              <a:t>Fact </a:t>
            </a:r>
            <a:r>
              <a:rPr lang="en-US" sz="3600" b="1" dirty="0" smtClean="0">
                <a:solidFill>
                  <a:srgbClr val="0000CC"/>
                </a:solidFill>
              </a:rPr>
              <a:t>–</a:t>
            </a:r>
            <a:r>
              <a:rPr lang="en-US" sz="3600" b="1" dirty="0"/>
              <a:t>There is nowhere it says “tongues is the least of the gifts”; this is a misnomer from wrongly interpreting I Cor. 12:28.  This false theory purports that since tongues </a:t>
            </a:r>
            <a:r>
              <a:rPr lang="en-US" sz="3600" b="1" dirty="0" smtClean="0"/>
              <a:t>is </a:t>
            </a:r>
            <a:r>
              <a:rPr lang="en-US" sz="3600" b="1" dirty="0"/>
              <a:t>mentioned </a:t>
            </a:r>
            <a:r>
              <a:rPr lang="en-US" sz="3600" b="1" dirty="0" smtClean="0"/>
              <a:t>last, </a:t>
            </a:r>
            <a:r>
              <a:rPr lang="en-US" sz="3600" b="1" dirty="0"/>
              <a:t>it is therefore the least of the gifts and furthermore unnecessary.   By that errant logic, in I Cor. </a:t>
            </a:r>
            <a:r>
              <a:rPr lang="en-US" sz="3600" b="1" dirty="0" smtClean="0"/>
              <a:t>13:13 love </a:t>
            </a:r>
            <a:r>
              <a:rPr lang="en-US" sz="3600" b="1" dirty="0"/>
              <a:t>is mentioned last.  Is love therefore the least?  Love is in fact called the “</a:t>
            </a:r>
            <a:r>
              <a:rPr lang="en-US" sz="3600" b="1" dirty="0" smtClean="0"/>
              <a:t>greatest”…</a:t>
            </a:r>
            <a:endParaRPr lang="en-US" sz="100" b="1" dirty="0">
              <a:solidFill>
                <a:srgbClr val="0000CC"/>
              </a:solidFill>
            </a:endParaRPr>
          </a:p>
        </p:txBody>
      </p:sp>
    </p:spTree>
    <p:extLst>
      <p:ext uri="{BB962C8B-B14F-4D97-AF65-F5344CB8AC3E}">
        <p14:creationId xmlns:p14="http://schemas.microsoft.com/office/powerpoint/2010/main" val="3959767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smtClean="0"/>
              <a:t>If </a:t>
            </a:r>
            <a:r>
              <a:rPr lang="en-US" sz="3600" b="1" dirty="0"/>
              <a:t>one follows their errant logic, the next mention of tongues places it first in I Cor. </a:t>
            </a:r>
            <a:r>
              <a:rPr lang="en-US" sz="3600" b="1" dirty="0" smtClean="0"/>
              <a:t>13.  So </a:t>
            </a:r>
            <a:r>
              <a:rPr lang="en-US" sz="3600" b="1" dirty="0"/>
              <a:t>by that standard it is greatest gift</a:t>
            </a:r>
            <a:r>
              <a:rPr lang="en-US" sz="3600" b="1" dirty="0" smtClean="0"/>
              <a:t>.</a:t>
            </a:r>
            <a:br>
              <a:rPr lang="en-US" sz="3600" b="1" dirty="0" smtClean="0"/>
            </a:br>
            <a:r>
              <a:rPr lang="en-US" sz="3600" b="1" dirty="0" smtClean="0"/>
              <a:t/>
            </a:r>
            <a:br>
              <a:rPr lang="en-US" sz="3600" b="1" dirty="0" smtClean="0"/>
            </a:br>
            <a:r>
              <a:rPr lang="en-US" sz="3600" b="1" dirty="0" smtClean="0"/>
              <a:t> </a:t>
            </a:r>
            <a:r>
              <a:rPr lang="en-US" sz="3600" b="1" dirty="0"/>
              <a:t>Self-control is the last fruit of the Spirit mentioned (Galatians 5:22-23).  The flawed logic of those who promote tongues as the </a:t>
            </a:r>
            <a:r>
              <a:rPr lang="en-US" sz="3600" b="1" dirty="0" smtClean="0"/>
              <a:t>least, </a:t>
            </a:r>
            <a:r>
              <a:rPr lang="en-US" sz="3600" b="1" dirty="0"/>
              <a:t>and therefore imply it is </a:t>
            </a:r>
            <a:r>
              <a:rPr lang="en-US" sz="3600" b="1" dirty="0" smtClean="0"/>
              <a:t>unnecessary, </a:t>
            </a:r>
            <a:r>
              <a:rPr lang="en-US" sz="3600" b="1" dirty="0"/>
              <a:t>means self-control is the least and therefore unnecessary!</a:t>
            </a:r>
            <a:endParaRPr lang="en-US" sz="100" b="1" dirty="0">
              <a:solidFill>
                <a:srgbClr val="0000CC"/>
              </a:solidFill>
            </a:endParaRPr>
          </a:p>
        </p:txBody>
      </p:sp>
    </p:spTree>
    <p:extLst>
      <p:ext uri="{BB962C8B-B14F-4D97-AF65-F5344CB8AC3E}">
        <p14:creationId xmlns:p14="http://schemas.microsoft.com/office/powerpoint/2010/main" val="40026361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13 –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According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to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I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Corinthians 12:30 Paul teaches that tongues is not for everyone. </a:t>
            </a:r>
            <a:endParaRPr lang="en-US" sz="4000" b="1" spc="150" dirty="0">
              <a:ln w="11430"/>
              <a:solidFill>
                <a:srgbClr val="F8F8F8"/>
              </a:solidFill>
              <a:effectLst>
                <a:outerShdw blurRad="25400" algn="tl" rotWithShape="0">
                  <a:srgbClr val="000000">
                    <a:alpha val="43000"/>
                  </a:srgbClr>
                </a:outerShdw>
              </a:effectLst>
            </a:endParaRPr>
          </a:p>
        </p:txBody>
      </p:sp>
      <p:grpSp>
        <p:nvGrpSpPr>
          <p:cNvPr id="4" name="Group 3"/>
          <p:cNvGrpSpPr/>
          <p:nvPr/>
        </p:nvGrpSpPr>
        <p:grpSpPr>
          <a:xfrm>
            <a:off x="533400" y="381001"/>
            <a:ext cx="8534400" cy="6096000"/>
            <a:chOff x="533400" y="381000"/>
            <a:chExt cx="8534400" cy="6096000"/>
          </a:xfrm>
        </p:grpSpPr>
        <p:sp>
          <p:nvSpPr>
            <p:cNvPr id="2" name="&quot;No&quot; Symbol 1"/>
            <p:cNvSpPr/>
            <p:nvPr/>
          </p:nvSpPr>
          <p:spPr>
            <a:xfrm>
              <a:off x="1828800" y="381000"/>
              <a:ext cx="5867400" cy="6019800"/>
            </a:xfrm>
            <a:prstGeom prst="noSmoking">
              <a:avLst>
                <a:gd name="adj" fmla="val 10060"/>
              </a:avLst>
            </a:prstGeom>
            <a:solidFill>
              <a:srgbClr val="FF0000">
                <a:alpha val="81000"/>
              </a:srgbClr>
            </a:solidFill>
            <a:ln w="3175" cap="rnd"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533400" y="609600"/>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5" name="TextBox 4"/>
            <p:cNvSpPr txBox="1"/>
            <p:nvPr/>
          </p:nvSpPr>
          <p:spPr>
            <a:xfrm>
              <a:off x="6781800" y="5684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7" name="TextBox 6"/>
            <p:cNvSpPr txBox="1"/>
            <p:nvPr/>
          </p:nvSpPr>
          <p:spPr>
            <a:xfrm>
              <a:off x="533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sp>
          <p:nvSpPr>
            <p:cNvPr id="8" name="TextBox 7"/>
            <p:cNvSpPr txBox="1"/>
            <p:nvPr/>
          </p:nvSpPr>
          <p:spPr>
            <a:xfrm>
              <a:off x="6629400" y="5369004"/>
              <a:ext cx="2286000" cy="1107996"/>
            </a:xfrm>
            <a:prstGeom prst="rect">
              <a:avLst/>
            </a:prstGeom>
            <a:noFill/>
          </p:spPr>
          <p:txBody>
            <a:bodyPr wrap="square" rtlCol="0">
              <a:spAutoFit/>
            </a:bodyPr>
            <a:lstStyle/>
            <a:p>
              <a:r>
                <a:rPr lang="en-US" sz="6600" b="1" dirty="0" smtClean="0">
                  <a:solidFill>
                    <a:srgbClr val="FF0000"/>
                  </a:solidFill>
                </a:rPr>
                <a:t>FALSE</a:t>
              </a:r>
              <a:endParaRPr lang="en-US" b="1" dirty="0">
                <a:solidFill>
                  <a:srgbClr val="FF0000"/>
                </a:solidFill>
              </a:endParaRPr>
            </a:p>
          </p:txBody>
        </p:sp>
      </p:grpSp>
    </p:spTree>
    <p:extLst>
      <p:ext uri="{BB962C8B-B14F-4D97-AF65-F5344CB8AC3E}">
        <p14:creationId xmlns:p14="http://schemas.microsoft.com/office/powerpoint/2010/main" val="3986367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a:solidFill>
                  <a:srgbClr val="0000CC"/>
                </a:solidFill>
              </a:rPr>
              <a:t>Fact </a:t>
            </a:r>
            <a:r>
              <a:rPr lang="en-US" sz="3600" b="1" dirty="0" smtClean="0">
                <a:solidFill>
                  <a:srgbClr val="0000CC"/>
                </a:solidFill>
              </a:rPr>
              <a:t>–</a:t>
            </a:r>
            <a:r>
              <a:rPr lang="en-US" sz="3600" b="1" dirty="0"/>
              <a:t>The error of this myth is due to the failure to delineate between the public use of the gift of tongues as a message vs. the prayer language of tongues.  The passage of I Cor. 12:30 refers to the gift of tongues as a public message during church to be given by two or at most three, and in conjunction with interpretation (I Cor. 14:27&amp;28).  </a:t>
            </a:r>
            <a:endParaRPr lang="en-US" sz="100" b="1" dirty="0">
              <a:solidFill>
                <a:srgbClr val="0000CC"/>
              </a:solidFill>
            </a:endParaRPr>
          </a:p>
        </p:txBody>
      </p:sp>
    </p:spTree>
    <p:extLst>
      <p:ext uri="{BB962C8B-B14F-4D97-AF65-F5344CB8AC3E}">
        <p14:creationId xmlns:p14="http://schemas.microsoft.com/office/powerpoint/2010/main" val="368244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382000" cy="6126163"/>
          </a:xfrm>
        </p:spPr>
        <p:txBody>
          <a:bodyPr>
            <a:noAutofit/>
          </a:bodyPr>
          <a:lstStyle/>
          <a:p>
            <a:pPr algn="l"/>
            <a:r>
              <a:rPr lang="en-US" sz="3600" b="1" dirty="0" smtClean="0"/>
              <a:t>The </a:t>
            </a:r>
            <a:r>
              <a:rPr lang="en-US" sz="3600" b="1" dirty="0"/>
              <a:t>gift of </a:t>
            </a:r>
            <a:r>
              <a:rPr lang="en-US" sz="3600" b="1" dirty="0" smtClean="0"/>
              <a:t>tongues, </a:t>
            </a:r>
            <a:r>
              <a:rPr lang="en-US" sz="3600" b="1" dirty="0"/>
              <a:t>which is a personal prayer </a:t>
            </a:r>
            <a:r>
              <a:rPr lang="en-US" sz="3600" b="1" dirty="0" smtClean="0"/>
              <a:t>language, </a:t>
            </a:r>
            <a:r>
              <a:rPr lang="en-US" sz="3600" b="1" dirty="0"/>
              <a:t>is the initial physical evidence of the Baptism in the Holy Spirit.  This gift of tongues is used in personal prayer and worship.  Concerning tongues as a prayer language, Paul says in I Corinthians 14:5 “I wish you all spoke in tongues” and concludes in vs. 15 that we should not only all speak with tongues but also sing in them.</a:t>
            </a:r>
            <a:endParaRPr lang="en-US" sz="100" b="1" dirty="0">
              <a:solidFill>
                <a:srgbClr val="0000CC"/>
              </a:solidFill>
            </a:endParaRPr>
          </a:p>
        </p:txBody>
      </p:sp>
    </p:spTree>
    <p:extLst>
      <p:ext uri="{BB962C8B-B14F-4D97-AF65-F5344CB8AC3E}">
        <p14:creationId xmlns:p14="http://schemas.microsoft.com/office/powerpoint/2010/main" val="2998536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Two: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Baptist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IN/WITH</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Holy Spirit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638615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3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24600" y="1304330"/>
            <a:ext cx="2438400" cy="3343871"/>
          </a:xfrm>
          <a:prstGeom prst="rect">
            <a:avLst/>
          </a:prstGeom>
        </p:spPr>
      </p:pic>
      <p:sp>
        <p:nvSpPr>
          <p:cNvPr id="3" name="Rectangle 2"/>
          <p:cNvSpPr/>
          <p:nvPr/>
        </p:nvSpPr>
        <p:spPr>
          <a:xfrm>
            <a:off x="570134" y="1960603"/>
            <a:ext cx="5754466" cy="2246769"/>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Lost Art of</a:t>
            </a:r>
          </a:p>
          <a:p>
            <a:r>
              <a:rPr lang="en-US" sz="8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Repentance</a:t>
            </a:r>
          </a:p>
        </p:txBody>
      </p:sp>
      <p:sp>
        <p:nvSpPr>
          <p:cNvPr id="7" name="Rectangle 6"/>
          <p:cNvSpPr/>
          <p:nvPr/>
        </p:nvSpPr>
        <p:spPr>
          <a:xfrm>
            <a:off x="570136" y="381000"/>
            <a:ext cx="7964265" cy="923330"/>
          </a:xfrm>
          <a:prstGeom prst="rect">
            <a:avLst/>
          </a:prstGeom>
        </p:spPr>
        <p:txBody>
          <a:bodyPr wrap="square">
            <a:spAutoFit/>
          </a:bodyPr>
          <a:lstStyle/>
          <a:p>
            <a:r>
              <a:rPr lang="en-US" sz="5400" b="1" dirty="0">
                <a:ln w="1905"/>
                <a:solidFill>
                  <a:srgbClr val="0033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Foundation of Repentance</a:t>
            </a:r>
          </a:p>
        </p:txBody>
      </p:sp>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lstStyle/>
          <a:p>
            <a:r>
              <a:rPr lang="en-US"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Pentecost 101</a:t>
            </a:r>
            <a: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
            </a:r>
            <a:b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Family Worship Center </a:t>
            </a:r>
            <a:b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Rev. Mark </a:t>
            </a:r>
            <a:b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b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lackChancery" pitchFamily="2" charset="0"/>
                <a:cs typeface="Times New Roman" pitchFamily="18" charset="0"/>
              </a:rPr>
              <a:t>Schwarzbauer, Ph.D.</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Pentecost 102</a:t>
            </a:r>
            <a:b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115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Q&amp;A</a:t>
            </a:r>
            <a: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
            </a:r>
            <a:br>
              <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Family Worship Center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Rev. Mark </a:t>
            </a:r>
            <a:b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b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lackChancery" pitchFamily="2" charset="0"/>
                <a:cs typeface="Times New Roman" pitchFamily="18" charset="0"/>
              </a:rPr>
              <a:t>Schwarzbauer, Ph.D.</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Baptism in the Holy Spirit is in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all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4 Gospels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and the Book of Acts</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3046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274637"/>
            <a:ext cx="5105400" cy="792163"/>
          </a:xfrm>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Matthew 3:11</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990600"/>
            <a:ext cx="8763000" cy="5867400"/>
          </a:xfrm>
        </p:spPr>
        <p:txBody>
          <a:bodyPr>
            <a:noAutofit/>
          </a:bodyPr>
          <a:lstStyle/>
          <a:p>
            <a:pPr marL="0" indent="0">
              <a:buNone/>
            </a:pPr>
            <a:r>
              <a:rPr lang="en-US" sz="4800" b="1" dirty="0">
                <a:effectLst>
                  <a:outerShdw blurRad="38100" dist="38100" dir="2700000" algn="tl">
                    <a:srgbClr val="000000">
                      <a:alpha val="43137"/>
                    </a:srgbClr>
                  </a:outerShdw>
                </a:effectLst>
              </a:rPr>
              <a:t>“I indeed baptize you with water unto repentance, but He who is coming after me is mightier than I, whose sandals I am not worthy to carry. He will baptize you with the Holy Spirit</a:t>
            </a:r>
            <a:r>
              <a:rPr lang="en-US" sz="4800" b="1" dirty="0" smtClean="0">
                <a:effectLst>
                  <a:outerShdw blurRad="38100" dist="38100" dir="2700000" algn="tl">
                    <a:srgbClr val="000000">
                      <a:alpha val="43137"/>
                    </a:srgbClr>
                  </a:outerShdw>
                </a:effectLst>
              </a:rPr>
              <a: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4060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Mark 1:8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1371600"/>
            <a:ext cx="8763000" cy="5486400"/>
          </a:xfrm>
        </p:spPr>
        <p:txBody>
          <a:bodyPr>
            <a:noAutofit/>
          </a:bodyPr>
          <a:lstStyle/>
          <a:p>
            <a:pPr marL="0" indent="0">
              <a:buNone/>
            </a:pPr>
            <a:r>
              <a:rPr lang="en-US" sz="5400" b="1" dirty="0" smtClean="0">
                <a:effectLst>
                  <a:outerShdw blurRad="38100" dist="38100" dir="2700000" algn="tl">
                    <a:srgbClr val="000000">
                      <a:alpha val="43137"/>
                    </a:srgbClr>
                  </a:outerShdw>
                </a:effectLst>
              </a:rPr>
              <a:t>“I </a:t>
            </a:r>
            <a:r>
              <a:rPr lang="en-US" sz="5400" b="1" dirty="0">
                <a:effectLst>
                  <a:outerShdw blurRad="38100" dist="38100" dir="2700000" algn="tl">
                    <a:srgbClr val="000000">
                      <a:alpha val="43137"/>
                    </a:srgbClr>
                  </a:outerShdw>
                </a:effectLst>
              </a:rPr>
              <a:t>indeed baptized you with water, but He will baptize you with the Holy Spirit</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6516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Luke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3:16</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04800" y="990600"/>
            <a:ext cx="8610600" cy="5867400"/>
          </a:xfrm>
        </p:spPr>
        <p:txBody>
          <a:bodyPr>
            <a:noAutofit/>
          </a:bodyPr>
          <a:lstStyle/>
          <a:p>
            <a:pPr marL="0" indent="0">
              <a:buNone/>
            </a:pPr>
            <a:r>
              <a:rPr lang="en-US" sz="4800" b="1" dirty="0" smtClean="0">
                <a:effectLst>
                  <a:outerShdw blurRad="38100" dist="38100" dir="2700000" algn="tl">
                    <a:srgbClr val="000000">
                      <a:alpha val="43137"/>
                    </a:srgbClr>
                  </a:outerShdw>
                </a:effectLst>
              </a:rPr>
              <a:t>“John </a:t>
            </a:r>
            <a:r>
              <a:rPr lang="en-US" sz="4800" b="1" dirty="0">
                <a:effectLst>
                  <a:outerShdw blurRad="38100" dist="38100" dir="2700000" algn="tl">
                    <a:srgbClr val="000000">
                      <a:alpha val="43137"/>
                    </a:srgbClr>
                  </a:outerShdw>
                </a:effectLst>
              </a:rPr>
              <a:t>answered, saying to all, “I indeed baptize you with water; but One mightier than I is coming, whose sandal strap I am not worthy to loose. He will baptize you with the Holy Spirit and fire</a:t>
            </a:r>
            <a:r>
              <a:rPr lang="en-US" sz="4800" b="1" dirty="0" smtClean="0">
                <a:effectLst>
                  <a:outerShdw blurRad="38100" dist="38100" dir="2700000" algn="tl">
                    <a:srgbClr val="000000">
                      <a:alpha val="43137"/>
                    </a:srgbClr>
                  </a:outerShdw>
                </a:effectLst>
              </a:rPr>
              <a:t>.”</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084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50837"/>
            <a:ext cx="5105400" cy="792163"/>
          </a:xfrm>
        </p:spPr>
        <p:txBody>
          <a:bodyPr>
            <a:noAutofit/>
          </a:bodyPr>
          <a:lstStyle/>
          <a:p>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John 1: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32-33 </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1066800"/>
            <a:ext cx="8534400" cy="5715000"/>
          </a:xfrm>
        </p:spPr>
        <p:txBody>
          <a:bodyPr>
            <a:noAutofit/>
          </a:bodyPr>
          <a:lstStyle/>
          <a:p>
            <a:pPr marL="0" indent="0">
              <a:buNone/>
            </a:pPr>
            <a:r>
              <a:rPr lang="en-US" sz="4000" b="1" dirty="0" smtClean="0">
                <a:effectLst>
                  <a:outerShdw blurRad="38100" dist="38100" dir="2700000" algn="tl">
                    <a:srgbClr val="000000">
                      <a:alpha val="43137"/>
                    </a:srgbClr>
                  </a:outerShdw>
                </a:effectLst>
              </a:rPr>
              <a:t>And </a:t>
            </a:r>
            <a:r>
              <a:rPr lang="en-US" sz="4000" b="1" dirty="0">
                <a:effectLst>
                  <a:outerShdw blurRad="38100" dist="38100" dir="2700000" algn="tl">
                    <a:srgbClr val="000000">
                      <a:alpha val="43137"/>
                    </a:srgbClr>
                  </a:outerShdw>
                </a:effectLst>
              </a:rPr>
              <a:t>John bore witness, saying, “I saw the Spirit descending from heaven like a dove, and He remained upon Him. 33 I did not know Him, but He who sent me to baptize with water said to me, ‘Upon whom you see the Spirit descending, and remaining on Him, this is He who baptizes with the Holy Spirit.’</a:t>
            </a:r>
          </a:p>
        </p:txBody>
      </p:sp>
    </p:spTree>
    <p:extLst>
      <p:ext uri="{BB962C8B-B14F-4D97-AF65-F5344CB8AC3E}">
        <p14:creationId xmlns:p14="http://schemas.microsoft.com/office/powerpoint/2010/main" val="1377041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81000"/>
            <a:ext cx="5105400" cy="792163"/>
          </a:xfrm>
        </p:spPr>
        <p:txBody>
          <a:bodyPr>
            <a:no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Acts 1:5</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81000" y="990600"/>
            <a:ext cx="8534400" cy="5486400"/>
          </a:xfrm>
        </p:spPr>
        <p:txBody>
          <a:bodyPr>
            <a:noAutofit/>
          </a:bodyPr>
          <a:lstStyle/>
          <a:p>
            <a:pPr marL="0" indent="0">
              <a:buNone/>
            </a:pPr>
            <a:r>
              <a:rPr lang="en-US" sz="5400" b="1" dirty="0" smtClean="0">
                <a:effectLst>
                  <a:outerShdw blurRad="38100" dist="38100" dir="2700000" algn="tl">
                    <a:srgbClr val="000000">
                      <a:alpha val="43137"/>
                    </a:srgbClr>
                  </a:outerShdw>
                </a:effectLst>
              </a:rPr>
              <a:t>(Jesus said)  </a:t>
            </a:r>
            <a:r>
              <a:rPr lang="en-US" sz="5400" b="1" dirty="0" smtClean="0">
                <a:solidFill>
                  <a:srgbClr val="FF0000"/>
                </a:solidFill>
                <a:effectLst>
                  <a:outerShdw blurRad="38100" dist="38100" dir="2700000" algn="tl">
                    <a:srgbClr val="000000">
                      <a:alpha val="43137"/>
                    </a:srgbClr>
                  </a:outerShdw>
                </a:effectLst>
              </a:rPr>
              <a:t>“</a:t>
            </a:r>
            <a:r>
              <a:rPr lang="en-US" sz="5400" b="1" dirty="0">
                <a:solidFill>
                  <a:srgbClr val="FF0000"/>
                </a:solidFill>
                <a:effectLst>
                  <a:outerShdw blurRad="38100" dist="38100" dir="2700000" algn="tl">
                    <a:srgbClr val="000000">
                      <a:alpha val="43137"/>
                    </a:srgbClr>
                  </a:outerShdw>
                </a:effectLst>
              </a:rPr>
              <a:t>for John truly baptized with water, but you shall be baptized with the Holy Spirit not many days from now.”</a:t>
            </a:r>
            <a:endParaRPr lang="en-US"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46209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Fr</a:t>
            </a:r>
            <a:r>
              <a:rPr lang="en-US" sz="48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Dennis Bennett in his book “How to Pray for the Release of the Holy Spirit” explains how the Baptism in the Holy Spirit is a release of the Holy Spirit who already lives inside of you as a believer.</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766032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You </a:t>
            </a:r>
            <a:r>
              <a:rPr lang="en-US" sz="4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already have the Holy Spirit in you when you are born again.  Therefore, the Baptism in/with the Holy Spirit is not trying to get the Holy Spirit to come to you.  The Baptism in the Holy Spirit is releasing the Holy Spirit who is in you to flow through and from you.</a:t>
            </a:r>
            <a:endParaRPr lang="en-US" sz="1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805674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381001"/>
            <a:ext cx="8229600" cy="6248400"/>
          </a:xfrm>
        </p:spPr>
        <p:txBody>
          <a:bodyPr>
            <a:normAutofit fontScale="90000"/>
          </a:bodyPr>
          <a:lstStyle/>
          <a:p>
            <a:pPr marL="0" marR="0">
              <a:spcBef>
                <a:spcPts val="0"/>
              </a:spcBef>
              <a:spcAft>
                <a:spcPts val="0"/>
              </a:spcAft>
              <a:tabLst>
                <a:tab pos="838200" algn="l"/>
              </a:tabLst>
            </a:pP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t>
            </a:r>
            <a:r>
              <a:rPr lang="en-US" sz="4800" b="1" dirty="0" err="1"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ance</a:t>
            </a: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 </a:t>
            </a:r>
            <a:b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Verb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(action word) </a:t>
            </a:r>
            <a:r>
              <a:rPr lang="en-US" b="1" dirty="0" err="1">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Metanoeo</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means to change one’s mind and purpose, as the result of acquired knowledge.  Used with the cognate noun Metanoia to indicate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true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repentance.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change your lifestyle to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reflect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that you have changed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your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mind to thinking God’s way.</a:t>
            </a:r>
            <a:endParaRPr lang="en-US" dirty="0">
              <a:solidFill>
                <a:srgbClr val="FF0000"/>
              </a:solidFill>
              <a:effectLst/>
              <a:latin typeface="Times New Roman"/>
              <a:ea typeface="Calibri"/>
            </a:endParaRPr>
          </a:p>
        </p:txBody>
      </p:sp>
    </p:spTree>
    <p:extLst>
      <p:ext uri="{BB962C8B-B14F-4D97-AF65-F5344CB8AC3E}">
        <p14:creationId xmlns:p14="http://schemas.microsoft.com/office/powerpoint/2010/main" val="2145173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2" y="2209800"/>
            <a:ext cx="402431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2057400"/>
            <a:ext cx="3505200" cy="3970318"/>
          </a:xfrm>
          <a:prstGeom prst="rect">
            <a:avLst/>
          </a:prstGeom>
          <a:noFill/>
        </p:spPr>
        <p:txBody>
          <a:bodyPr wrap="square" rtlCol="0">
            <a:spAutoFit/>
          </a:bodyPr>
          <a:lstStyle/>
          <a:p>
            <a:pPr lvl="0" algn="ctr"/>
            <a:r>
              <a:rPr lang="en-US" sz="3600" b="1" dirty="0">
                <a:latin typeface="Times New Roman" panose="02020603050405020304" pitchFamily="18" charset="0"/>
                <a:cs typeface="Times New Roman" panose="02020603050405020304" pitchFamily="18" charset="0"/>
              </a:rPr>
              <a:t>The Baptism in the Holy Spirit is letting the person of the Holy Spirit flow from your spirit through you</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3433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3357"/>
            <a:ext cx="2633096" cy="2642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2049482"/>
            <a:ext cx="5562600" cy="3970318"/>
          </a:xfrm>
          <a:prstGeom prst="rect">
            <a:avLst/>
          </a:prstGeom>
          <a:noFill/>
        </p:spPr>
        <p:txBody>
          <a:bodyPr wrap="square" rtlCol="0">
            <a:spAutoFit/>
          </a:bodyPr>
          <a:lstStyle/>
          <a:p>
            <a:pPr lvl="0" algn="ctr"/>
            <a:r>
              <a:rPr lang="en-US" sz="3600" b="1" dirty="0" smtClean="0">
                <a:latin typeface="Times New Roman" panose="02020603050405020304" pitchFamily="18" charset="0"/>
                <a:cs typeface="Times New Roman" panose="02020603050405020304" pitchFamily="18" charset="0"/>
              </a:rPr>
              <a:t>When </a:t>
            </a:r>
            <a:r>
              <a:rPr lang="en-US" sz="3600" b="1" dirty="0">
                <a:latin typeface="Times New Roman" panose="02020603050405020304" pitchFamily="18" charset="0"/>
                <a:cs typeface="Times New Roman" panose="02020603050405020304" pitchFamily="18" charset="0"/>
              </a:rPr>
              <a:t>you let the Holy Spirit into your soul (the psychological part of you) He baptizes your intellect (thoughts), your emotions (feelings), and your will (motivations and desires).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0027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altLang="en-US" sz="6600">
                <a:effectLst>
                  <a:outerShdw blurRad="38100" dist="38100" dir="2700000" algn="tl">
                    <a:srgbClr val="C0C0C0"/>
                  </a:outerShdw>
                </a:effectLst>
              </a:rPr>
              <a:t>Your 3-Fold Nature</a:t>
            </a:r>
          </a:p>
        </p:txBody>
      </p:sp>
      <p:pic>
        <p:nvPicPr>
          <p:cNvPr id="573443" name="Picture 3" descr="C:\WINDOWS\Desktop\bs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53357"/>
            <a:ext cx="2633096" cy="26424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2049483"/>
            <a:ext cx="5562600" cy="4524315"/>
          </a:xfrm>
          <a:prstGeom prst="rect">
            <a:avLst/>
          </a:prstGeom>
          <a:noFill/>
        </p:spPr>
        <p:txBody>
          <a:bodyPr wrap="square" rtlCol="0">
            <a:spAutoFit/>
          </a:bodyPr>
          <a:lstStyle/>
          <a:p>
            <a:pPr lvl="0" algn="ctr"/>
            <a:r>
              <a:rPr lang="en-US" sz="3600" b="1" dirty="0" smtClean="0">
                <a:latin typeface="Times New Roman" panose="02020603050405020304" pitchFamily="18" charset="0"/>
                <a:cs typeface="Times New Roman" panose="02020603050405020304" pitchFamily="18" charset="0"/>
              </a:rPr>
              <a:t>When </a:t>
            </a:r>
            <a:r>
              <a:rPr lang="en-US" sz="3600" b="1" dirty="0">
                <a:latin typeface="Times New Roman" panose="02020603050405020304" pitchFamily="18" charset="0"/>
                <a:cs typeface="Times New Roman" panose="02020603050405020304" pitchFamily="18" charset="0"/>
              </a:rPr>
              <a:t>you let the Holy Spirit into your body (the physical part of you) He gives you strength and health and flows in the prayer language of tongues praying the perfect will of God and building you up.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35101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On this Pentecost Sunday, join our almost one billion brothers and sisters around the world in allowing the Holy Spirit to baptize you and flow through your life.</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665747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
            <a:ext cx="7772400" cy="6248400"/>
          </a:xfrm>
        </p:spPr>
        <p:txBody>
          <a:bodyPr>
            <a:normAutofit fontScale="90000"/>
          </a:bodyPr>
          <a:lstStyle/>
          <a:p>
            <a:pPr marL="0" marR="0" algn="l">
              <a:spcBef>
                <a:spcPts val="0"/>
              </a:spcBef>
              <a:spcAft>
                <a:spcPts val="0"/>
              </a:spcAft>
            </a:pP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Why Does God Want </a:t>
            </a:r>
            <a:r>
              <a:rPr lang="en-US" sz="6000" dirty="0">
                <a:latin typeface="Times New Roman"/>
                <a:ea typeface="Calibri"/>
                <a:cs typeface="Times New Roman"/>
              </a:rPr>
              <a:t/>
            </a:r>
            <a:br>
              <a:rPr lang="en-US" sz="6000" dirty="0">
                <a:latin typeface="Times New Roman"/>
                <a:ea typeface="Calibri"/>
                <a:cs typeface="Times New Roman"/>
              </a:rPr>
            </a:b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You to </a:t>
            </a: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
            </a:r>
            <a:b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b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Get </a:t>
            </a: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Baptized?</a:t>
            </a:r>
            <a:r>
              <a:rPr lang="en-US" sz="6000" dirty="0">
                <a:latin typeface="Times New Roman"/>
                <a:ea typeface="Calibri"/>
                <a:cs typeface="Times New Roman"/>
              </a:rPr>
              <a:t/>
            </a:r>
            <a:br>
              <a:rPr lang="en-US" sz="60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Pastor Mark Schwarzbauer PhD</a:t>
            </a:r>
            <a:r>
              <a:rPr lang="en-US" sz="3100" dirty="0">
                <a:latin typeface="Times New Roman"/>
                <a:ea typeface="Calibri"/>
                <a:cs typeface="Times New Roman"/>
              </a:rPr>
              <a:t/>
            </a:r>
            <a:br>
              <a:rPr lang="en-US" sz="31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rPr>
              <a:t>Family Worship Center </a:t>
            </a:r>
            <a:endParaRPr lang="en-US" sz="4000" b="1" dirty="0">
              <a:ln w="1905"/>
              <a:solidFill>
                <a:srgbClr val="FF0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1371601"/>
            <a:ext cx="4282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25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89089"/>
            <a:ext cx="8229600" cy="5078313"/>
          </a:xfrm>
          <a:prstGeom prst="rect">
            <a:avLst/>
          </a:prstGeom>
        </p:spPr>
        <p:txBody>
          <a:bodyPr wrap="squar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The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purpose of water baptism is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symbolize</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 the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transformation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you have experienced in Christ and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publicly proclaim your personal faith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18317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2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a:t>
            </a:r>
            <a:r>
              <a:rPr lang="en-US" sz="4000" b="1" u="sng" dirty="0">
                <a:effectLst>
                  <a:outerShdw blurRad="38100" dist="38100" dir="2700000" algn="tl">
                    <a:srgbClr val="000000">
                      <a:alpha val="43137"/>
                    </a:srgbClr>
                  </a:outerShdw>
                </a:effectLst>
              </a:rPr>
              <a:t>doctrine of baptisms, </a:t>
            </a:r>
            <a:r>
              <a:rPr lang="en-US" sz="2000" b="1" dirty="0">
                <a:effectLst>
                  <a:outerShdw blurRad="38100" dist="38100" dir="2700000" algn="tl">
                    <a:srgbClr val="000000">
                      <a:alpha val="43137"/>
                    </a:srgbClr>
                  </a:outerShdw>
                </a:effectLst>
              </a:rPr>
              <a:t>of laying on of hands, of resurrection of the dead, and of eternal judgment. </a:t>
            </a:r>
            <a:r>
              <a:rPr lang="en-US" sz="2000" b="1" baseline="30000" dirty="0">
                <a:effectLst>
                  <a:outerShdw blurRad="38100" dist="38100" dir="2700000" algn="tl">
                    <a:srgbClr val="000000">
                      <a:alpha val="43137"/>
                    </a:srgbClr>
                  </a:outerShdw>
                </a:effectLst>
              </a:rPr>
              <a:t>3</a:t>
            </a:r>
            <a:r>
              <a:rPr lang="en-US" sz="2000" b="1" dirty="0">
                <a:effectLst>
                  <a:outerShdw blurRad="38100" dist="38100" dir="2700000" algn="tl">
                    <a:srgbClr val="000000">
                      <a:alpha val="43137"/>
                    </a:srgbClr>
                  </a:outerShdw>
                </a:effectLst>
              </a:rPr>
              <a:t> And this we will do if </a:t>
            </a:r>
            <a:r>
              <a:rPr lang="en-US" sz="2000" b="1" dirty="0" smtClean="0">
                <a:effectLst>
                  <a:outerShdw blurRad="38100" dist="38100" dir="2700000" algn="tl">
                    <a:srgbClr val="000000">
                      <a:alpha val="43137"/>
                    </a:srgbClr>
                  </a:outerShdw>
                </a:effectLst>
              </a:rPr>
              <a:t>God </a:t>
            </a:r>
            <a:r>
              <a:rPr lang="en-US" sz="2000" b="1" dirty="0">
                <a:effectLst>
                  <a:outerShdw blurRad="38100" dist="38100" dir="2700000" algn="tl">
                    <a:srgbClr val="000000">
                      <a:alpha val="43137"/>
                    </a:srgbClr>
                  </a:outerShdw>
                </a:effectLst>
              </a:rPr>
              <a:t>permits</a:t>
            </a:r>
            <a:r>
              <a:rPr lang="en-US" sz="2000" b="1" dirty="0" smtClean="0">
                <a:effectLst>
                  <a:outerShdw blurRad="38100" dist="38100" dir="2700000" algn="tl">
                    <a:srgbClr val="000000">
                      <a:alpha val="43137"/>
                    </a:srgbClr>
                  </a:outerShdw>
                </a:effectLst>
              </a:rPr>
              <a:t>.”</a:t>
            </a:r>
          </a:p>
          <a:p>
            <a:pPr marL="0" indent="0">
              <a:buNone/>
            </a:pPr>
            <a:endParaRPr lang="en-US" sz="2000" b="1" dirty="0">
              <a:effectLst>
                <a:outerShdw blurRad="38100" dist="38100" dir="2700000" algn="tl">
                  <a:srgbClr val="000000">
                    <a:alpha val="43137"/>
                  </a:srgbClr>
                </a:outerShdw>
              </a:effectLst>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doctrine of baptisms is PLURAL.</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first is baptism in water.</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second is the </a:t>
            </a: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baptism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the Holy Spirit.</a:t>
            </a:r>
          </a:p>
          <a:p>
            <a:pPr marL="0" indent="0">
              <a:buNone/>
            </a:pP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2227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Myths &amp; Marvels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539089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BlackChancery"/>
        <a:ea typeface=""/>
        <a:cs typeface=""/>
      </a:majorFont>
      <a:minorFont>
        <a:latin typeface="BlackChancer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0" i="0" u="none" strike="noStrike" cap="none" normalizeH="0" baseline="0" smtClean="0">
            <a:ln>
              <a:noFill/>
            </a:ln>
            <a:solidFill>
              <a:schemeClr val="tx2"/>
            </a:solidFill>
            <a:effectLst>
              <a:outerShdw blurRad="38100" dist="38100" dir="2700000" algn="tl">
                <a:srgbClr val="000000">
                  <a:alpha val="43137"/>
                </a:srgbClr>
              </a:outerShdw>
            </a:effectLst>
            <a:latin typeface="BlackChancery"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800" b="0" i="0" u="none" strike="noStrike" cap="none" normalizeH="0" baseline="0" smtClean="0">
            <a:ln>
              <a:noFill/>
            </a:ln>
            <a:solidFill>
              <a:schemeClr val="tx2"/>
            </a:solidFill>
            <a:effectLst>
              <a:outerShdw blurRad="38100" dist="38100" dir="2700000" algn="tl">
                <a:srgbClr val="000000">
                  <a:alpha val="43137"/>
                </a:srgbClr>
              </a:outerShdw>
            </a:effectLst>
            <a:latin typeface="BlackChancery" pitchFamily="2" charset="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1076</TotalTime>
  <Words>1841</Words>
  <Application>Microsoft Office PowerPoint</Application>
  <PresentationFormat>On-screen Show (4:3)</PresentationFormat>
  <Paragraphs>124</Paragraphs>
  <Slides>53</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53</vt:i4>
      </vt:variant>
    </vt:vector>
  </HeadingPairs>
  <TitlesOfParts>
    <vt:vector size="62" baseType="lpstr">
      <vt:lpstr>Arial</vt:lpstr>
      <vt:lpstr>BlackChancery</vt:lpstr>
      <vt:lpstr>Wingdings</vt:lpstr>
      <vt:lpstr>Calibri</vt:lpstr>
      <vt:lpstr>Times New Roman</vt:lpstr>
      <vt:lpstr>Office Theme</vt:lpstr>
      <vt:lpstr>1_Office Theme</vt:lpstr>
      <vt:lpstr>Default Design</vt:lpstr>
      <vt:lpstr>Nature</vt:lpstr>
      <vt:lpstr>Myths &amp; Marvels     Pastor Mark Schwarzbauer PhD Family Worship Center </vt:lpstr>
      <vt:lpstr>Acts 2:1-4</vt:lpstr>
      <vt:lpstr>Hebrews 6:1-3</vt:lpstr>
      <vt:lpstr>Pastor Mark Schwarzbauer PhD Family Worship Center </vt:lpstr>
      <vt:lpstr>Repent(ance) ~  Verb (action word) Metanoeo means to change one’s mind and purpose, as the result of acquired knowledge.  Used with the cognate noun Metanoia to indicate  true repentance.    You change your lifestyle to  reflect that you have changed  your mind to thinking God’s way.</vt:lpstr>
      <vt:lpstr>Why Does God Want  You to  Get Baptized? Pastor Mark Schwarzbauer PhD Family Worship Center </vt:lpstr>
      <vt:lpstr>PowerPoint Presentation</vt:lpstr>
      <vt:lpstr>Hebrews 6:1-3</vt:lpstr>
      <vt:lpstr>Myths &amp; Marvels     Pastor Mark Schwarzbauer PhD Family Worship Center </vt:lpstr>
      <vt:lpstr>Part One: A Bakers Dozen Myths about Pentecost and Pentecostals </vt:lpstr>
      <vt:lpstr>Myth 1: Pentecostals believe weird stuff that isn’t in the Bible. </vt:lpstr>
      <vt:lpstr>Fact- Pentecostals like the Assemblies of God believe the entire Bible and that the Bible alone is the only rule for faith and practice.  We believe the Baptism in the Holy Spirit with the evidence of speaking in tongues, just like what happened on Pentecost and throughout the Book of Acts, is still for today (Acts 2:38).</vt:lpstr>
      <vt:lpstr>Myth 2 – Pentecostals are isolated to a few small denominations. </vt:lpstr>
      <vt:lpstr>Fact – There are Pentecostal Anglicans, Pentecostal Methodists, Pentecostal Lutherans, Pentecostal Baptists and huge numbers of Pentecostal Catholics. A 2011 Pew Research Center study revealed that Pentecostals and charismatics make up more than a quarter of all Christians today. And last year the leader of all Anglicans, the Archbishop of Canterbury, Justin Welby, admitted that he speaks in tongues.  http://www.charismanews.com/opinion/44531-10-top-misconceptions-about-pentecostal-christians</vt:lpstr>
      <vt:lpstr>Myth 3 –  Islam is the fastest growing faith in the world. . </vt:lpstr>
      <vt:lpstr>Fact – “Islam is not the fastest-growing faith family in the world. Pentecostalism is. While Islam has gone from zero in 610 AD to 1.6 billion today (1,403 years), Pentecostalism went from zero to (about) a billion from 1906 to the present day (107 years).”  http://www.charismanews.com/opinion/44242-10-things-you-didn-t-know-about-pentecostals</vt:lpstr>
      <vt:lpstr>Myth 4 - Pentecostals are usually uneducated. </vt:lpstr>
      <vt:lpstr>Fact – Pentecostals have built more than just schools, hospitals and orphanages around the world for the poor; they have also built thousands of colleges and universities like Regent University, Oral Roberts University and Evangel University.  “The largest seminary in the Church of England (and perhaps the entire Anglican communion) is St. Mellitus College/St. Paul's Theological Center in London, spiritually godfathered by (Charismatic) Holy Trinity Brompton Church.”  http://www.charismanews.com/opinion/44242-10-things-you-didn-t-know-about-pentecostals</vt:lpstr>
      <vt:lpstr>Myth 5 - Pentecostals are snake handlers. </vt:lpstr>
      <vt:lpstr>Fact – There are only a few small churches that practice “snake handling” and the Pentecostal denominations like the A/G have all condemned the practice.</vt:lpstr>
      <vt:lpstr>Myth 6 –  People who speak in tongues are psychologically unstable. </vt:lpstr>
      <vt:lpstr>Fact – The New York Times reported in 2006 that a study of Christians in England suggested that those who spoke in tongues "were more emotionally stable than those who did not." http://www.charismanews.com/opinion/44531-10-top-misconceptions-about-pentecostal-christians.  Also, Luther P. Gerlach, PhD Professor emeritus of Anthropology, University of Minnesota in his longitudinal study of charismatics/Pentecostals concluded they tend to be “outstandingly stable individuals.” </vt:lpstr>
      <vt:lpstr>Myth 7 – Pentecostals tend to be racially segregated. </vt:lpstr>
      <vt:lpstr>Fact – “Pentecostal and charismatic churches are more likely to be racially mixed than other denominational groups. This is primarily because the essence of the Pentecostal experience, as described in the Book of Acts, involves the breaking down of racial and cultural walls by the power of the Holy Spirit.” http://www.charismanews.com/opinion/44531-10-top-misconceptions-about-pentecostal-christians.  </vt:lpstr>
      <vt:lpstr>Myth 8 – Pentecostalism is  a passing fad. </vt:lpstr>
      <vt:lpstr>Fact – “Pentecostals only represented 6 percent of all Christians in the year 1980. Today that number has jumped to 26 percent. And the Pulitzer Center reports that 35,000 people join Pentecostal churches every day.  http://www.charismanews.com/opinion/44531-10-top-misconceptions-about-pentecostal-christians.  </vt:lpstr>
      <vt:lpstr>Myth 9 – Pentecostals believe you must speak in tongues in order to be saved. </vt:lpstr>
      <vt:lpstr>Fact –While there is a very small group (UPC) that believes that error, the Assemblies of God (The largest Pentecostal denomination in the world) along with almost every other Pentecostal group does NOT believe you have to speak in tongues to be saved.  Salvation comes by grace through faith alone. http://ag.org/top/Beliefs/topics/baptmhs_faq.cfm#heavenwithout</vt:lpstr>
      <vt:lpstr>Myth 10 –  Tongues are not for today</vt:lpstr>
      <vt:lpstr>Fact –The only ones who believe that tongues are not for today are the Jehovah’s Witnesses and a small group of cessationists like John MacArthur. Although they occasionally grossly distort a verse from I Cor. 13 to support their error, there is not one scripture saying that tongues are not for today.</vt:lpstr>
      <vt:lpstr>Myth 11 - The Baptism in the Holy Spirit happened at salvation. </vt:lpstr>
      <vt:lpstr>Fact –The Holy Spirit seals us and baptizes us into the body of Christ at Salvation.  That is the Baptism OF the Holy Spirit.  However, the Baptism IN/WITH the Holy Spirit is scripturally a subsequent experience; the disciples were saved and received the Holy Spirit in John 20:22 (after the resurrection) and were subsequently Baptized IN the Holy Spirit in Acts 2.</vt:lpstr>
      <vt:lpstr>Myth 12 - Speaking in tongues is the least of the gifts. </vt:lpstr>
      <vt:lpstr>Fact –There is nowhere it says “tongues is the least of the gifts”; this is a misnomer from wrongly interpreting I Cor. 12:28.  This false theory purports that since tongues is mentioned last, it is therefore the least of the gifts and furthermore unnecessary.   By that errant logic, in I Cor. 13:13 love is mentioned last.  Is love therefore the least?  Love is in fact called the “greatest”…</vt:lpstr>
      <vt:lpstr>If one follows their errant logic, the next mention of tongues places it first in I Cor. 13.  So by that standard it is greatest gift.   Self-control is the last fruit of the Spirit mentioned (Galatians 5:22-23).  The flawed logic of those who promote tongues as the least, and therefore imply it is unnecessary, means self-control is the least and therefore unnecessary!</vt:lpstr>
      <vt:lpstr>Myth 13 –  According to  I Corinthians 12:30 Paul teaches that tongues is not for everyone. </vt:lpstr>
      <vt:lpstr>Fact –The error of this myth is due to the failure to delineate between the public use of the gift of tongues as a message vs. the prayer language of tongues.  The passage of I Cor. 12:30 refers to the gift of tongues as a public message during church to be given by two or at most three, and in conjunction with interpretation (I Cor. 14:27&amp;28).  </vt:lpstr>
      <vt:lpstr>The gift of tongues, which is a personal prayer language, is the initial physical evidence of the Baptism in the Holy Spirit.  This gift of tongues is used in personal prayer and worship.  Concerning tongues as a prayer language, Paul says in I Corinthians 14:5 “I wish you all spoke in tongues” and concludes in vs. 15 that we should not only all speak with tongues but also sing in them.</vt:lpstr>
      <vt:lpstr>Part Two:  The Baptist IN/WITH the Holy Spirit </vt:lpstr>
      <vt:lpstr>Pentecost 101 Family Worship Center  Rev. Mark  Schwarzbauer, Ph.D. </vt:lpstr>
      <vt:lpstr>Pentecost 102 Q&amp;A Family Worship Center  Rev. Mark  Schwarzbauer, Ph.D. </vt:lpstr>
      <vt:lpstr>The Baptism in the Holy Spirit is in  all 4 Gospels  and the Book of Acts.</vt:lpstr>
      <vt:lpstr>Matthew 3:11</vt:lpstr>
      <vt:lpstr>Mark 1:8 </vt:lpstr>
      <vt:lpstr>Luke 3:16</vt:lpstr>
      <vt:lpstr>John 1: 32-33 </vt:lpstr>
      <vt:lpstr>Acts 1:5</vt:lpstr>
      <vt:lpstr>Fr. Dennis Bennett in his book “How to Pray for the Release of the Holy Spirit” explains how the Baptism in the Holy Spirit is a release of the Holy Spirit who already lives inside of you as a believer.</vt:lpstr>
      <vt:lpstr>You already have the Holy Spirit in you when you are born again.  Therefore, the Baptism in/with the Holy Spirit is not trying to get the Holy Spirit to come to you.  The Baptism in the Holy Spirit is releasing the Holy Spirit who is in you to flow through and from you.</vt:lpstr>
      <vt:lpstr>Your 3-Fold Nature</vt:lpstr>
      <vt:lpstr>Your 3-Fold Nature</vt:lpstr>
      <vt:lpstr>Your 3-Fold Nature</vt:lpstr>
      <vt:lpstr>On this Pentecost Sunday, join our almost one billion brothers and sisters around the world in allowing the Holy Spirit to baptize you and flow through your life.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87</cp:revision>
  <dcterms:created xsi:type="dcterms:W3CDTF">2012-10-06T13:47:35Z</dcterms:created>
  <dcterms:modified xsi:type="dcterms:W3CDTF">2016-05-13T22:21:29Z</dcterms:modified>
</cp:coreProperties>
</file>