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75" r:id="rId4"/>
    <p:sldId id="276" r:id="rId5"/>
    <p:sldId id="298" r:id="rId6"/>
    <p:sldId id="299" r:id="rId7"/>
    <p:sldId id="300" r:id="rId8"/>
    <p:sldId id="280" r:id="rId9"/>
    <p:sldId id="281" r:id="rId10"/>
    <p:sldId id="282" r:id="rId11"/>
    <p:sldId id="286" r:id="rId12"/>
    <p:sldId id="287" r:id="rId13"/>
    <p:sldId id="288" r:id="rId14"/>
    <p:sldId id="289" r:id="rId15"/>
    <p:sldId id="291" r:id="rId16"/>
    <p:sldId id="290" r:id="rId17"/>
    <p:sldId id="302" r:id="rId18"/>
    <p:sldId id="303" r:id="rId19"/>
    <p:sldId id="304" r:id="rId20"/>
    <p:sldId id="305" r:id="rId21"/>
    <p:sldId id="306" r:id="rId22"/>
    <p:sldId id="307" r:id="rId23"/>
    <p:sldId id="309" r:id="rId24"/>
    <p:sldId id="308"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Lst>
  <p:sldSz cx="9144000" cy="6858000" type="screen4x3"/>
  <p:notesSz cx="6858000" cy="9144000"/>
  <p:embeddedFontLst>
    <p:embeddedFont>
      <p:font typeface="BlackChancery" pitchFamily="2" charset="0"/>
      <p:regular r:id="rId58"/>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FF"/>
    <a:srgbClr val="FF9900"/>
    <a:srgbClr val="D2A000"/>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000" autoAdjust="0"/>
    <p:restoredTop sz="90929"/>
  </p:normalViewPr>
  <p:slideViewPr>
    <p:cSldViewPr>
      <p:cViewPr varScale="1">
        <p:scale>
          <a:sx n="70" d="100"/>
          <a:sy n="70" d="100"/>
        </p:scale>
        <p:origin x="-8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875FAA-6FFE-4AFF-99E1-4B95FEC4022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1D5477-B9A5-4E2D-AB66-71326C4B6C2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CC5EB6-96C7-4C09-8EC7-177371541AA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CB4BD8-A825-4D4B-95AC-EFA8E86E67B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5CF99F-51BE-4B4B-8AD0-C57C8C58E93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55EC07-C6B0-4F6F-9156-9452799461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3F88BF-965D-4863-AE8E-E5D34A8D23F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88B3419-F52D-4007-BE53-015192C79C4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1A0A858-10E4-496D-80F8-467E1CA40F3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69C15B-01C6-47D4-BA27-95BE84377E3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0E72E6-41C1-4160-BB07-8D6C6CB3028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FC477CC-7AE8-4D12-8BAB-7E30B5F5660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amma/>
                <a:shade val="46275"/>
                <a:invGamma/>
              </a:schemeClr>
            </a:gs>
            <a:gs pos="100000">
              <a:schemeClr val="hlink"/>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90600"/>
            <a:ext cx="7848600" cy="4876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500" b="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Pentecost </a:t>
            </a:r>
            <a:r>
              <a:rPr lang="en-US" sz="11500" b="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102</a:t>
            </a:r>
            <a:br>
              <a:rPr lang="en-US" sz="11500" b="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br>
            <a:r>
              <a:rPr lang="en-US" sz="11500" b="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Q&amp;A</a:t>
            </a: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
            </a:r>
            <a:b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b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Family Worship Center </a:t>
            </a:r>
            <a:b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b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Rev. Mark </a:t>
            </a:r>
            <a:b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b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Schwarzbauer, Ph.D.</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914400"/>
            <a:ext cx="77724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Assemblies of God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distinctives</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 which we consider essential to the church's core mission of reaching the world for Christ.</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699" name="Rectangle 3"/>
          <p:cNvSpPr>
            <a:spLocks noGrp="1" noChangeArrowheads="1"/>
          </p:cNvSpPr>
          <p:nvPr>
            <p:ph type="body" idx="1"/>
          </p:nvPr>
        </p:nvSpPr>
        <p:spPr>
          <a:xfrm>
            <a:off x="685800" y="2438400"/>
            <a:ext cx="7772400" cy="4114800"/>
          </a:xfrm>
          <a:effectLst>
            <a:outerShdw dist="107763" dir="2700000" algn="ctr" rotWithShape="0">
              <a:schemeClr val="bg2"/>
            </a:outerShdw>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90000"/>
              </a:lnSpc>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Salvation</a:t>
            </a:r>
          </a:p>
          <a:p>
            <a:pPr>
              <a:lnSpc>
                <a:spcPct val="90000"/>
              </a:lnSpc>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Baptism in the Holy Spirit</a:t>
            </a:r>
          </a:p>
          <a:p>
            <a:pPr>
              <a:lnSpc>
                <a:spcPct val="90000"/>
              </a:lnSpc>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Divine healing</a:t>
            </a:r>
          </a:p>
          <a:p>
            <a:pPr>
              <a:lnSpc>
                <a:spcPct val="90000"/>
              </a:lnSpc>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second coming of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609600"/>
            <a:ext cx="7772400" cy="5486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smtClean="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t>The </a:t>
            </a:r>
            <a:r>
              <a:rPr lang="en-US" sz="80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t>Baptism in the Holy Spirit</a:t>
            </a:r>
            <a:r>
              <a:rPr lang="en-US" sz="8000" b="1" spc="50" dirty="0">
                <a:ln w="11430"/>
                <a:solidFill>
                  <a:srgbClr val="0000FF"/>
                </a:solidFill>
                <a:effectLst>
                  <a:outerShdw blurRad="76200" dist="50800" dir="5400000" algn="tl" rotWithShape="0">
                    <a:srgbClr val="000000">
                      <a:alpha val="65000"/>
                    </a:srgbClr>
                  </a:outerShdw>
                </a:effectLst>
                <a:latin typeface="BlackChancery" pitchFamily="2" charset="0"/>
              </a:rPr>
              <a:t> –</a:t>
            </a:r>
            <a:br>
              <a:rPr lang="en-US" sz="8000" b="1" spc="50" dirty="0">
                <a:ln w="11430"/>
                <a:solidFill>
                  <a:srgbClr val="0000FF"/>
                </a:solidFill>
                <a:effectLst>
                  <a:outerShdw blurRad="76200" dist="50800" dir="5400000" algn="tl" rotWithShape="0">
                    <a:srgbClr val="000000">
                      <a:alpha val="65000"/>
                    </a:srgbClr>
                  </a:outerShdw>
                </a:effectLst>
                <a:latin typeface="BlackChancery" pitchFamily="2" charset="0"/>
              </a:rPr>
            </a:br>
            <a:r>
              <a:rPr lang="en-US" sz="8000" b="1" spc="50" dirty="0">
                <a:ln w="11430"/>
                <a:solidFill>
                  <a:srgbClr val="0000FF"/>
                </a:solidFill>
                <a:effectLst>
                  <a:outerShdw blurRad="76200" dist="50800" dir="5400000" algn="tl" rotWithShape="0">
                    <a:srgbClr val="000000">
                      <a:alpha val="65000"/>
                    </a:srgbClr>
                  </a:outerShdw>
                </a:effectLst>
                <a:latin typeface="BlackChancery" pitchFamily="2" charset="0"/>
              </a:rPr>
              <a:t>Our Power</a:t>
            </a:r>
          </a:p>
        </p:txBody>
      </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772400" cy="5486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t>The normal experience of everyone in the early church</a:t>
            </a:r>
            <a:r>
              <a:rPr lang="en-US" b="1" spc="50" dirty="0">
                <a:ln w="11430"/>
                <a:solidFill>
                  <a:srgbClr val="0000FF"/>
                </a:solidFill>
                <a:effectLst>
                  <a:outerShdw blurRad="76200" dist="50800" dir="5400000" algn="tl" rotWithShape="0">
                    <a:srgbClr val="000000">
                      <a:alpha val="65000"/>
                    </a:srgbClr>
                  </a:outerShdw>
                </a:effectLst>
                <a:latin typeface="BlackChancery" pitchFamily="2" charset="0"/>
              </a:rPr>
              <a:t> </a:t>
            </a:r>
          </a:p>
        </p:txBody>
      </p:sp>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609600"/>
            <a:ext cx="7772400" cy="5486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t>This experience is distinct from and subsequent to the experience of the new birth</a:t>
            </a:r>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533400"/>
            <a:ext cx="7772400" cy="2667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t>You already have the Holy Spirit within you at new birth</a:t>
            </a:r>
          </a:p>
        </p:txBody>
      </p:sp>
      <p:sp>
        <p:nvSpPr>
          <p:cNvPr id="36867" name="Rectangle 3"/>
          <p:cNvSpPr>
            <a:spLocks noGrp="1" noChangeArrowheads="1"/>
          </p:cNvSpPr>
          <p:nvPr>
            <p:ph type="subTitle" idx="1"/>
          </p:nvPr>
        </p:nvSpPr>
        <p:spPr>
          <a:xfrm>
            <a:off x="609600" y="3352800"/>
            <a:ext cx="7924800" cy="2743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t>The </a:t>
            </a:r>
            <a:r>
              <a:rPr lang="en-US" sz="6600" b="1" spc="50" dirty="0" smtClean="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t>Baptism </a:t>
            </a:r>
            <a:r>
              <a:rPr lang="en-US" sz="66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t>in the Holy Spirit is an immersion in power</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609600"/>
            <a:ext cx="7772400" cy="5486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t>The initial </a:t>
            </a:r>
            <a:br>
              <a:rPr lang="en-US" sz="80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br>
            <a:r>
              <a:rPr lang="en-US" sz="80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t>physical evidence of speaking with </a:t>
            </a:r>
            <a:br>
              <a:rPr lang="en-US" sz="80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br>
            <a:r>
              <a:rPr lang="en-US" sz="80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t>other tongues </a:t>
            </a: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rPr>
              <a:t>The Experience of Pentecost</a:t>
            </a:r>
          </a:p>
        </p:txBody>
      </p:sp>
      <p:sp>
        <p:nvSpPr>
          <p:cNvPr id="38915" name="Rectangle 3"/>
          <p:cNvSpPr>
            <a:spLocks noGrp="1" noChangeArrowheads="1"/>
          </p:cNvSpPr>
          <p:nvPr>
            <p:ph type="body" idx="1"/>
          </p:nvPr>
        </p:nvSpPr>
        <p:spPr>
          <a:xfrm>
            <a:off x="685800" y="1676400"/>
            <a:ext cx="7772400" cy="464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buFontTx/>
              <a:buAutoNum type="arabicPeriod"/>
            </a:pP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Acts 2:1-4</a:t>
            </a:r>
          </a:p>
          <a:p>
            <a:pPr marL="609600" indent="-609600">
              <a:buFontTx/>
              <a:buAutoNum type="arabicPeriod"/>
            </a:pP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Acts 8:9-25</a:t>
            </a:r>
          </a:p>
          <a:p>
            <a:pPr marL="609600" indent="-609600">
              <a:buFontTx/>
              <a:buAutoNum type="arabicPeriod"/>
            </a:pP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Acts 9:17 &amp; I </a:t>
            </a:r>
            <a:r>
              <a:rPr lang="en-US" sz="5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Cor</a:t>
            </a: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14:18</a:t>
            </a:r>
          </a:p>
          <a:p>
            <a:pPr marL="609600" indent="-609600">
              <a:buFontTx/>
              <a:buAutoNum type="arabicPeriod"/>
            </a:pP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Acts 10:44-48</a:t>
            </a:r>
          </a:p>
          <a:p>
            <a:pPr marL="609600" indent="-609600">
              <a:buFontTx/>
              <a:buAutoNum type="arabicPeriod"/>
            </a:pP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Acts 19:1-6</a:t>
            </a: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89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1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 calcmode="lin" valueType="num">
                                      <p:cBhvr>
                                        <p:cTn id="15" dur="10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891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891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891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 calcmode="lin" valueType="num">
                                      <p:cBhvr>
                                        <p:cTn id="23" dur="10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891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891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891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8915">
                                            <p:txEl>
                                              <p:pRg st="3" end="3"/>
                                            </p:txEl>
                                          </p:spTgt>
                                        </p:tgtEl>
                                        <p:attrNameLst>
                                          <p:attrName>style.visibility</p:attrName>
                                        </p:attrNameLst>
                                      </p:cBhvr>
                                      <p:to>
                                        <p:strVal val="visible"/>
                                      </p:to>
                                    </p:set>
                                    <p:anim calcmode="lin" valueType="num">
                                      <p:cBhvr>
                                        <p:cTn id="31" dur="1000" fill="hold"/>
                                        <p:tgtEl>
                                          <p:spTgt spid="3891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891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891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891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8915">
                                            <p:txEl>
                                              <p:pRg st="4" end="4"/>
                                            </p:txEl>
                                          </p:spTgt>
                                        </p:tgtEl>
                                        <p:attrNameLst>
                                          <p:attrName>style.visibility</p:attrName>
                                        </p:attrNameLst>
                                      </p:cBhvr>
                                      <p:to>
                                        <p:strVal val="visible"/>
                                      </p:to>
                                    </p:set>
                                    <p:anim calcmode="lin" valueType="num">
                                      <p:cBhvr>
                                        <p:cTn id="39" dur="1000" fill="hold"/>
                                        <p:tgtEl>
                                          <p:spTgt spid="3891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891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891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891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334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 One: </a:t>
            </a:r>
            <a:b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 all speak with tongues?</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endParaRP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715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i="1" dirty="0" smtClean="0"/>
              <a:t> </a:t>
            </a:r>
            <a:r>
              <a:rPr lang="en-US" sz="3200" i="1" dirty="0" smtClean="0"/>
              <a:t>“ I speak in tongues and believe in this gift. 1Cor 12 seems to explain the giving of this gift pretty plainly. Verse 11 states that the Holy Spirit distributes to each one individually as HE wills. He goes on to describe the differing parts of the physical body as a way to help us understand how these differing gifts are to work together in harmony. In 12:27-30 he affirms our individuality and asks "...Do all have gifts of healings? Do all speak with tongues? Do all interpret? Seems to beg the answer NO, the Spirit does the distributing at His will. </a:t>
            </a:r>
            <a:endParaRPr lang="en-US" sz="24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endParaRP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715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i="1" dirty="0" smtClean="0"/>
              <a:t>Years ago </a:t>
            </a:r>
            <a:r>
              <a:rPr lang="en-US" sz="2800" i="1" dirty="0" err="1" smtClean="0"/>
              <a:t>i</a:t>
            </a:r>
            <a:r>
              <a:rPr lang="en-US" sz="2800" i="1" dirty="0" smtClean="0"/>
              <a:t> heard a sermon stating that this was meant to promote order during church services but I can not find this in context. If we are to believe that speaking in tongues is somehow "required" as proof of being filled with the Holy Spirit or the Holy Spirit being "released" in us, this seems to be saying that unless you speak in tongues you are not filled, or being filled by the Holy Spirit or that the Holy Spirit's power cannot be released in a person.   Please comment next Sunday and or via email to help clarify my thoughts on this. I do not want to be or stay in error in my thinking. I would think that possibly others also have similar thoughts or questions.”</a:t>
            </a:r>
            <a:endParaRPr lang="en-US" sz="2800" b="1" spc="50" dirty="0">
              <a:ln w="11430"/>
              <a:solidFill>
                <a:srgbClr val="0000FF"/>
              </a:solidFill>
              <a:effectLst>
                <a:outerShdw blurRad="76200" dist="50800" dir="5400000" algn="tl" rotWithShape="0">
                  <a:srgbClr val="000000">
                    <a:alpha val="65000"/>
                  </a:srgbClr>
                </a:outerShdw>
              </a:effectLst>
              <a:latin typeface="BlackChancery" pitchFamily="2" charset="0"/>
              <a:cs typeface="Times New Roman" pitchFamily="18" charset="0"/>
            </a:endParaRP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381000"/>
            <a:ext cx="7543800" cy="914400"/>
          </a:xfrm>
        </p:spPr>
        <p:txBody>
          <a:bodyPr/>
          <a:lstStyle/>
          <a:p>
            <a:r>
              <a:rPr lang="en-US" sz="5900" b="1">
                <a:effectLst>
                  <a:outerShdw blurRad="38100" dist="38100" dir="2700000" algn="tl">
                    <a:srgbClr val="FFFFFF"/>
                  </a:outerShdw>
                </a:effectLst>
                <a:latin typeface="BlackChancery" pitchFamily="2" charset="0"/>
                <a:cs typeface="Times New Roman" pitchFamily="18" charset="0"/>
              </a:rPr>
              <a:t>Acts 2:1-4</a:t>
            </a:r>
          </a:p>
        </p:txBody>
      </p:sp>
      <p:sp>
        <p:nvSpPr>
          <p:cNvPr id="5123" name="Rectangle 3"/>
          <p:cNvSpPr>
            <a:spLocks noGrp="1" noChangeArrowheads="1"/>
          </p:cNvSpPr>
          <p:nvPr>
            <p:ph type="body" idx="1"/>
          </p:nvPr>
        </p:nvSpPr>
        <p:spPr>
          <a:xfrm>
            <a:off x="990600" y="1295400"/>
            <a:ext cx="7620000" cy="4800600"/>
          </a:xfrm>
        </p:spPr>
        <p:txBody>
          <a:bodyPr/>
          <a:lstStyle/>
          <a:p>
            <a:pPr>
              <a:lnSpc>
                <a:spcPct val="90000"/>
              </a:lnSpc>
              <a:buFontTx/>
              <a:buNone/>
            </a:pPr>
            <a:r>
              <a:rPr lang="en-US" sz="4200" b="1" baseline="30000">
                <a:effectLst>
                  <a:outerShdw blurRad="38100" dist="38100" dir="2700000" algn="tl">
                    <a:srgbClr val="FFFFFF"/>
                  </a:outerShdw>
                </a:effectLst>
                <a:cs typeface="Times New Roman" pitchFamily="18" charset="0"/>
              </a:rPr>
              <a:t>1</a:t>
            </a:r>
            <a:r>
              <a:rPr lang="en-US" sz="4200" b="1">
                <a:effectLst>
                  <a:outerShdw blurRad="38100" dist="38100" dir="2700000" algn="tl">
                    <a:srgbClr val="FFFFFF"/>
                  </a:outerShdw>
                </a:effectLst>
                <a:cs typeface="Times New Roman" pitchFamily="18" charset="0"/>
              </a:rPr>
              <a:t>When the Day of Pentecost had fully come, they were all with one accord in one place. </a:t>
            </a:r>
            <a:r>
              <a:rPr lang="en-US" sz="4200" b="1" baseline="30000">
                <a:effectLst>
                  <a:outerShdw blurRad="38100" dist="38100" dir="2700000" algn="tl">
                    <a:srgbClr val="FFFFFF"/>
                  </a:outerShdw>
                </a:effectLst>
                <a:cs typeface="Times New Roman" pitchFamily="18" charset="0"/>
              </a:rPr>
              <a:t>2</a:t>
            </a:r>
            <a:r>
              <a:rPr lang="en-US" sz="4200" b="1">
                <a:effectLst>
                  <a:outerShdw blurRad="38100" dist="38100" dir="2700000" algn="tl">
                    <a:srgbClr val="FFFFFF"/>
                  </a:outerShdw>
                </a:effectLst>
                <a:cs typeface="Times New Roman" pitchFamily="18" charset="0"/>
              </a:rPr>
              <a:t>And suddenly there came a sound from heaven, as of a rushing mighty wind, and it filled the whole house where they were sitting.</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“gift of tongues” is the same in essence in Acts &amp; Corinthians but differs in use and purpose. </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endParaRP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1</a:t>
            </a:r>
            <a:r>
              <a:rPr lang="en-US" sz="54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use of the gift of tongues is as initial physical evidence of the Baptism of the Holy Spirit	 (or “release” as Dennis Bennett prefers to use).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endParaRP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2</a:t>
            </a:r>
            <a:r>
              <a:rPr lang="en-US" sz="66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nd</a:t>
            </a: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use of the gift of tongues is as a ministry gift used in the church service to give a message.</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context of I Cor. 12:11 starts in I Cor. 11:18… “when you come together as a church”, and is reinforced as the church meeting in language of I Cor. 12:12… “the body.”</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77724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Tongues as ministry gift</a:t>
            </a:r>
            <a:b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in the church service… </a:t>
            </a:r>
            <a:endParaRPr lang="en-US"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Content Placeholder 3"/>
          <p:cNvSpPr>
            <a:spLocks noGrp="1"/>
          </p:cNvSpPr>
          <p:nvPr>
            <p:ph idx="1"/>
          </p:nvPr>
        </p:nvSpPr>
        <p:spPr>
          <a:xfrm>
            <a:off x="685800" y="1676400"/>
            <a:ext cx="7772400" cy="464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Gives a message from God (I Cor. 12-14).</a:t>
            </a:r>
          </a:p>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public message must be accompanied by an interpretation for everyone to be edified.</a:t>
            </a:r>
          </a:p>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Limited to 2 or 3 to present out of balance with other gifts due to zealousness.</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3rd use of the gift of tongues as used as a personal prayer language. </a:t>
            </a:r>
            <a:b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 Cor. 14:14-15, Romans 8:26)</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4</a:t>
            </a:r>
            <a:r>
              <a:rPr lang="en-US" sz="66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t>
            </a: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use of the gift of tongues is to worship or “sing in the spirit.”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 Cor. 14:14-15)</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Don’t misapply the context of the gifts in a church service to the experience of the Baptism of the Holy Spirit. </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Rules of Interpretation</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Content Placeholder 3"/>
          <p:cNvSpPr>
            <a:spLocks noGrp="1"/>
          </p:cNvSpPr>
          <p:nvPr>
            <p:ph idx="1"/>
          </p:nvPr>
        </p:nvSpPr>
        <p:spPr>
          <a:xfrm>
            <a:off x="685800" y="1447800"/>
            <a:ext cx="7772400" cy="4114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Context, Context, Context.  </a:t>
            </a:r>
          </a:p>
          <a:p>
            <a:pPr lvl="0"/>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Literary context</a:t>
            </a:r>
          </a:p>
          <a:p>
            <a:pPr lvl="0"/>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sitz</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leben</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(the situation in life).</a:t>
            </a:r>
          </a:p>
          <a:p>
            <a:pPr lvl="0"/>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sitz</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glauben</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(the situation of faith)</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Answer: Not all speak with tongues in the church service but all do as initial physical evidence of the Baptism of the Holy Spirit</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916" name="Text Box 4"/>
          <p:cNvSpPr txBox="1">
            <a:spLocks noChangeArrowheads="1"/>
          </p:cNvSpPr>
          <p:nvPr/>
        </p:nvSpPr>
        <p:spPr bwMode="auto">
          <a:xfrm>
            <a:off x="838200" y="17526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381000"/>
            <a:ext cx="7543800" cy="914400"/>
          </a:xfrm>
        </p:spPr>
        <p:txBody>
          <a:bodyPr/>
          <a:lstStyle/>
          <a:p>
            <a:r>
              <a:rPr lang="en-US" sz="5900" b="1">
                <a:effectLst>
                  <a:outerShdw blurRad="38100" dist="38100" dir="2700000" algn="tl">
                    <a:srgbClr val="FFFFFF"/>
                  </a:outerShdw>
                </a:effectLst>
                <a:latin typeface="BlackChancery" pitchFamily="2" charset="0"/>
                <a:cs typeface="Times New Roman" pitchFamily="18" charset="0"/>
              </a:rPr>
              <a:t>Acts 2:1-4</a:t>
            </a:r>
          </a:p>
        </p:txBody>
      </p:sp>
      <p:sp>
        <p:nvSpPr>
          <p:cNvPr id="22531" name="Rectangle 3"/>
          <p:cNvSpPr>
            <a:spLocks noGrp="1" noChangeArrowheads="1"/>
          </p:cNvSpPr>
          <p:nvPr>
            <p:ph type="body" idx="1"/>
          </p:nvPr>
        </p:nvSpPr>
        <p:spPr>
          <a:xfrm>
            <a:off x="990600" y="1295400"/>
            <a:ext cx="7620000" cy="4800600"/>
          </a:xfrm>
        </p:spPr>
        <p:txBody>
          <a:bodyPr/>
          <a:lstStyle/>
          <a:p>
            <a:pPr>
              <a:buFontTx/>
              <a:buNone/>
            </a:pPr>
            <a:r>
              <a:rPr lang="en-US" sz="4200" b="1" baseline="30000">
                <a:effectLst>
                  <a:outerShdw blurRad="38100" dist="38100" dir="2700000" algn="tl">
                    <a:srgbClr val="FFFFFF"/>
                  </a:outerShdw>
                </a:effectLst>
                <a:cs typeface="Times New Roman" pitchFamily="18" charset="0"/>
              </a:rPr>
              <a:t>3</a:t>
            </a:r>
            <a:r>
              <a:rPr lang="en-US" sz="4200" b="1">
                <a:effectLst>
                  <a:outerShdw blurRad="38100" dist="38100" dir="2700000" algn="tl">
                    <a:srgbClr val="FFFFFF"/>
                  </a:outerShdw>
                </a:effectLst>
                <a:cs typeface="Times New Roman" pitchFamily="18" charset="0"/>
              </a:rPr>
              <a:t>Then there appeared to them divided tongues, as of fire, and </a:t>
            </a:r>
            <a:r>
              <a:rPr lang="en-US" sz="4200" b="1" i="1">
                <a:effectLst>
                  <a:outerShdw blurRad="38100" dist="38100" dir="2700000" algn="tl">
                    <a:srgbClr val="FFFFFF"/>
                  </a:outerShdw>
                </a:effectLst>
                <a:cs typeface="Times New Roman" pitchFamily="18" charset="0"/>
              </a:rPr>
              <a:t>one</a:t>
            </a:r>
            <a:r>
              <a:rPr lang="en-US" sz="4200" b="1">
                <a:effectLst>
                  <a:outerShdw blurRad="38100" dist="38100" dir="2700000" algn="tl">
                    <a:srgbClr val="FFFFFF"/>
                  </a:outerShdw>
                </a:effectLst>
                <a:cs typeface="Times New Roman" pitchFamily="18" charset="0"/>
              </a:rPr>
              <a:t> sat upon each of them. </a:t>
            </a:r>
            <a:r>
              <a:rPr lang="en-US" sz="4200" b="1" baseline="30000">
                <a:effectLst>
                  <a:outerShdw blurRad="38100" dist="38100" dir="2700000" algn="tl">
                    <a:srgbClr val="FFFFFF"/>
                  </a:outerShdw>
                </a:effectLst>
                <a:cs typeface="Times New Roman" pitchFamily="18" charset="0"/>
              </a:rPr>
              <a:t>4</a:t>
            </a:r>
            <a:r>
              <a:rPr lang="en-US" sz="4200" b="1">
                <a:effectLst>
                  <a:outerShdw blurRad="38100" dist="38100" dir="2700000" algn="tl">
                    <a:srgbClr val="FFFFFF"/>
                  </a:outerShdw>
                </a:effectLst>
                <a:cs typeface="Times New Roman" pitchFamily="18" charset="0"/>
              </a:rPr>
              <a:t>And they were all filled with the Holy Spirit and began to speak with other tongues, as the Spirit gave them utterance.</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 2:</a:t>
            </a:r>
            <a:b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But my experience is I received the Baptism without Tongues…</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lstStyle/>
          <a:p>
            <a:r>
              <a:rPr lang="en-US" sz="4800" b="1" i="1" dirty="0" smtClean="0">
                <a:solidFill>
                  <a:schemeClr val="tx1"/>
                </a:solidFill>
              </a:rPr>
              <a:t>Question… My experience, and some others I know, think we received the Baptism of the Holy Spirit but we didn’t speak in tongues.   Isn’t my experience as valid as another persons?</a:t>
            </a:r>
            <a:endParaRPr lang="en-US" sz="4800" b="1" dirty="0">
              <a:solidFill>
                <a:schemeClr val="tx1"/>
              </a:solidFill>
            </a:endParaRPr>
          </a:p>
        </p:txBody>
      </p:sp>
    </p:spTree>
  </p:cSld>
  <p:clrMapOvr>
    <a:masterClrMapping/>
  </p:clrMapOvr>
  <p:transition>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first this seems like a totally valid argument…. </a:t>
            </a:r>
            <a:b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But stop and analyze it</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That is making our experience the authority instead of God’s Word.</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That is interpreting the Bible by your experience instead of interpreting your experience by the Bible ~ you make yourself the authority instead of God’s Word.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Bible is our sole rule of Faith and Practice.</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 Martin Luther said… </a:t>
            </a:r>
            <a:b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Solo Scriptura.</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II Timothy 3:16-17 </a:t>
            </a:r>
            <a:b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16</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﻿All Scripture </a:t>
            </a:r>
            <a:r>
              <a:rPr lang="en-US" sz="4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given by inspiration of God, and </a:t>
            </a:r>
            <a:r>
              <a:rPr lang="en-US" sz="4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profitable for doctrine, for reproof, for correction, for instruction in righteousness, </a:t>
            </a:r>
            <a:r>
              <a:rPr lang="en-US" sz="40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17</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﻿that the man of God may be complete, thoroughly equipped for every good work.</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God’s Word teaches that speaking in tongues is the initial physical evidence.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Initial (always the first but not the only) </a:t>
            </a:r>
            <a:b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Physical (there are also spiritual ones to follow).</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7772400" cy="5486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500" b="1" spc="50" dirty="0" smtClean="0">
                <a:ln w="11430"/>
                <a:solidFill>
                  <a:srgbClr val="0000FF"/>
                </a:solidFill>
                <a:effectLst>
                  <a:glow rad="63500">
                    <a:schemeClr val="accent4">
                      <a:satMod val="175000"/>
                      <a:alpha val="40000"/>
                    </a:schemeClr>
                  </a:glow>
                  <a:outerShdw blurRad="76200" dist="50800" dir="5400000" algn="tl" rotWithShape="0">
                    <a:srgbClr val="000000">
                      <a:alpha val="65000"/>
                    </a:srgbClr>
                  </a:outerShdw>
                </a:effectLst>
                <a:latin typeface="BlackChancery" pitchFamily="2" charset="0"/>
                <a:cs typeface="Times New Roman" pitchFamily="18" charset="0"/>
              </a:rPr>
              <a:t>Review of Pentecost 101</a:t>
            </a:r>
            <a:endParaRPr lang="en-US" sz="6000" b="1" spc="50" dirty="0">
              <a:ln w="11430"/>
              <a:solidFill>
                <a:srgbClr val="0000FF"/>
              </a:solidFill>
              <a:effectLst>
                <a:glow rad="63500">
                  <a:schemeClr val="accent4">
                    <a:satMod val="175000"/>
                    <a:alpha val="40000"/>
                  </a:schemeClr>
                </a:glow>
                <a:outerShdw blurRad="76200" dist="50800" dir="5400000" algn="tl" rotWithShape="0">
                  <a:srgbClr val="000000">
                    <a:alpha val="65000"/>
                  </a:srgbClr>
                </a:outerShdw>
              </a:effectLst>
              <a:latin typeface="BlackChancery" pitchFamily="2" charset="0"/>
            </a:endParaRPr>
          </a:p>
        </p:txBody>
      </p:sp>
    </p:spTree>
  </p:cSld>
  <p:clrMapOvr>
    <a:masterClrMapping/>
  </p:clrMapOvr>
  <p:transition>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Dennis Bennett warned about the people making this mistake when the charismatic movement started.</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Answer: Your experience with the Holy Spirit was no doubt special, edifying, an anointing or “filling” but it was not the Baptism in the Holy Spirit according the Bible.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 3: </a:t>
            </a:r>
            <a:b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Why is tongues the initial physical evidence, isn’t that the least of the gifts?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lstStyle/>
          <a:p>
            <a:r>
              <a:rPr lang="en-US" sz="5400" b="1" i="1" dirty="0" smtClean="0">
                <a:solidFill>
                  <a:schemeClr val="tx1"/>
                </a:solidFill>
              </a:rPr>
              <a:t>Question: Why would God use the gift of tongues as the initial physical evidence when the Bible says tongues is the least of the gifts?</a:t>
            </a:r>
            <a:endParaRPr lang="en-US" sz="5400" b="1" dirty="0">
              <a:solidFill>
                <a:schemeClr val="tx1"/>
              </a:solidFill>
            </a:endParaRPr>
          </a:p>
        </p:txBody>
      </p:sp>
    </p:spTree>
  </p:cSld>
  <p:clrMapOvr>
    <a:masterClrMapping/>
  </p:clrMapOvr>
  <p:transition>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There is nowhere it says “tongues is the least of the gifts”; this is a misnomer from wrongly interpreting</a:t>
            </a:r>
            <a:b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 Cor. 12:28 ~ </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Theory… Tongues is mentioned last to it is the least of the gifts and by implication unnecessary</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Consider I Cor. 13:13 </a:t>
            </a:r>
            <a:b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where love is mentioned last,</a:t>
            </a:r>
            <a:b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is love therefore the least?</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Tongues in mentioned first in I Cor. 13 so by that standard tongues is the greatest gift.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09600"/>
            <a:ext cx="8229600" cy="563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Self control is the last fruit of the Spirit mentioned (Galatians 5:22-23)…  the flawed logic of those who promote tongues as the least and therefore imply it is unnecessary means self control is the least and therefore unnecessary!</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value of tongues is in edification.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In the church service use it requires interpretation to edify (I Cor. 14).	</a:t>
            </a:r>
          </a:p>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When accompanied by interpretation it is equal to prophecy (I Cor. 14:5).</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a:ln w="11430"/>
                <a:solidFill>
                  <a:srgbClr val="FF9900"/>
                </a:solidFill>
                <a:effectLst>
                  <a:glow rad="228600">
                    <a:schemeClr val="accent6">
                      <a:satMod val="175000"/>
                      <a:alpha val="40000"/>
                    </a:schemeClr>
                  </a:glow>
                  <a:outerShdw blurRad="76200" dist="50800" dir="5400000" algn="tl" rotWithShape="0">
                    <a:srgbClr val="000000">
                      <a:alpha val="65000"/>
                    </a:srgbClr>
                  </a:outerShdw>
                </a:effectLst>
                <a:latin typeface="BlackChancery" pitchFamily="2" charset="0"/>
                <a:cs typeface="Times New Roman" pitchFamily="18" charset="0"/>
              </a:rPr>
              <a:t>Introduction: </a:t>
            </a:r>
            <a:r>
              <a:rPr lang="en-US" sz="6000" b="1" spc="50" dirty="0" smtClean="0">
                <a:ln w="11430"/>
                <a:solidFill>
                  <a:srgbClr val="FF9900"/>
                </a:solidFill>
                <a:effectLst>
                  <a:glow rad="228600">
                    <a:schemeClr val="accent6">
                      <a:satMod val="175000"/>
                      <a:alpha val="40000"/>
                    </a:schemeClr>
                  </a:glow>
                  <a:outerShdw blurRad="76200" dist="50800" dir="5400000" algn="tl" rotWithShape="0">
                    <a:srgbClr val="000000">
                      <a:alpha val="65000"/>
                    </a:srgbClr>
                  </a:outerShdw>
                </a:effectLst>
                <a:latin typeface="BlackChancery" pitchFamily="2" charset="0"/>
                <a:cs typeface="Times New Roman" pitchFamily="18" charset="0"/>
              </a:rPr>
              <a:t>Pentecost</a:t>
            </a:r>
            <a:r>
              <a:rPr lang="en-US" sz="3200" b="1" spc="50" dirty="0" smtClean="0">
                <a:ln w="11430"/>
                <a:solidFill>
                  <a:srgbClr val="FF9900"/>
                </a:solidFill>
                <a:effectLst>
                  <a:glow rad="228600">
                    <a:schemeClr val="accent6">
                      <a:satMod val="175000"/>
                      <a:alpha val="40000"/>
                    </a:schemeClr>
                  </a:glow>
                  <a:outerShdw blurRad="76200" dist="50800" dir="5400000" algn="tl" rotWithShape="0">
                    <a:srgbClr val="000000">
                      <a:alpha val="65000"/>
                    </a:srgbClr>
                  </a:outerShdw>
                </a:effectLst>
                <a:latin typeface="BlackChancery" pitchFamily="2" charset="0"/>
              </a:rPr>
              <a:t> </a:t>
            </a:r>
            <a:endParaRPr lang="en-US" sz="3200" b="1" spc="50" dirty="0">
              <a:ln w="11430"/>
              <a:solidFill>
                <a:srgbClr val="FF9900"/>
              </a:solidFill>
              <a:effectLst>
                <a:glow rad="228600">
                  <a:schemeClr val="accent6">
                    <a:satMod val="175000"/>
                    <a:alpha val="40000"/>
                  </a:schemeClr>
                </a:glow>
                <a:outerShdw blurRad="76200" dist="50800" dir="5400000" algn="tl" rotWithShape="0">
                  <a:srgbClr val="000000">
                    <a:alpha val="65000"/>
                  </a:srgbClr>
                </a:outerShdw>
              </a:effectLst>
              <a:latin typeface="BlackChancery" pitchFamily="2" charset="0"/>
            </a:endParaRPr>
          </a:p>
        </p:txBody>
      </p:sp>
      <p:sp>
        <p:nvSpPr>
          <p:cNvPr id="3" name="Content Placeholder 2"/>
          <p:cNvSpPr>
            <a:spLocks noGrp="1"/>
          </p:cNvSpPr>
          <p:nvPr>
            <p:ph idx="1"/>
          </p:nvPr>
        </p:nvSpPr>
        <p:spPr>
          <a:xfrm>
            <a:off x="685800" y="1371600"/>
            <a:ext cx="7772400" cy="4724400"/>
          </a:xfrm>
        </p:spPr>
        <p:txBody>
          <a:bodyPr/>
          <a:lstStyle/>
          <a:p>
            <a:pPr lvl="0"/>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Pentecostals- distinctive of Baptism in Holy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Spirit.</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0"/>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Traced Throughout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the centuries.</a:t>
            </a:r>
          </a:p>
          <a:p>
            <a:pPr lvl="1"/>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Revivals of 1700-1800s.</a:t>
            </a:r>
          </a:p>
          <a:p>
            <a:pPr lvl="1"/>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Azusa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st</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1906.</a:t>
            </a:r>
          </a:p>
          <a:p>
            <a:pPr lvl="1"/>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1914 A/G formed</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a:t>
            </a:r>
            <a:endParaRPr lang="en-US" sz="3200"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7772400" cy="5486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One reason </a:t>
            </a:r>
            <a:b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 chose tongues </a:t>
            </a:r>
            <a:b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a:t>
            </a:r>
            <a:b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James 3:2-10.</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57200"/>
            <a:ext cx="77724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James 3:2-10</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219200"/>
            <a:ext cx="8305800" cy="4876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tongue is like a rudder and turns you.</a:t>
            </a:r>
          </a:p>
          <a:p>
            <a:pPr lvl="0"/>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The tongue is like a fire destroying you and others.</a:t>
            </a:r>
          </a:p>
          <a:p>
            <a:pPr lvl="0"/>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The tongue is an unruly evil full of poison.</a:t>
            </a:r>
          </a:p>
          <a:p>
            <a:pPr lvl="0"/>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No man can tame the tongue- you need God’s help here.</a:t>
            </a:r>
          </a:p>
          <a:p>
            <a:pPr lvl="0"/>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In the Baptism in the Holy Spirit you yield your tongue to God.</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57200"/>
            <a:ext cx="7772400" cy="5715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 uses tongues to edify and build </a:t>
            </a:r>
            <a:b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 up</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57200"/>
            <a:ext cx="7772400" cy="5715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 Cor. 14:4 when you speak in a tongue you edify yourself ~ build yourself up.</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 God’s perfect will ~ Romans 8:26</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40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26</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﻿Likewise the Spirit also helps in our weaknesses. For we do not know what we should pray for as we ought, but the Spirit Himself makes intercession for us with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groanings</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which cannot be uttered.</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57200"/>
            <a:ext cx="7772400" cy="5715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This is why Paul says “I thank my God I speak in tongues more than all of you!” </a:t>
            </a:r>
            <a:b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 Cor. 14:18).</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990600"/>
            <a:ext cx="7620000" cy="4876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Closing- </a:t>
            </a:r>
            <a:r>
              <a:rPr lang="en-US" sz="7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
            </a:r>
            <a:br>
              <a:rPr lang="en-US" sz="7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br>
            <a:r>
              <a:rPr lang="en-US" sz="7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Be </a:t>
            </a:r>
            <a:r>
              <a:rPr lang="en-US" sz="7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open to the person and work of the Holy Spirit.</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heckerboard(across)">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581400" y="533400"/>
            <a:ext cx="4876800" cy="533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solidFill>
                  <a:srgbClr val="FF9900"/>
                </a:solidFill>
                <a:effectLst>
                  <a:outerShdw blurRad="76200" dist="50800" dir="5400000" algn="tl" rotWithShape="0">
                    <a:srgbClr val="000000">
                      <a:alpha val="65000"/>
                    </a:srgbClr>
                  </a:outerShdw>
                </a:effectLst>
                <a:latin typeface="BlackChancery" pitchFamily="2" charset="0"/>
                <a:cs typeface="Times New Roman" pitchFamily="18" charset="0"/>
              </a:rPr>
              <a:t>Introduction: </a:t>
            </a:r>
            <a:r>
              <a:rPr lang="en-US" sz="3600" b="1" spc="50" dirty="0" smtClean="0">
                <a:ln w="11430"/>
                <a:solidFill>
                  <a:srgbClr val="FF9900"/>
                </a:solidFill>
                <a:effectLst>
                  <a:outerShdw blurRad="76200" dist="50800" dir="5400000" algn="tl" rotWithShape="0">
                    <a:srgbClr val="000000">
                      <a:alpha val="65000"/>
                    </a:srgbClr>
                  </a:outerShdw>
                </a:effectLst>
                <a:latin typeface="BlackChancery" pitchFamily="2" charset="0"/>
                <a:cs typeface="Times New Roman" pitchFamily="18" charset="0"/>
              </a:rPr>
              <a:t>Pentecost</a:t>
            </a:r>
            <a:r>
              <a:rPr lang="en-US" sz="1600" b="1" spc="50" dirty="0" smtClean="0">
                <a:ln w="11430"/>
                <a:solidFill>
                  <a:srgbClr val="FF9900"/>
                </a:solidFill>
                <a:effectLst>
                  <a:outerShdw blurRad="76200" dist="50800" dir="5400000" algn="tl" rotWithShape="0">
                    <a:srgbClr val="000000">
                      <a:alpha val="65000"/>
                    </a:srgbClr>
                  </a:outerShdw>
                </a:effectLst>
                <a:latin typeface="BlackChancery" pitchFamily="2" charset="0"/>
              </a:rPr>
              <a:t> </a:t>
            </a:r>
            <a:endParaRPr lang="en-US" sz="1600" b="1" spc="50" dirty="0">
              <a:ln w="11430"/>
              <a:solidFill>
                <a:srgbClr val="FF9900"/>
              </a:solidFill>
              <a:effectLst>
                <a:outerShdw blurRad="76200" dist="50800" dir="5400000" algn="tl" rotWithShape="0">
                  <a:srgbClr val="000000">
                    <a:alpha val="65000"/>
                  </a:srgbClr>
                </a:outerShdw>
              </a:effectLst>
              <a:latin typeface="BlackChancery" pitchFamily="2" charset="0"/>
            </a:endParaRPr>
          </a:p>
        </p:txBody>
      </p:sp>
      <p:sp>
        <p:nvSpPr>
          <p:cNvPr id="3" name="Content Placeholder 2"/>
          <p:cNvSpPr>
            <a:spLocks noGrp="1"/>
          </p:cNvSpPr>
          <p:nvPr>
            <p:ph idx="1"/>
          </p:nvPr>
        </p:nvSpPr>
        <p:spPr>
          <a:xfrm>
            <a:off x="685800" y="1371600"/>
            <a:ext cx="7772400" cy="4724400"/>
          </a:xfrm>
        </p:spPr>
        <p:txBody>
          <a:bodyPr/>
          <a:lstStyle/>
          <a:p>
            <a:pPr lvl="1"/>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1959-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Charismatic movement starts when Episcopal priest Dennis Bennett announces that he speaks with tongues.</a:t>
            </a:r>
          </a:p>
          <a:p>
            <a:pPr lvl="1"/>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1967- Roman Catholic Charismatic movement begins in Pittsburgh</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581400" y="533400"/>
            <a:ext cx="4876800" cy="533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solidFill>
                  <a:srgbClr val="FF9900"/>
                </a:solidFill>
                <a:effectLst>
                  <a:outerShdw blurRad="76200" dist="50800" dir="5400000" algn="tl" rotWithShape="0">
                    <a:srgbClr val="000000">
                      <a:alpha val="65000"/>
                    </a:srgbClr>
                  </a:outerShdw>
                </a:effectLst>
                <a:latin typeface="BlackChancery" pitchFamily="2" charset="0"/>
                <a:cs typeface="Times New Roman" pitchFamily="18" charset="0"/>
              </a:rPr>
              <a:t>Introduction: </a:t>
            </a:r>
            <a:r>
              <a:rPr lang="en-US" sz="3600" b="1" spc="50" dirty="0" smtClean="0">
                <a:ln w="11430"/>
                <a:solidFill>
                  <a:srgbClr val="FF9900"/>
                </a:solidFill>
                <a:effectLst>
                  <a:outerShdw blurRad="76200" dist="50800" dir="5400000" algn="tl" rotWithShape="0">
                    <a:srgbClr val="000000">
                      <a:alpha val="65000"/>
                    </a:srgbClr>
                  </a:outerShdw>
                </a:effectLst>
                <a:latin typeface="BlackChancery" pitchFamily="2" charset="0"/>
                <a:cs typeface="Times New Roman" pitchFamily="18" charset="0"/>
              </a:rPr>
              <a:t>Pentecost</a:t>
            </a:r>
            <a:r>
              <a:rPr lang="en-US" sz="1600" b="1" spc="50" dirty="0" smtClean="0">
                <a:ln w="11430"/>
                <a:solidFill>
                  <a:srgbClr val="FF9900"/>
                </a:solidFill>
                <a:effectLst>
                  <a:outerShdw blurRad="76200" dist="50800" dir="5400000" algn="tl" rotWithShape="0">
                    <a:srgbClr val="000000">
                      <a:alpha val="65000"/>
                    </a:srgbClr>
                  </a:outerShdw>
                </a:effectLst>
                <a:latin typeface="BlackChancery" pitchFamily="2" charset="0"/>
              </a:rPr>
              <a:t> </a:t>
            </a:r>
            <a:endParaRPr lang="en-US" sz="1600" b="1" spc="50" dirty="0">
              <a:ln w="11430"/>
              <a:solidFill>
                <a:srgbClr val="FF9900"/>
              </a:solidFill>
              <a:effectLst>
                <a:outerShdw blurRad="76200" dist="50800" dir="5400000" algn="tl" rotWithShape="0">
                  <a:srgbClr val="000000">
                    <a:alpha val="65000"/>
                  </a:srgbClr>
                </a:outerShdw>
              </a:effectLst>
              <a:latin typeface="BlackChancery" pitchFamily="2" charset="0"/>
            </a:endParaRPr>
          </a:p>
        </p:txBody>
      </p:sp>
      <p:sp>
        <p:nvSpPr>
          <p:cNvPr id="3" name="Content Placeholder 2"/>
          <p:cNvSpPr>
            <a:spLocks noGrp="1"/>
          </p:cNvSpPr>
          <p:nvPr>
            <p:ph idx="1"/>
          </p:nvPr>
        </p:nvSpPr>
        <p:spPr>
          <a:xfrm>
            <a:off x="685800" y="1371600"/>
            <a:ext cx="7772400" cy="4724400"/>
          </a:xfrm>
        </p:spPr>
        <p:txBody>
          <a:bodyPr/>
          <a:lstStyle/>
          <a:p>
            <a:pPr lvl="0"/>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Pentecostals in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all denominations.</a:t>
            </a:r>
          </a:p>
          <a:p>
            <a:pPr lvl="0"/>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Largest protestant group in the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world.</a:t>
            </a:r>
          </a:p>
          <a:p>
            <a:pPr lvl="0"/>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A/G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Largest protestant church in countries like Brazil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~(which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has the 2</a:t>
            </a:r>
            <a:r>
              <a:rPr lang="en-US" sz="36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nd</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 largest Christian pop in the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world) ~3x more AG than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Baptists,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  8x more AG than Lutherans.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endParaRPr>
          </a:p>
          <a:p>
            <a:endParaRPr lang="en-US" sz="1800"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New Testament Pentecost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endParaRPr>
          </a:p>
        </p:txBody>
      </p:sp>
      <p:sp>
        <p:nvSpPr>
          <p:cNvPr id="27651" name="Rectangle 3"/>
          <p:cNvSpPr>
            <a:spLocks noGrp="1" noChangeArrowheads="1"/>
          </p:cNvSpPr>
          <p:nvPr>
            <p:ph type="body" idx="1"/>
          </p:nvPr>
        </p:nvSpPr>
        <p:spPr>
          <a:xfrm>
            <a:off x="457200" y="1371600"/>
            <a:ext cx="8229600" cy="5029200"/>
          </a:xfrm>
        </p:spPr>
        <p:txBody>
          <a:bodyPr/>
          <a:lstStyle/>
          <a:p>
            <a:r>
              <a:rPr lang="en-US" sz="4400" b="1" dirty="0">
                <a:effectLst>
                  <a:outerShdw blurRad="38100" dist="38100" dir="2700000" algn="tl">
                    <a:srgbClr val="C0C0C0"/>
                  </a:outerShdw>
                </a:effectLst>
                <a:cs typeface="Times New Roman" pitchFamily="18" charset="0"/>
              </a:rPr>
              <a:t>Acts 2:1-42 </a:t>
            </a:r>
          </a:p>
          <a:p>
            <a:r>
              <a:rPr lang="en-US" sz="4400" b="1" dirty="0">
                <a:effectLst>
                  <a:outerShdw blurRad="38100" dist="38100" dir="2700000" algn="tl">
                    <a:srgbClr val="C0C0C0"/>
                  </a:outerShdw>
                </a:effectLst>
                <a:cs typeface="Times New Roman" pitchFamily="18" charset="0"/>
              </a:rPr>
              <a:t>The fulfillment of Joel 2:8-32</a:t>
            </a:r>
          </a:p>
          <a:p>
            <a:r>
              <a:rPr lang="en-US" sz="4400" b="1" dirty="0">
                <a:effectLst>
                  <a:outerShdw blurRad="38100" dist="38100" dir="2700000" algn="tl">
                    <a:srgbClr val="C0C0C0"/>
                  </a:outerShdw>
                </a:effectLst>
                <a:cs typeface="Times New Roman" pitchFamily="18" charset="0"/>
              </a:rPr>
              <a:t>Giving of the </a:t>
            </a:r>
            <a:r>
              <a:rPr lang="en-US" sz="4400" b="1" dirty="0" err="1">
                <a:effectLst>
                  <a:outerShdw blurRad="38100" dist="38100" dir="2700000" algn="tl">
                    <a:srgbClr val="C0C0C0"/>
                  </a:outerShdw>
                </a:effectLst>
                <a:cs typeface="Times New Roman" pitchFamily="18" charset="0"/>
              </a:rPr>
              <a:t>Ruach</a:t>
            </a:r>
            <a:r>
              <a:rPr lang="en-US" sz="4400" b="1" dirty="0">
                <a:effectLst>
                  <a:outerShdw blurRad="38100" dist="38100" dir="2700000" algn="tl">
                    <a:srgbClr val="C0C0C0"/>
                  </a:outerShdw>
                </a:effectLst>
                <a:cs typeface="Times New Roman" pitchFamily="18" charset="0"/>
              </a:rPr>
              <a:t> </a:t>
            </a:r>
            <a:r>
              <a:rPr lang="en-US" sz="4400" b="1" dirty="0" err="1">
                <a:effectLst>
                  <a:outerShdw blurRad="38100" dist="38100" dir="2700000" algn="tl">
                    <a:srgbClr val="C0C0C0"/>
                  </a:outerShdw>
                </a:effectLst>
                <a:cs typeface="Times New Roman" pitchFamily="18" charset="0"/>
              </a:rPr>
              <a:t>HaKodesh</a:t>
            </a:r>
            <a:r>
              <a:rPr lang="en-US" sz="4400" b="1" dirty="0">
                <a:effectLst>
                  <a:outerShdw blurRad="38100" dist="38100" dir="2700000" algn="tl">
                    <a:srgbClr val="C0C0C0"/>
                  </a:outerShdw>
                </a:effectLst>
                <a:cs typeface="Times New Roman" pitchFamily="18" charset="0"/>
              </a:rPr>
              <a:t> (Holy Spirit)</a:t>
            </a:r>
          </a:p>
          <a:p>
            <a:r>
              <a:rPr lang="en-US" sz="4400" b="1" dirty="0">
                <a:effectLst>
                  <a:outerShdw blurRad="38100" dist="38100" dir="2700000" algn="tl">
                    <a:srgbClr val="C0C0C0"/>
                  </a:outerShdw>
                </a:effectLst>
                <a:cs typeface="Times New Roman" pitchFamily="18" charset="0"/>
              </a:rPr>
              <a:t>The Baptism of the Holy Spirit</a:t>
            </a:r>
          </a:p>
          <a:p>
            <a:r>
              <a:rPr lang="en-US" sz="4400" b="1" dirty="0">
                <a:effectLst>
                  <a:outerShdw blurRad="38100" dist="38100" dir="2700000" algn="tl">
                    <a:srgbClr val="C0C0C0"/>
                  </a:outerShdw>
                </a:effectLst>
                <a:cs typeface="Times New Roman" pitchFamily="18" charset="0"/>
              </a:rPr>
              <a:t>The first fruits harvest of souls</a:t>
            </a:r>
            <a:endParaRPr lang="en-US" dirty="0">
              <a:effectLst>
                <a:outerShdw blurRad="38100" dist="38100" dir="2700000" algn="tl">
                  <a:srgbClr val="C0C0C0"/>
                </a:outerShdw>
              </a:effectLs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6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 calcmode="lin" valueType="num">
                                      <p:cBhvr>
                                        <p:cTn id="15" dur="10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765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76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76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7651">
                                            <p:txEl>
                                              <p:pRg st="2" end="2"/>
                                            </p:txEl>
                                          </p:spTgt>
                                        </p:tgtEl>
                                        <p:attrNameLst>
                                          <p:attrName>style.visibility</p:attrName>
                                        </p:attrNameLst>
                                      </p:cBhvr>
                                      <p:to>
                                        <p:strVal val="visible"/>
                                      </p:to>
                                    </p:set>
                                    <p:anim calcmode="lin" valueType="num">
                                      <p:cBhvr>
                                        <p:cTn id="23" dur="10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765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65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 calcmode="lin" valueType="num">
                                      <p:cBhvr>
                                        <p:cTn id="31" dur="10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765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765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765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7651">
                                            <p:txEl>
                                              <p:pRg st="4" end="4"/>
                                            </p:txEl>
                                          </p:spTgt>
                                        </p:tgtEl>
                                        <p:attrNameLst>
                                          <p:attrName>style.visibility</p:attrName>
                                        </p:attrNameLst>
                                      </p:cBhvr>
                                      <p:to>
                                        <p:strVal val="visible"/>
                                      </p:to>
                                    </p:set>
                                    <p:anim calcmode="lin" valueType="num">
                                      <p:cBhvr>
                                        <p:cTn id="39" dur="10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7651">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765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765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09600"/>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rPr>
              <a:t>Pentecostal </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rPr>
              <a:t>Doctrine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rPr>
              <a:t>has </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rPr>
              <a:t>the same cardinal doctrines as orthodox Christianity</a:t>
            </a:r>
          </a:p>
        </p:txBody>
      </p:sp>
      <p:sp>
        <p:nvSpPr>
          <p:cNvPr id="28675" name="Rectangle 3"/>
          <p:cNvSpPr>
            <a:spLocks noGrp="1" noChangeArrowheads="1"/>
          </p:cNvSpPr>
          <p:nvPr>
            <p:ph type="body" idx="1"/>
          </p:nvPr>
        </p:nvSpPr>
        <p:spPr>
          <a:effectLst>
            <a:outerShdw dist="107763" dir="2700000" algn="ctr" rotWithShape="0">
              <a:schemeClr val="bg2"/>
            </a:outerShdw>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 the Trinity</a:t>
            </a:r>
          </a:p>
          <a:p>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deity of Christ</a:t>
            </a:r>
          </a:p>
          <a:p>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Atoning work of Christ on cross</a:t>
            </a:r>
          </a:p>
          <a:p>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bodily resurrection</a:t>
            </a:r>
          </a:p>
          <a:p>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fallen nature of man</a:t>
            </a:r>
          </a:p>
          <a:p>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Salvation by grace through faith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Flow</Template>
  <TotalTime>770</TotalTime>
  <Words>1364</Words>
  <Application>Microsoft Office PowerPoint</Application>
  <PresentationFormat>On-screen Show (4:3)</PresentationFormat>
  <Paragraphs>104</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BlackChancery</vt:lpstr>
      <vt:lpstr>Times New Roman</vt:lpstr>
      <vt:lpstr>Default Design</vt:lpstr>
      <vt:lpstr>Pentecost 102 Q&amp;A Family Worship Center  Rev. Mark  Schwarzbauer, Ph.D. </vt:lpstr>
      <vt:lpstr>Acts 2:1-4</vt:lpstr>
      <vt:lpstr>Acts 2:1-4</vt:lpstr>
      <vt:lpstr>Review of Pentecost 101</vt:lpstr>
      <vt:lpstr>Introduction: Pentecost </vt:lpstr>
      <vt:lpstr>Introduction: Pentecost </vt:lpstr>
      <vt:lpstr>Introduction: Pentecost </vt:lpstr>
      <vt:lpstr>New Testament Pentecost</vt:lpstr>
      <vt:lpstr>Pentecostal Doctrine has the same cardinal doctrines as orthodox Christianity</vt:lpstr>
      <vt:lpstr>Assemblies of God distinctives, which we consider essential to the church's core mission of reaching the world for Christ.</vt:lpstr>
      <vt:lpstr>The Baptism in the Holy Spirit – Our Power</vt:lpstr>
      <vt:lpstr>The normal experience of everyone in the early church </vt:lpstr>
      <vt:lpstr>This experience is distinct from and subsequent to the experience of the new birth</vt:lpstr>
      <vt:lpstr>You already have the Holy Spirit within you at new birth</vt:lpstr>
      <vt:lpstr>The initial  physical evidence of speaking with  other tongues </vt:lpstr>
      <vt:lpstr>The Experience of Pentecost</vt:lpstr>
      <vt:lpstr>Question One:  Do all speak with tongues?</vt:lpstr>
      <vt:lpstr> “ I speak in tongues and believe in this gift. 1Cor 12 seems to explain the giving of this gift pretty plainly. Verse 11 states that the Holy Spirit distributes to each one individually as HE wills. He goes on to describe the differing parts of the physical body as a way to help us understand how these differing gifts are to work together in harmony. In 12:27-30 he affirms our individuality and asks "...Do all have gifts of healings? Do all speak with tongues? Do all interpret? Seems to beg the answer NO, the Spirit does the distributing at His will. </vt:lpstr>
      <vt:lpstr>Years ago i heard a sermon stating that this was meant to promote order during church services but I can not find this in context. If we are to believe that speaking in tongues is somehow "required" as proof of being filled with the Holy Spirit or the Holy Spirit being "released" in us, this seems to be saying that unless you speak in tongues you are not filled, or being filled by the Holy Spirit or that the Holy Spirit's power cannot be released in a person.   Please comment next Sunday and or via email to help clarify my thoughts on this. I do not want to be or stay in error in my thinking. I would think that possibly others also have similar thoughts or questions.”</vt:lpstr>
      <vt:lpstr>The “gift of tongues” is the same in essence in Acts &amp; Corinthians but differs in use and purpose. </vt:lpstr>
      <vt:lpstr>The 1st use of the gift of tongues is as initial physical evidence of the Baptism of the Holy Spirit  (or “release” as Dennis Bennett prefers to use).</vt:lpstr>
      <vt:lpstr>The 2nd use of the gift of tongues is as a ministry gift used in the church service to give a message.</vt:lpstr>
      <vt:lpstr>The context of I Cor. 12:11 starts in I Cor. 11:18… “when you come together as a church”, and is reinforced as the church meeting in language of I Cor. 12:12… “the body.”</vt:lpstr>
      <vt:lpstr>Tongues as ministry gift  in the church service… </vt:lpstr>
      <vt:lpstr>The 3rd use of the gift of tongues as used as a personal prayer language.   (I Cor. 14:14-15, Romans 8:26)</vt:lpstr>
      <vt:lpstr>The 4th use of the gift of tongues is to worship or “sing in the spirit.”   (I Cor. 14:14-15)</vt:lpstr>
      <vt:lpstr>Don’t misapply the context of the gifts in a church service to the experience of the Baptism of the Holy Spirit. </vt:lpstr>
      <vt:lpstr>Rules of Interpretation</vt:lpstr>
      <vt:lpstr>Answer: Not all speak with tongues in the church service but all do as initial physical evidence of the Baptism of the Holy Spirit</vt:lpstr>
      <vt:lpstr>Question 2: But my experience is I received the Baptism without Tongues…</vt:lpstr>
      <vt:lpstr>Question… My experience, and some others I know, think we received the Baptism of the Holy Spirit but we didn’t speak in tongues.   Isn’t my experience as valid as another persons?</vt:lpstr>
      <vt:lpstr>At first this seems like a totally valid argument….  But stop and analyze it</vt:lpstr>
      <vt:lpstr>That is making our experience the authority instead of God’s Word.</vt:lpstr>
      <vt:lpstr>That is interpreting the Bible by your experience instead of interpreting your experience by the Bible ~ you make yourself the authority instead of God’s Word.   </vt:lpstr>
      <vt:lpstr>The Bible is our sole rule of Faith and Practice.</vt:lpstr>
      <vt:lpstr>As Martin Luther said…  Solo Scriptura.</vt:lpstr>
      <vt:lpstr>II Timothy 3:16-17  16﻿All Scripture is given by inspiration of God, and is profitable for doctrine, for reproof, for correction, for instruction in righteousness, 17﻿that the man of God may be complete, thoroughly equipped for every good work.</vt:lpstr>
      <vt:lpstr>God’s Word teaches that speaking in tongues is the initial physical evidence.</vt:lpstr>
      <vt:lpstr>Initial (always the first but not the only)  Physical (there are also spiritual ones to follow).</vt:lpstr>
      <vt:lpstr>Dennis Bennett warned about the people making this mistake when the charismatic movement started.</vt:lpstr>
      <vt:lpstr>Answer: Your experience with the Holy Spirit was no doubt special, edifying, an anointing or “filling” but it was not the Baptism in the Holy Spirit according the Bible.</vt:lpstr>
      <vt:lpstr>Question 3:  Why is tongues the initial physical evidence, isn’t that the least of the gifts?</vt:lpstr>
      <vt:lpstr>Question: Why would God use the gift of tongues as the initial physical evidence when the Bible says tongues is the least of the gifts?</vt:lpstr>
      <vt:lpstr>There is nowhere it says “tongues is the least of the gifts”; this is a misnomer from wrongly interpreting  I Cor. 12:28 ~ </vt:lpstr>
      <vt:lpstr>Theory… Tongues is mentioned last to it is the least of the gifts and by implication unnecessary</vt:lpstr>
      <vt:lpstr>Consider I Cor. 13:13  where love is mentioned last,  is love therefore the least?</vt:lpstr>
      <vt:lpstr>Tongues in mentioned first in I Cor. 13 so by that standard tongues is the greatest gift.</vt:lpstr>
      <vt:lpstr>Self control is the last fruit of the Spirit mentioned (Galatians 5:22-23)…  the flawed logic of those who promote tongues as the least and therefore imply it is unnecessary means self control is the least and therefore unnecessary!</vt:lpstr>
      <vt:lpstr>The value of tongues is in edification.</vt:lpstr>
      <vt:lpstr>One reason  God chose tongues  is James 3:2-10.</vt:lpstr>
      <vt:lpstr>James 3:2-10</vt:lpstr>
      <vt:lpstr>God uses tongues to edify and build  you up</vt:lpstr>
      <vt:lpstr> I Cor. 14:4 when you speak in a tongue you edify yourself ~ build yourself up.</vt:lpstr>
      <vt:lpstr>Pray God’s perfect will ~ Romans 8:26</vt:lpstr>
      <vt:lpstr>This is why Paul says “I thank my God I speak in tongues more than all of you!”  (I Cor. 14:18).</vt:lpstr>
      <vt:lpstr>Closing-  Be open to the person and work of the Holy Spirit.</vt:lpstr>
    </vt:vector>
  </TitlesOfParts>
  <Company>FEBC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101 Family Worship Center  Rev. Mark  Schwarzbauer, Ph.D.</dc:title>
  <dc:creator>Mark Schwarzbauer</dc:creator>
  <cp:lastModifiedBy>Dr Mark</cp:lastModifiedBy>
  <cp:revision>126</cp:revision>
  <dcterms:created xsi:type="dcterms:W3CDTF">2003-01-05T03:57:45Z</dcterms:created>
  <dcterms:modified xsi:type="dcterms:W3CDTF">2010-09-07T20:32:12Z</dcterms:modified>
</cp:coreProperties>
</file>