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6" r:id="rId2"/>
    <p:sldId id="258" r:id="rId3"/>
    <p:sldId id="275" r:id="rId4"/>
    <p:sldId id="276" r:id="rId5"/>
    <p:sldId id="301" r:id="rId6"/>
    <p:sldId id="302" r:id="rId7"/>
    <p:sldId id="303" r:id="rId8"/>
    <p:sldId id="304" r:id="rId9"/>
    <p:sldId id="305" r:id="rId10"/>
    <p:sldId id="306" r:id="rId11"/>
    <p:sldId id="298" r:id="rId12"/>
    <p:sldId id="307" r:id="rId13"/>
    <p:sldId id="299" r:id="rId14"/>
    <p:sldId id="300" r:id="rId15"/>
    <p:sldId id="308" r:id="rId16"/>
    <p:sldId id="309" r:id="rId17"/>
    <p:sldId id="310" r:id="rId18"/>
    <p:sldId id="311" r:id="rId19"/>
    <p:sldId id="277" r:id="rId20"/>
    <p:sldId id="279" r:id="rId21"/>
    <p:sldId id="280" r:id="rId22"/>
    <p:sldId id="281" r:id="rId23"/>
    <p:sldId id="282" r:id="rId24"/>
    <p:sldId id="259" r:id="rId25"/>
    <p:sldId id="285" r:id="rId26"/>
    <p:sldId id="284" r:id="rId27"/>
    <p:sldId id="286" r:id="rId28"/>
    <p:sldId id="287" r:id="rId29"/>
    <p:sldId id="288" r:id="rId30"/>
    <p:sldId id="289" r:id="rId31"/>
    <p:sldId id="291" r:id="rId32"/>
    <p:sldId id="290" r:id="rId33"/>
    <p:sldId id="260" r:id="rId34"/>
    <p:sldId id="292" r:id="rId35"/>
    <p:sldId id="271" r:id="rId36"/>
    <p:sldId id="296" r:id="rId37"/>
    <p:sldId id="293" r:id="rId38"/>
    <p:sldId id="295" r:id="rId39"/>
    <p:sldId id="261" r:id="rId40"/>
    <p:sldId id="297" r:id="rId41"/>
    <p:sldId id="272" r:id="rId42"/>
    <p:sldId id="273" r:id="rId43"/>
  </p:sldIdLst>
  <p:sldSz cx="9144000" cy="6858000" type="screen4x3"/>
  <p:notesSz cx="6858000" cy="9144000"/>
  <p:embeddedFontLst>
    <p:embeddedFont>
      <p:font typeface="BlackChancery" pitchFamily="2" charset="0"/>
      <p:regular r:id="rId44"/>
    </p:embeddedFont>
  </p:embeddedFont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2A000"/>
    <a:srgbClr val="CC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1000" autoAdjust="0"/>
    <p:restoredTop sz="90929"/>
  </p:normalViewPr>
  <p:slideViewPr>
    <p:cSldViewPr>
      <p:cViewPr varScale="1">
        <p:scale>
          <a:sx n="67" d="100"/>
          <a:sy n="67" d="100"/>
        </p:scale>
        <p:origin x="-12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875FAA-6FFE-4AFF-99E1-4B95FEC4022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1D5477-B9A5-4E2D-AB66-71326C4B6C2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CC5EB6-96C7-4C09-8EC7-177371541AA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CB4BD8-A825-4D4B-95AC-EFA8E86E67B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5CF99F-51BE-4B4B-8AD0-C57C8C58E93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155EC07-C6B0-4F6F-9156-9452799461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3F88BF-965D-4863-AE8E-E5D34A8D23F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88B3419-F52D-4007-BE53-015192C79C4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1A0A858-10E4-496D-80F8-467E1CA40F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769C15B-01C6-47D4-BA27-95BE84377E3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40E72E6-41C1-4160-BB07-8D6C6CB3028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13000">
              <a:srgbClr val="85C2FF">
                <a:lumMod val="26000"/>
                <a:lumOff val="74000"/>
                <a:alpha val="25000"/>
              </a:srgbClr>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FC477CC-7AE8-4D12-8BAB-7E30B5F5660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848600" cy="4876800"/>
          </a:xfrm>
        </p:spPr>
        <p:txBody>
          <a:bodyPr/>
          <a:lstStyle/>
          <a:p>
            <a:r>
              <a:rPr lang="en-US" sz="11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Pentecost 101</a:t>
            </a:r>
            <a:r>
              <a:rPr 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
            </a:r>
            <a:br>
              <a:rPr lang="en-US"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Family Worship Center </a:t>
            </a:r>
            <a:b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Rev. Mark </a:t>
            </a:r>
            <a:b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Schwarzbauer, Ph.D.</a:t>
            </a: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304800" y="1371600"/>
            <a:ext cx="8534400" cy="5029200"/>
          </a:xfrm>
        </p:spPr>
        <p:txBody>
          <a:bodyPr/>
          <a:lstStyle/>
          <a:p>
            <a:pPr marL="0" lvl="0" indent="0">
              <a:buNone/>
            </a:pP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grand reason why the miraculous gifts were so soon withdrawn was not that faith and holiness were well-nigh lost, but that dry, formal, orthodox men began even then to ridicule whatever gifts they had not themselves, and to decry them all as either madness or impostures.” </a:t>
            </a:r>
            <a:endParaRPr lang="en-US" sz="3200" dirty="0"/>
          </a:p>
        </p:txBody>
      </p:sp>
    </p:spTree>
    <p:extLst>
      <p:ext uri="{BB962C8B-B14F-4D97-AF65-F5344CB8AC3E}">
        <p14:creationId xmlns:p14="http://schemas.microsoft.com/office/powerpoint/2010/main" val="4168549803"/>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pPr lv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Luther </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(1483-1546) was Baptized in the Holy Spirit and spoke with tongues. </a:t>
            </a:r>
          </a:p>
          <a:p>
            <a:pPr lv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Quakers (1650)</a:t>
            </a:r>
          </a:p>
          <a:p>
            <a:pPr lv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D.L</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Moody (1882) preached it </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regularly.</a:t>
            </a:r>
          </a:p>
          <a:p>
            <a:pPr lv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Revivals </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of 1700-1800s</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a:t>
            </a:r>
            <a:endParaRPr lang="en-US" sz="3200"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4648200" cy="4724400"/>
          </a:xfrm>
        </p:spPr>
        <p:txBody>
          <a:bodyPr/>
          <a:lstStyle/>
          <a:p>
            <a:pPr lv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Azusa </a:t>
            </a:r>
            <a:r>
              <a:rPr lang="en-US" sz="40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st.</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 </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1906.</a:t>
            </a:r>
          </a:p>
          <a:p>
            <a:pPr lvl="0"/>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1914 </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A/G </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formed</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3200"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0" y="1371599"/>
            <a:ext cx="2814235" cy="5202677"/>
          </a:xfrm>
          <a:prstGeom prst="rect">
            <a:avLst/>
          </a:prstGeom>
        </p:spPr>
      </p:pic>
    </p:spTree>
    <p:extLst>
      <p:ext uri="{BB962C8B-B14F-4D97-AF65-F5344CB8AC3E}">
        <p14:creationId xmlns:p14="http://schemas.microsoft.com/office/powerpoint/2010/main" val="2691025649"/>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1400" y="533400"/>
            <a:ext cx="4876800" cy="533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3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16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16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pPr lvl="1"/>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1959- </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Charismatic movement starts when Episcopal priest Dennis Bennett announces that he speaks with tongues.</a:t>
            </a:r>
          </a:p>
          <a:p>
            <a:pPr lvl="1"/>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1967- Roman Catholic Charismatic movement begins in Pittsburgh</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1400" y="533400"/>
            <a:ext cx="4876800" cy="533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3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16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16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pPr lvl="0"/>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Pentecostals in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all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denominations and many waves.</a:t>
            </a:r>
            <a:endPar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p>
            <a:pPr lvl="0"/>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Largest protestant group in the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world</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a:p>
            <a:pPr lvl="0"/>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There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were 631 million Pentecostals in 2014 comprising nearly 1/4 of all Christians. </a:t>
            </a:r>
            <a:endParaRPr lang="en-US" sz="1800" dirty="0"/>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1400" y="533400"/>
            <a:ext cx="4876800" cy="533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3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16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16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pPr lvl="0"/>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There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were only 63 million Pentecostals in 1970, and the number is expected to reach 800 million by 2025.  Some estimates say by 2040 well over a billion will be Pentecostals.</a:t>
            </a:r>
            <a:endPar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p>
            <a:pPr lvl="0"/>
            <a:endPar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a:p>
            <a:pPr lvl="0"/>
            <a:endParaRPr lang="en-US" sz="1800" dirty="0"/>
          </a:p>
        </p:txBody>
      </p:sp>
    </p:spTree>
    <p:extLst>
      <p:ext uri="{BB962C8B-B14F-4D97-AF65-F5344CB8AC3E}">
        <p14:creationId xmlns:p14="http://schemas.microsoft.com/office/powerpoint/2010/main" val="3892690025"/>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1400" y="533400"/>
            <a:ext cx="4876800" cy="533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3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16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16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A/G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Largest protestant church in other countries like Brazil and growing fast. </a:t>
            </a:r>
          </a:p>
          <a:p>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A/G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now 100 years old.</a:t>
            </a:r>
          </a:p>
          <a:p>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Latino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adherents make up 20 percent of the Fellowship</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1800" dirty="0"/>
          </a:p>
        </p:txBody>
      </p:sp>
    </p:spTree>
    <p:extLst>
      <p:ext uri="{BB962C8B-B14F-4D97-AF65-F5344CB8AC3E}">
        <p14:creationId xmlns:p14="http://schemas.microsoft.com/office/powerpoint/2010/main" val="2324390164"/>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1400" y="533400"/>
            <a:ext cx="4876800" cy="533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3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16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16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More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 40 percent of total adherents are ethnic minorities and </a:t>
            </a:r>
            <a:r>
              <a:rPr lang="en-US"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Millennials</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(ages 18-34), who contributed 21 percent of the growth from 2001-2013</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1800" dirty="0"/>
          </a:p>
        </p:txBody>
      </p:sp>
    </p:spTree>
    <p:extLst>
      <p:ext uri="{BB962C8B-B14F-4D97-AF65-F5344CB8AC3E}">
        <p14:creationId xmlns:p14="http://schemas.microsoft.com/office/powerpoint/2010/main" val="3033818584"/>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1400" y="533400"/>
            <a:ext cx="4876800" cy="533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3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16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16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685800" y="1371600"/>
            <a:ext cx="7772400" cy="4724400"/>
          </a:xfrm>
        </p:spPr>
        <p:txBody>
          <a:bodyPr/>
          <a:lstStyle/>
          <a:p>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 rapid growth of the church in the global world, along with the corresponding decline of the church in the global north, suggests that Pentecostalism will account for an ever larger percentage of Christianity in the future.” CT </a:t>
            </a:r>
          </a:p>
          <a:p>
            <a:pPr lvl="0"/>
            <a:endParaRPr lang="en-US" sz="1800" dirty="0"/>
          </a:p>
        </p:txBody>
      </p:sp>
    </p:spTree>
    <p:extLst>
      <p:ext uri="{BB962C8B-B14F-4D97-AF65-F5344CB8AC3E}">
        <p14:creationId xmlns:p14="http://schemas.microsoft.com/office/powerpoint/2010/main" val="3741901189"/>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304800"/>
            <a:ext cx="8305800" cy="1143000"/>
          </a:xfrm>
        </p:spPr>
        <p:txBody>
          <a:bodyPr/>
          <a:lstStyle/>
          <a:p>
            <a:r>
              <a:rPr lang="en-US" sz="4800" b="1">
                <a:solidFill>
                  <a:srgbClr val="FF9900"/>
                </a:solidFill>
                <a:effectLst>
                  <a:outerShdw blurRad="38100" dist="38100" dir="2700000" algn="tl">
                    <a:srgbClr val="000000"/>
                  </a:outerShdw>
                </a:effectLst>
                <a:latin typeface="BlackChancery" pitchFamily="2" charset="0"/>
                <a:cs typeface="Times New Roman" pitchFamily="18" charset="0"/>
              </a:rPr>
              <a:t>The Jewish Feast of Pentecost</a:t>
            </a:r>
            <a:endParaRPr lang="en-US" sz="4800" b="1">
              <a:solidFill>
                <a:srgbClr val="FF9900"/>
              </a:solidFill>
              <a:effectLst>
                <a:outerShdw blurRad="38100" dist="38100" dir="2700000" algn="tl">
                  <a:srgbClr val="000000"/>
                </a:outerShdw>
              </a:effectLst>
              <a:latin typeface="BlackChancery" pitchFamily="2" charset="0"/>
            </a:endParaRPr>
          </a:p>
        </p:txBody>
      </p:sp>
      <p:sp>
        <p:nvSpPr>
          <p:cNvPr id="24579" name="Rectangle 3"/>
          <p:cNvSpPr>
            <a:spLocks noGrp="1" noChangeArrowheads="1"/>
          </p:cNvSpPr>
          <p:nvPr>
            <p:ph type="body" idx="1"/>
          </p:nvPr>
        </p:nvSpPr>
        <p:spPr>
          <a:xfrm>
            <a:off x="685800" y="2438400"/>
            <a:ext cx="7772400" cy="3657600"/>
          </a:xfrm>
        </p:spPr>
        <p:txBody>
          <a:bodyPr/>
          <a:lstStyle/>
          <a:p>
            <a:pPr>
              <a:lnSpc>
                <a:spcPct val="90000"/>
              </a:lnSpc>
            </a:pP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imes New Roman" pitchFamily="18" charset="0"/>
              </a:rPr>
              <a:t>Also called the Feast of Weeks (Hebrew Shavuot)</a:t>
            </a:r>
          </a:p>
          <a:p>
            <a:pPr>
              <a:lnSpc>
                <a:spcPct val="90000"/>
              </a:lnSpc>
            </a:pP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imes New Roman" pitchFamily="18" charset="0"/>
              </a:rPr>
              <a:t>In Exodus 23:16 it was referred to as the “Feast of Harvest.”</a:t>
            </a: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p>
        </p:txBody>
      </p:sp>
      <p:pic>
        <p:nvPicPr>
          <p:cNvPr id="24580" name="Picture 4" descr="C:\My Documents\My Pictures\shavuot.gif"/>
          <p:cNvPicPr>
            <a:picLocks noChangeAspect="1" noChangeArrowheads="1"/>
          </p:cNvPicPr>
          <p:nvPr/>
        </p:nvPicPr>
        <p:blipFill>
          <a:blip r:embed="rId2" cstate="print"/>
          <a:srcRect/>
          <a:stretch>
            <a:fillRect/>
          </a:stretch>
        </p:blipFill>
        <p:spPr bwMode="auto">
          <a:xfrm>
            <a:off x="2057400" y="1143000"/>
            <a:ext cx="4822825" cy="1439863"/>
          </a:xfrm>
          <a:prstGeom prst="rect">
            <a:avLst/>
          </a:prstGeom>
          <a:noFill/>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p:cTn id="7" dur="1000" fill="hold"/>
                                        <p:tgtEl>
                                          <p:spTgt spid="2457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457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457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57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4579">
                                            <p:txEl>
                                              <p:pRg st="1" end="1"/>
                                            </p:txEl>
                                          </p:spTgt>
                                        </p:tgtEl>
                                        <p:attrNameLst>
                                          <p:attrName>style.visibility</p:attrName>
                                        </p:attrNameLst>
                                      </p:cBhvr>
                                      <p:to>
                                        <p:strVal val="visible"/>
                                      </p:to>
                                    </p:set>
                                    <p:anim calcmode="lin" valueType="num">
                                      <p:cBhvr>
                                        <p:cTn id="15" dur="1000" fill="hold"/>
                                        <p:tgtEl>
                                          <p:spTgt spid="24579">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4579">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457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457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2000" y="381000"/>
            <a:ext cx="7543800" cy="914400"/>
          </a:xfrm>
        </p:spPr>
        <p:txBody>
          <a:bodyPr/>
          <a:lstStyle/>
          <a:p>
            <a:r>
              <a:rPr lang="en-US" sz="5900" b="1">
                <a:effectLst>
                  <a:outerShdw blurRad="38100" dist="38100" dir="2700000" algn="tl">
                    <a:srgbClr val="FFFFFF"/>
                  </a:outerShdw>
                </a:effectLst>
                <a:latin typeface="BlackChancery" pitchFamily="2" charset="0"/>
                <a:cs typeface="Times New Roman" pitchFamily="18" charset="0"/>
              </a:rPr>
              <a:t>Acts 2:1-4</a:t>
            </a:r>
          </a:p>
        </p:txBody>
      </p:sp>
      <p:sp>
        <p:nvSpPr>
          <p:cNvPr id="5123" name="Rectangle 3"/>
          <p:cNvSpPr>
            <a:spLocks noGrp="1" noChangeArrowheads="1"/>
          </p:cNvSpPr>
          <p:nvPr>
            <p:ph type="body" idx="1"/>
          </p:nvPr>
        </p:nvSpPr>
        <p:spPr>
          <a:xfrm>
            <a:off x="990600" y="1295400"/>
            <a:ext cx="7620000" cy="4800600"/>
          </a:xfrm>
        </p:spPr>
        <p:txBody>
          <a:bodyPr/>
          <a:lstStyle/>
          <a:p>
            <a:pPr>
              <a:lnSpc>
                <a:spcPct val="90000"/>
              </a:lnSpc>
              <a:buFontTx/>
              <a:buNone/>
            </a:pPr>
            <a:r>
              <a:rPr lang="en-US" sz="4200" b="1" baseline="30000">
                <a:effectLst>
                  <a:outerShdw blurRad="38100" dist="38100" dir="2700000" algn="tl">
                    <a:srgbClr val="FFFFFF"/>
                  </a:outerShdw>
                </a:effectLst>
                <a:cs typeface="Times New Roman" pitchFamily="18" charset="0"/>
              </a:rPr>
              <a:t>1</a:t>
            </a:r>
            <a:r>
              <a:rPr lang="en-US" sz="4200" b="1">
                <a:effectLst>
                  <a:outerShdw blurRad="38100" dist="38100" dir="2700000" algn="tl">
                    <a:srgbClr val="FFFFFF"/>
                  </a:outerShdw>
                </a:effectLst>
                <a:cs typeface="Times New Roman" pitchFamily="18" charset="0"/>
              </a:rPr>
              <a:t>When the Day of Pentecost had fully come, they were all with one accord in one place. </a:t>
            </a:r>
            <a:r>
              <a:rPr lang="en-US" sz="4200" b="1" baseline="30000">
                <a:effectLst>
                  <a:outerShdw blurRad="38100" dist="38100" dir="2700000" algn="tl">
                    <a:srgbClr val="FFFFFF"/>
                  </a:outerShdw>
                </a:effectLst>
                <a:cs typeface="Times New Roman" pitchFamily="18" charset="0"/>
              </a:rPr>
              <a:t>2</a:t>
            </a:r>
            <a:r>
              <a:rPr lang="en-US" sz="4200" b="1">
                <a:effectLst>
                  <a:outerShdw blurRad="38100" dist="38100" dir="2700000" algn="tl">
                    <a:srgbClr val="FFFFFF"/>
                  </a:outerShdw>
                </a:effectLst>
                <a:cs typeface="Times New Roman" pitchFamily="18" charset="0"/>
              </a:rPr>
              <a:t>And suddenly there came a sound from heaven, as of a rushing mighty wind, and it filled the whole house where they were sitting.</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457200"/>
            <a:ext cx="7772400" cy="1143000"/>
          </a:xfrm>
        </p:spPr>
        <p:txBody>
          <a:bodyPr/>
          <a:lstStyle/>
          <a:p>
            <a:r>
              <a:rPr lang="en-US" sz="6000" b="1">
                <a:solidFill>
                  <a:srgbClr val="FF9900"/>
                </a:solidFill>
                <a:effectLst>
                  <a:outerShdw blurRad="38100" dist="38100" dir="2700000" algn="tl">
                    <a:srgbClr val="000000"/>
                  </a:outerShdw>
                </a:effectLst>
                <a:latin typeface="BlackChancery" pitchFamily="2" charset="0"/>
                <a:cs typeface="Times New Roman" pitchFamily="18" charset="0"/>
              </a:rPr>
              <a:t>The Harvest Celebration</a:t>
            </a:r>
            <a:r>
              <a:rPr lang="en-US" b="1">
                <a:solidFill>
                  <a:srgbClr val="FFCC66"/>
                </a:solidFill>
                <a:latin typeface="BlackChancery" pitchFamily="2" charset="0"/>
              </a:rPr>
              <a:t> </a:t>
            </a:r>
          </a:p>
        </p:txBody>
      </p:sp>
      <p:sp>
        <p:nvSpPr>
          <p:cNvPr id="26627" name="Rectangle 3"/>
          <p:cNvSpPr>
            <a:spLocks noGrp="1" noChangeArrowheads="1"/>
          </p:cNvSpPr>
          <p:nvPr>
            <p:ph type="body" idx="1"/>
          </p:nvPr>
        </p:nvSpPr>
        <p:spPr>
          <a:xfrm>
            <a:off x="685800" y="1524000"/>
            <a:ext cx="5562600" cy="4572000"/>
          </a:xfrm>
        </p:spPr>
        <p:txBody>
          <a:bodyPr/>
          <a:lstStyle/>
          <a:p>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imes New Roman" pitchFamily="18" charset="0"/>
              </a:rPr>
              <a:t>Yom </a:t>
            </a:r>
            <a:r>
              <a:rPr lang="en-US" sz="48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imes New Roman" pitchFamily="18" charset="0"/>
              </a:rPr>
              <a:t>Habikkurim</a:t>
            </a:r>
            <a:r>
              <a:rPr lang="en-US"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imes New Roman" pitchFamily="18" charset="0"/>
              </a:rPr>
              <a:t>, or “the Day of the First Fruits.”</a:t>
            </a:r>
          </a:p>
        </p:txBody>
      </p:sp>
      <p:pic>
        <p:nvPicPr>
          <p:cNvPr id="26628" name="Picture 4" descr="C:\My Documents\My Pictures\shavuot yom habikkurim.gif"/>
          <p:cNvPicPr>
            <a:picLocks noChangeAspect="1" noChangeArrowheads="1"/>
          </p:cNvPicPr>
          <p:nvPr/>
        </p:nvPicPr>
        <p:blipFill>
          <a:blip r:embed="rId2" cstate="print"/>
          <a:srcRect/>
          <a:stretch>
            <a:fillRect/>
          </a:stretch>
        </p:blipFill>
        <p:spPr bwMode="auto">
          <a:xfrm>
            <a:off x="6172200" y="1371600"/>
            <a:ext cx="2606675" cy="835025"/>
          </a:xfrm>
          <a:prstGeom prst="rect">
            <a:avLst/>
          </a:prstGeom>
          <a:noFill/>
        </p:spPr>
      </p:pic>
      <p:pic>
        <p:nvPicPr>
          <p:cNvPr id="26629" name="Picture 5" descr="C:\My Documents\My Pictures\shavuot wheat.jpg"/>
          <p:cNvPicPr>
            <a:picLocks noChangeAspect="1" noChangeArrowheads="1"/>
          </p:cNvPicPr>
          <p:nvPr/>
        </p:nvPicPr>
        <p:blipFill>
          <a:blip r:embed="rId3" cstate="print"/>
          <a:srcRect/>
          <a:stretch>
            <a:fillRect/>
          </a:stretch>
        </p:blipFill>
        <p:spPr bwMode="auto">
          <a:xfrm>
            <a:off x="6324600" y="2362200"/>
            <a:ext cx="2349500" cy="3505200"/>
          </a:xfrm>
          <a:prstGeom prst="rect">
            <a:avLst/>
          </a:prstGeom>
          <a:noFill/>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10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662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662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662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810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New Testament Pentecost</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endParaRPr>
          </a:p>
        </p:txBody>
      </p:sp>
      <p:sp>
        <p:nvSpPr>
          <p:cNvPr id="27651" name="Rectangle 3"/>
          <p:cNvSpPr>
            <a:spLocks noGrp="1" noChangeArrowheads="1"/>
          </p:cNvSpPr>
          <p:nvPr>
            <p:ph type="body" idx="1"/>
          </p:nvPr>
        </p:nvSpPr>
        <p:spPr>
          <a:xfrm>
            <a:off x="457200" y="1371600"/>
            <a:ext cx="8229600" cy="5029200"/>
          </a:xfrm>
        </p:spPr>
        <p:txBody>
          <a:bodyPr/>
          <a:lstStyle/>
          <a:p>
            <a:r>
              <a:rPr lang="en-US" sz="4400" b="1" dirty="0">
                <a:effectLst>
                  <a:outerShdw blurRad="38100" dist="38100" dir="2700000" algn="tl">
                    <a:srgbClr val="C0C0C0"/>
                  </a:outerShdw>
                </a:effectLst>
                <a:cs typeface="Times New Roman" pitchFamily="18" charset="0"/>
              </a:rPr>
              <a:t>Acts 2:1-42 </a:t>
            </a:r>
          </a:p>
          <a:p>
            <a:r>
              <a:rPr lang="en-US" sz="4400" b="1" dirty="0">
                <a:effectLst>
                  <a:outerShdw blurRad="38100" dist="38100" dir="2700000" algn="tl">
                    <a:srgbClr val="C0C0C0"/>
                  </a:outerShdw>
                </a:effectLst>
                <a:cs typeface="Times New Roman" pitchFamily="18" charset="0"/>
              </a:rPr>
              <a:t>The fulfillment of Joel 2:8-32</a:t>
            </a:r>
          </a:p>
          <a:p>
            <a:r>
              <a:rPr lang="en-US" sz="4400" b="1" dirty="0">
                <a:effectLst>
                  <a:outerShdw blurRad="38100" dist="38100" dir="2700000" algn="tl">
                    <a:srgbClr val="C0C0C0"/>
                  </a:outerShdw>
                </a:effectLst>
                <a:cs typeface="Times New Roman" pitchFamily="18" charset="0"/>
              </a:rPr>
              <a:t>Giving of the </a:t>
            </a:r>
            <a:r>
              <a:rPr lang="en-US" sz="4400" b="1" dirty="0" err="1">
                <a:effectLst>
                  <a:outerShdw blurRad="38100" dist="38100" dir="2700000" algn="tl">
                    <a:srgbClr val="C0C0C0"/>
                  </a:outerShdw>
                </a:effectLst>
                <a:cs typeface="Times New Roman" pitchFamily="18" charset="0"/>
              </a:rPr>
              <a:t>Ruach</a:t>
            </a:r>
            <a:r>
              <a:rPr lang="en-US" sz="4400" b="1" dirty="0">
                <a:effectLst>
                  <a:outerShdw blurRad="38100" dist="38100" dir="2700000" algn="tl">
                    <a:srgbClr val="C0C0C0"/>
                  </a:outerShdw>
                </a:effectLst>
                <a:cs typeface="Times New Roman" pitchFamily="18" charset="0"/>
              </a:rPr>
              <a:t> </a:t>
            </a:r>
            <a:r>
              <a:rPr lang="en-US" sz="4400" b="1" dirty="0" err="1">
                <a:effectLst>
                  <a:outerShdw blurRad="38100" dist="38100" dir="2700000" algn="tl">
                    <a:srgbClr val="C0C0C0"/>
                  </a:outerShdw>
                </a:effectLst>
                <a:cs typeface="Times New Roman" pitchFamily="18" charset="0"/>
              </a:rPr>
              <a:t>HaKodesh</a:t>
            </a:r>
            <a:r>
              <a:rPr lang="en-US" sz="4400" b="1" dirty="0">
                <a:effectLst>
                  <a:outerShdw blurRad="38100" dist="38100" dir="2700000" algn="tl">
                    <a:srgbClr val="C0C0C0"/>
                  </a:outerShdw>
                </a:effectLst>
                <a:cs typeface="Times New Roman" pitchFamily="18" charset="0"/>
              </a:rPr>
              <a:t> (Holy Spirit)</a:t>
            </a:r>
          </a:p>
          <a:p>
            <a:r>
              <a:rPr lang="en-US" sz="4400" b="1" dirty="0">
                <a:effectLst>
                  <a:outerShdw blurRad="38100" dist="38100" dir="2700000" algn="tl">
                    <a:srgbClr val="C0C0C0"/>
                  </a:outerShdw>
                </a:effectLst>
                <a:cs typeface="Times New Roman" pitchFamily="18" charset="0"/>
              </a:rPr>
              <a:t>The Baptism of the Holy Spirit</a:t>
            </a:r>
          </a:p>
          <a:p>
            <a:r>
              <a:rPr lang="en-US" sz="4400" b="1" dirty="0">
                <a:effectLst>
                  <a:outerShdw blurRad="38100" dist="38100" dir="2700000" algn="tl">
                    <a:srgbClr val="C0C0C0"/>
                  </a:outerShdw>
                </a:effectLst>
                <a:cs typeface="Times New Roman" pitchFamily="18" charset="0"/>
              </a:rPr>
              <a:t>The first fruits harvest of souls</a:t>
            </a:r>
            <a:endParaRPr lang="en-US" dirty="0">
              <a:effectLst>
                <a:outerShdw blurRad="38100" dist="38100" dir="2700000" algn="tl">
                  <a:srgbClr val="C0C0C0"/>
                </a:outerShdw>
              </a:effectLst>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10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765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765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65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7651">
                                            <p:txEl>
                                              <p:pRg st="1" end="1"/>
                                            </p:txEl>
                                          </p:spTgt>
                                        </p:tgtEl>
                                        <p:attrNameLst>
                                          <p:attrName>style.visibility</p:attrName>
                                        </p:attrNameLst>
                                      </p:cBhvr>
                                      <p:to>
                                        <p:strVal val="visible"/>
                                      </p:to>
                                    </p:set>
                                    <p:anim calcmode="lin" valueType="num">
                                      <p:cBhvr>
                                        <p:cTn id="15" dur="1000" fill="hold"/>
                                        <p:tgtEl>
                                          <p:spTgt spid="2765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765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765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765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7651">
                                            <p:txEl>
                                              <p:pRg st="2" end="2"/>
                                            </p:txEl>
                                          </p:spTgt>
                                        </p:tgtEl>
                                        <p:attrNameLst>
                                          <p:attrName>style.visibility</p:attrName>
                                        </p:attrNameLst>
                                      </p:cBhvr>
                                      <p:to>
                                        <p:strVal val="visible"/>
                                      </p:to>
                                    </p:set>
                                    <p:anim calcmode="lin" valueType="num">
                                      <p:cBhvr>
                                        <p:cTn id="23" dur="1000" fill="hold"/>
                                        <p:tgtEl>
                                          <p:spTgt spid="27651">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7651">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765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765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27651">
                                            <p:txEl>
                                              <p:pRg st="3" end="3"/>
                                            </p:txEl>
                                          </p:spTgt>
                                        </p:tgtEl>
                                        <p:attrNameLst>
                                          <p:attrName>style.visibility</p:attrName>
                                        </p:attrNameLst>
                                      </p:cBhvr>
                                      <p:to>
                                        <p:strVal val="visible"/>
                                      </p:to>
                                    </p:set>
                                    <p:anim calcmode="lin" valueType="num">
                                      <p:cBhvr>
                                        <p:cTn id="31" dur="1000" fill="hold"/>
                                        <p:tgtEl>
                                          <p:spTgt spid="27651">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7651">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765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2765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27651">
                                            <p:txEl>
                                              <p:pRg st="4" end="4"/>
                                            </p:txEl>
                                          </p:spTgt>
                                        </p:tgtEl>
                                        <p:attrNameLst>
                                          <p:attrName>style.visibility</p:attrName>
                                        </p:attrNameLst>
                                      </p:cBhvr>
                                      <p:to>
                                        <p:strVal val="visible"/>
                                      </p:to>
                                    </p:set>
                                    <p:anim calcmode="lin" valueType="num">
                                      <p:cBhvr>
                                        <p:cTn id="39" dur="1000" fill="hold"/>
                                        <p:tgtEl>
                                          <p:spTgt spid="27651">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7651">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7651">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27651">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609600"/>
            <a:ext cx="82296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Pentecostal </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Doctrine </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has </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the same cardinal doctrines as orthodox Christianity</a:t>
            </a:r>
          </a:p>
        </p:txBody>
      </p:sp>
      <p:sp>
        <p:nvSpPr>
          <p:cNvPr id="28675" name="Rectangle 3"/>
          <p:cNvSpPr>
            <a:spLocks noGrp="1" noChangeArrowheads="1"/>
          </p:cNvSpPr>
          <p:nvPr>
            <p:ph type="body" idx="1"/>
          </p:nvPr>
        </p:nvSpPr>
        <p:spPr>
          <a:effectLst>
            <a:outerShdw dist="107763" dir="2700000" algn="ctr" rotWithShape="0">
              <a:schemeClr val="bg2"/>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God- the Trinity</a:t>
            </a:r>
          </a:p>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deity of Christ</a:t>
            </a:r>
          </a:p>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Atoning work of Christ on cross</a:t>
            </a:r>
          </a:p>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bodily resurrection</a:t>
            </a:r>
          </a:p>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fallen nature of man</a:t>
            </a:r>
          </a:p>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Salvation by grace through faith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9144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Assemblies of God </a:t>
            </a:r>
            <a:r>
              <a:rPr lang="en-US" sz="36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distinctives</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cs typeface="Times New Roman" pitchFamily="18" charset="0"/>
              </a:rPr>
              <a:t>, which we consider essential to the church's core mission of reaching the world for Christ.</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9699" name="Rectangle 3"/>
          <p:cNvSpPr>
            <a:spLocks noGrp="1" noChangeArrowheads="1"/>
          </p:cNvSpPr>
          <p:nvPr>
            <p:ph type="body" idx="1"/>
          </p:nvPr>
        </p:nvSpPr>
        <p:spPr>
          <a:xfrm>
            <a:off x="685800" y="2438400"/>
            <a:ext cx="7772400" cy="4114800"/>
          </a:xfrm>
          <a:effectLst>
            <a:outerShdw dist="107763" dir="2700000" algn="ctr" rotWithShape="0">
              <a:schemeClr val="bg2"/>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90000"/>
              </a:lnSpc>
            </a:pP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Salvation</a:t>
            </a:r>
          </a:p>
          <a:p>
            <a:pPr>
              <a:lnSpc>
                <a:spcPct val="90000"/>
              </a:lnSpc>
            </a:pP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Baptism in the Holy Spirit</a:t>
            </a:r>
          </a:p>
          <a:p>
            <a:pPr>
              <a:lnSpc>
                <a:spcPct val="90000"/>
              </a:lnSpc>
            </a:pP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Divine healing</a:t>
            </a:r>
          </a:p>
          <a:p>
            <a:pPr>
              <a:lnSpc>
                <a:spcPct val="90000"/>
              </a:lnSpc>
            </a:pPr>
            <a:r>
              <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second coming of Christ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838200"/>
            <a:ext cx="7848600" cy="5105400"/>
          </a:xfrm>
        </p:spPr>
        <p:txBody>
          <a:bodyPr/>
          <a:lstStyle/>
          <a:p>
            <a: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Part One:</a:t>
            </a:r>
            <a:b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br>
            <a: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Salvation-</a:t>
            </a:r>
            <a:b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br>
            <a:r>
              <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Our </a:t>
            </a:r>
            <a:r>
              <a:rPr lang="en-US" sz="8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Purpose</a:t>
            </a:r>
            <a:endParaRPr lang="en-US" sz="8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endParaRPr>
          </a:p>
        </p:txBody>
      </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609600"/>
            <a:ext cx="7924800" cy="5638800"/>
          </a:xfrm>
        </p:spPr>
        <p:txBody>
          <a:bodyPr/>
          <a:lstStyle/>
          <a:p>
            <a:r>
              <a:rPr lang="en-US" sz="7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Man is truly lost without God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Salvation</a:t>
            </a:r>
          </a:p>
        </p:txBody>
      </p:sp>
      <p:sp>
        <p:nvSpPr>
          <p:cNvPr id="31747" name="Rectangle 3"/>
          <p:cNvSpPr>
            <a:spLocks noGrp="1" noChangeArrowheads="1"/>
          </p:cNvSpPr>
          <p:nvPr>
            <p:ph type="body" idx="1"/>
          </p:nvPr>
        </p:nvSpPr>
        <p:spPr>
          <a:xfrm>
            <a:off x="685800" y="1752600"/>
            <a:ext cx="7772400" cy="4343400"/>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nSpc>
                <a:spcPct val="90000"/>
              </a:lnSpc>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lackChancery" pitchFamily="2" charset="0"/>
              </a:rPr>
              <a:t>Romans 3:23 </a:t>
            </a:r>
            <a:r>
              <a:rPr lang="en-US" sz="4000" b="1" baseline="300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23</a:t>
            </a: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for all have sinned and fall short of the glory of God,</a:t>
            </a:r>
            <a:endPar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lackChancery" pitchFamily="2" charset="0"/>
            </a:endParaRPr>
          </a:p>
          <a:p>
            <a:pPr>
              <a:lnSpc>
                <a:spcPct val="90000"/>
              </a:lnSpc>
            </a:pP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lackChancery" pitchFamily="2" charset="0"/>
              </a:rPr>
              <a:t>Romans 6:23 </a:t>
            </a:r>
            <a:r>
              <a:rPr lang="en-US" sz="4000" b="1" baseline="300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23</a:t>
            </a: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For the wages of sin </a:t>
            </a:r>
            <a:r>
              <a:rPr lang="en-US" sz="40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is</a:t>
            </a: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death, but the gift of God </a:t>
            </a:r>
            <a:r>
              <a:rPr lang="en-US" sz="40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is</a:t>
            </a:r>
            <a:r>
              <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eternal life in Christ Jesus our Lord.</a:t>
            </a:r>
            <a:endPar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BlackChancery" pitchFamily="2"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checkerboard(across)">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checkerboard(across)">
                                      <p:cBhvr>
                                        <p:cTn id="12"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486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Part Two: </a:t>
            </a:r>
            <a:b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br>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The Baptism in the Holy Spirit</a:t>
            </a:r>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rPr>
              <a:t> –</a:t>
            </a:r>
            <a:b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rPr>
            </a:br>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rPr>
              <a:t>Our Power</a:t>
            </a:r>
          </a:p>
        </p:txBody>
      </p:sp>
    </p:spTree>
  </p:cSld>
  <p:clrMapOvr>
    <a:masterClrMapping/>
  </p:clrMapOvr>
  <p:transition>
    <p:check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609600"/>
            <a:ext cx="7772400" cy="5486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The normal experience of everyone in the early church</a:t>
            </a:r>
            <a:r>
              <a:rPr lang="en-US" b="1" spc="50" dirty="0">
                <a:ln w="11430"/>
                <a:solidFill>
                  <a:srgbClr val="FF9900"/>
                </a:solidFill>
                <a:effectLst>
                  <a:outerShdw blurRad="76200" dist="50800" dir="5400000" algn="tl" rotWithShape="0">
                    <a:srgbClr val="000000">
                      <a:alpha val="65000"/>
                    </a:srgbClr>
                  </a:outerShdw>
                </a:effectLst>
                <a:latin typeface="BlackChancery" pitchFamily="2" charset="0"/>
              </a:rPr>
              <a:t> </a:t>
            </a:r>
          </a:p>
        </p:txBody>
      </p:sp>
    </p:spTree>
  </p:cSld>
  <p:clrMapOvr>
    <a:masterClrMapping/>
  </p:clrMapOvr>
  <p:transition>
    <p:check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609600"/>
            <a:ext cx="7772400" cy="5486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This experience is distinct from and subsequent to the experience of the new birth</a:t>
            </a:r>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381000"/>
            <a:ext cx="7543800" cy="914400"/>
          </a:xfrm>
        </p:spPr>
        <p:txBody>
          <a:bodyPr/>
          <a:lstStyle/>
          <a:p>
            <a:r>
              <a:rPr lang="en-US" sz="5900" b="1">
                <a:effectLst>
                  <a:outerShdw blurRad="38100" dist="38100" dir="2700000" algn="tl">
                    <a:srgbClr val="FFFFFF"/>
                  </a:outerShdw>
                </a:effectLst>
                <a:latin typeface="BlackChancery" pitchFamily="2" charset="0"/>
                <a:cs typeface="Times New Roman" pitchFamily="18" charset="0"/>
              </a:rPr>
              <a:t>Acts 2:1-4</a:t>
            </a:r>
          </a:p>
        </p:txBody>
      </p:sp>
      <p:sp>
        <p:nvSpPr>
          <p:cNvPr id="22531" name="Rectangle 3"/>
          <p:cNvSpPr>
            <a:spLocks noGrp="1" noChangeArrowheads="1"/>
          </p:cNvSpPr>
          <p:nvPr>
            <p:ph type="body" idx="1"/>
          </p:nvPr>
        </p:nvSpPr>
        <p:spPr>
          <a:xfrm>
            <a:off x="990600" y="1295400"/>
            <a:ext cx="7620000" cy="4800600"/>
          </a:xfrm>
        </p:spPr>
        <p:txBody>
          <a:bodyPr/>
          <a:lstStyle/>
          <a:p>
            <a:pPr>
              <a:buFontTx/>
              <a:buNone/>
            </a:pPr>
            <a:r>
              <a:rPr lang="en-US" sz="4200" b="1" baseline="30000">
                <a:effectLst>
                  <a:outerShdw blurRad="38100" dist="38100" dir="2700000" algn="tl">
                    <a:srgbClr val="FFFFFF"/>
                  </a:outerShdw>
                </a:effectLst>
                <a:cs typeface="Times New Roman" pitchFamily="18" charset="0"/>
              </a:rPr>
              <a:t>3</a:t>
            </a:r>
            <a:r>
              <a:rPr lang="en-US" sz="4200" b="1">
                <a:effectLst>
                  <a:outerShdw blurRad="38100" dist="38100" dir="2700000" algn="tl">
                    <a:srgbClr val="FFFFFF"/>
                  </a:outerShdw>
                </a:effectLst>
                <a:cs typeface="Times New Roman" pitchFamily="18" charset="0"/>
              </a:rPr>
              <a:t>Then there appeared to them divided tongues, as of fire, and </a:t>
            </a:r>
            <a:r>
              <a:rPr lang="en-US" sz="4200" b="1" i="1">
                <a:effectLst>
                  <a:outerShdw blurRad="38100" dist="38100" dir="2700000" algn="tl">
                    <a:srgbClr val="FFFFFF"/>
                  </a:outerShdw>
                </a:effectLst>
                <a:cs typeface="Times New Roman" pitchFamily="18" charset="0"/>
              </a:rPr>
              <a:t>one</a:t>
            </a:r>
            <a:r>
              <a:rPr lang="en-US" sz="4200" b="1">
                <a:effectLst>
                  <a:outerShdw blurRad="38100" dist="38100" dir="2700000" algn="tl">
                    <a:srgbClr val="FFFFFF"/>
                  </a:outerShdw>
                </a:effectLst>
                <a:cs typeface="Times New Roman" pitchFamily="18" charset="0"/>
              </a:rPr>
              <a:t> sat upon each of them. </a:t>
            </a:r>
            <a:r>
              <a:rPr lang="en-US" sz="4200" b="1" baseline="30000">
                <a:effectLst>
                  <a:outerShdw blurRad="38100" dist="38100" dir="2700000" algn="tl">
                    <a:srgbClr val="FFFFFF"/>
                  </a:outerShdw>
                </a:effectLst>
                <a:cs typeface="Times New Roman" pitchFamily="18" charset="0"/>
              </a:rPr>
              <a:t>4</a:t>
            </a:r>
            <a:r>
              <a:rPr lang="en-US" sz="4200" b="1">
                <a:effectLst>
                  <a:outerShdw blurRad="38100" dist="38100" dir="2700000" algn="tl">
                    <a:srgbClr val="FFFFFF"/>
                  </a:outerShdw>
                </a:effectLst>
                <a:cs typeface="Times New Roman" pitchFamily="18" charset="0"/>
              </a:rPr>
              <a:t>And they were all filled with the Holy Spirit and began to speak with other tongues, as the Spirit gave them utterance.</a:t>
            </a:r>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685800" y="533400"/>
            <a:ext cx="7772400" cy="2667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You already have the Holy Spirit within you at new birth</a:t>
            </a:r>
          </a:p>
        </p:txBody>
      </p:sp>
      <p:sp>
        <p:nvSpPr>
          <p:cNvPr id="36867" name="Rectangle 3"/>
          <p:cNvSpPr>
            <a:spLocks noGrp="1" noChangeArrowheads="1"/>
          </p:cNvSpPr>
          <p:nvPr>
            <p:ph type="subTitle" idx="1"/>
          </p:nvPr>
        </p:nvSpPr>
        <p:spPr>
          <a:xfrm>
            <a:off x="609600" y="3352800"/>
            <a:ext cx="7924800" cy="27432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The </a:t>
            </a:r>
            <a:r>
              <a:rPr lang="en-US" sz="66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Baptism </a:t>
            </a:r>
            <a:r>
              <a:rPr lang="en-US" sz="66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 the Holy Spirit is an immersion in power</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09600"/>
            <a:ext cx="7772400" cy="5486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The initial </a:t>
            </a:r>
            <a:b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br>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physical evidence of speaking with </a:t>
            </a:r>
            <a:b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br>
            <a:r>
              <a:rPr lang="en-US" sz="8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other tongues </a:t>
            </a:r>
          </a:p>
        </p:txBody>
      </p:sp>
    </p:spTree>
  </p:cSld>
  <p:clrMapOvr>
    <a:masterClrMapping/>
  </p:clrMapOvr>
  <p:transition>
    <p:check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609600"/>
            <a:ext cx="82296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The Experience of Pentecost</a:t>
            </a:r>
          </a:p>
        </p:txBody>
      </p:sp>
      <p:sp>
        <p:nvSpPr>
          <p:cNvPr id="38915" name="Rectangle 3"/>
          <p:cNvSpPr>
            <a:spLocks noGrp="1" noChangeArrowheads="1"/>
          </p:cNvSpPr>
          <p:nvPr>
            <p:ph type="body" idx="1"/>
          </p:nvPr>
        </p:nvSpPr>
        <p:spPr>
          <a:xfrm>
            <a:off x="685800" y="1676400"/>
            <a:ext cx="7772400" cy="46482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609600" indent="-609600">
              <a:buFontTx/>
              <a:buAutoNum type="arabicPeriod"/>
            </a:pPr>
            <a:r>
              <a:rPr lang="en-US" sz="5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Acts 2:1-4</a:t>
            </a:r>
          </a:p>
          <a:p>
            <a:pPr marL="609600" indent="-609600">
              <a:buFontTx/>
              <a:buAutoNum type="arabicPeriod"/>
            </a:pPr>
            <a:r>
              <a:rPr lang="en-US" sz="5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Acts 8:9-25</a:t>
            </a:r>
          </a:p>
          <a:p>
            <a:pPr marL="609600" indent="-609600">
              <a:buFontTx/>
              <a:buAutoNum type="arabicPeriod"/>
            </a:pPr>
            <a:r>
              <a:rPr lang="en-US" sz="5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Acts 9:17 &amp; I </a:t>
            </a:r>
            <a:r>
              <a:rPr lang="en-US" sz="5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Cor</a:t>
            </a:r>
            <a:r>
              <a:rPr lang="en-US" sz="5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14:18</a:t>
            </a:r>
          </a:p>
          <a:p>
            <a:pPr marL="609600" indent="-609600">
              <a:buFontTx/>
              <a:buAutoNum type="arabicPeriod"/>
            </a:pPr>
            <a:r>
              <a:rPr lang="en-US" sz="5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Acts 10:44-48</a:t>
            </a:r>
          </a:p>
          <a:p>
            <a:pPr marL="609600" indent="-609600">
              <a:buFontTx/>
              <a:buAutoNum type="arabicPeriod"/>
            </a:pPr>
            <a:r>
              <a:rPr lang="en-US" sz="5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Acts 19:1-6</a:t>
            </a:r>
          </a:p>
        </p:txBody>
      </p:sp>
      <p:sp>
        <p:nvSpPr>
          <p:cNvPr id="38916" name="Text Box 4"/>
          <p:cNvSpPr txBox="1">
            <a:spLocks noChangeArrowheads="1"/>
          </p:cNvSpPr>
          <p:nvPr/>
        </p:nvSpPr>
        <p:spPr bwMode="auto">
          <a:xfrm>
            <a:off x="838200" y="1752600"/>
            <a:ext cx="73914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10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891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89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89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8915">
                                            <p:txEl>
                                              <p:pRg st="1" end="1"/>
                                            </p:txEl>
                                          </p:spTgt>
                                        </p:tgtEl>
                                        <p:attrNameLst>
                                          <p:attrName>style.visibility</p:attrName>
                                        </p:attrNameLst>
                                      </p:cBhvr>
                                      <p:to>
                                        <p:strVal val="visible"/>
                                      </p:to>
                                    </p:set>
                                    <p:anim calcmode="lin" valueType="num">
                                      <p:cBhvr>
                                        <p:cTn id="15" dur="10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891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891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891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8915">
                                            <p:txEl>
                                              <p:pRg st="2" end="2"/>
                                            </p:txEl>
                                          </p:spTgt>
                                        </p:tgtEl>
                                        <p:attrNameLst>
                                          <p:attrName>style.visibility</p:attrName>
                                        </p:attrNameLst>
                                      </p:cBhvr>
                                      <p:to>
                                        <p:strVal val="visible"/>
                                      </p:to>
                                    </p:set>
                                    <p:anim calcmode="lin" valueType="num">
                                      <p:cBhvr>
                                        <p:cTn id="23" dur="10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891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891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891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8915">
                                            <p:txEl>
                                              <p:pRg st="3" end="3"/>
                                            </p:txEl>
                                          </p:spTgt>
                                        </p:tgtEl>
                                        <p:attrNameLst>
                                          <p:attrName>style.visibility</p:attrName>
                                        </p:attrNameLst>
                                      </p:cBhvr>
                                      <p:to>
                                        <p:strVal val="visible"/>
                                      </p:to>
                                    </p:set>
                                    <p:anim calcmode="lin" valueType="num">
                                      <p:cBhvr>
                                        <p:cTn id="31" dur="10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891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891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891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8915">
                                            <p:txEl>
                                              <p:pRg st="4" end="4"/>
                                            </p:txEl>
                                          </p:spTgt>
                                        </p:tgtEl>
                                        <p:attrNameLst>
                                          <p:attrName>style.visibility</p:attrName>
                                        </p:attrNameLst>
                                      </p:cBhvr>
                                      <p:to>
                                        <p:strVal val="visible"/>
                                      </p:to>
                                    </p:set>
                                    <p:anim calcmode="lin" valueType="num">
                                      <p:cBhvr>
                                        <p:cTn id="39" dur="1000" fill="hold"/>
                                        <p:tgtEl>
                                          <p:spTgt spid="38915">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8915">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891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891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838200"/>
            <a:ext cx="7848600" cy="5105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Part Three:</a:t>
            </a:r>
            <a:br>
              <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br>
            <a:r>
              <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Divine Healing-</a:t>
            </a:r>
            <a:br>
              <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br>
            <a:r>
              <a:rPr lang="en-US" sz="8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Our Privilege</a:t>
            </a:r>
          </a:p>
        </p:txBody>
      </p:sp>
    </p:spTree>
  </p:cSld>
  <p:clrMapOvr>
    <a:masterClrMapping/>
  </p:clrMapOvr>
  <p:transition>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685800" y="838200"/>
            <a:ext cx="7848600" cy="5105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Not Faith Healing but </a:t>
            </a:r>
            <a:b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br>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Divine Healing</a:t>
            </a:r>
          </a:p>
        </p:txBody>
      </p:sp>
    </p:spTree>
  </p:cSld>
  <p:clrMapOvr>
    <a:masterClrMapping/>
  </p:clrMapOvr>
  <p:transition>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609600"/>
            <a:ext cx="7848600" cy="56388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Deliverance from sickness is provided for in the atonement, and is the privilege of all believers</a:t>
            </a:r>
          </a:p>
        </p:txBody>
      </p:sp>
    </p:spTree>
  </p:cSld>
  <p:clrMapOvr>
    <a:masterClrMapping/>
  </p:clrMapOvr>
  <p:transition>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600" b="1" spc="50" dirty="0">
                <a:ln w="11430"/>
                <a:solidFill>
                  <a:schemeClr val="tx1"/>
                </a:solidFill>
                <a:effectLst>
                  <a:outerShdw blurRad="76200" dist="50800" dir="5400000" algn="tl" rotWithShape="0">
                    <a:srgbClr val="000000">
                      <a:alpha val="65000"/>
                    </a:srgbClr>
                  </a:outerShdw>
                </a:effectLst>
                <a:latin typeface="BlackChancery" pitchFamily="2" charset="0"/>
              </a:rPr>
              <a:t>Isaiah 53:4</a:t>
            </a:r>
          </a:p>
        </p:txBody>
      </p:sp>
      <p:sp>
        <p:nvSpPr>
          <p:cNvPr id="46083" name="Rectangle 3"/>
          <p:cNvSpPr>
            <a:spLocks noGrp="1" noChangeArrowheads="1"/>
          </p:cNvSpPr>
          <p:nvPr>
            <p:ph type="body" idx="1"/>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2">
              <a:lnSpc>
                <a:spcPct val="90000"/>
              </a:lnSpc>
              <a:spcBef>
                <a:spcPts val="1000"/>
              </a:spcBef>
              <a:buFontTx/>
              <a:buNone/>
            </a:pPr>
            <a:r>
              <a:rPr lang="en-US" sz="40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4</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Surely He has borne our </a:t>
            </a:r>
            <a:r>
              <a:rPr lang="en-US" sz="40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griefs</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p>
          <a:p>
            <a:pPr lvl="2">
              <a:lnSpc>
                <a:spcPct val="90000"/>
              </a:lnSpc>
              <a:buFontTx/>
              <a:buNone/>
            </a:pP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carried our sorrows; </a:t>
            </a:r>
          </a:p>
          <a:p>
            <a:pPr lvl="2">
              <a:lnSpc>
                <a:spcPct val="90000"/>
              </a:lnSpc>
              <a:buFontTx/>
              <a:buNone/>
            </a:pP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Yet we esteemed Him stricken, </a:t>
            </a:r>
          </a:p>
          <a:p>
            <a:pPr>
              <a:lnSpc>
                <a:spcPct val="90000"/>
              </a:lnSpc>
              <a:buFontTx/>
              <a:buNone/>
            </a:pP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Smitten by God, and afflicted.</a:t>
            </a:r>
          </a:p>
        </p:txBody>
      </p:sp>
    </p:spTree>
  </p:cSld>
  <p:clrMapOvr>
    <a:masterClrMapping/>
  </p:clrMapOvr>
  <p:transition>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600" b="1" spc="50" dirty="0">
                <a:ln w="11430"/>
                <a:solidFill>
                  <a:schemeClr val="tx1"/>
                </a:solidFill>
                <a:effectLst>
                  <a:outerShdw blurRad="76200" dist="50800" dir="5400000" algn="tl" rotWithShape="0">
                    <a:srgbClr val="000000">
                      <a:alpha val="65000"/>
                    </a:srgbClr>
                  </a:outerShdw>
                </a:effectLst>
                <a:latin typeface="BlackChancery" pitchFamily="2" charset="0"/>
              </a:rPr>
              <a:t>Isaiah 53:5</a:t>
            </a:r>
          </a:p>
        </p:txBody>
      </p:sp>
      <p:sp>
        <p:nvSpPr>
          <p:cNvPr id="41987" name="Rectangle 3"/>
          <p:cNvSpPr>
            <a:spLocks noGrp="1" noChangeArrowheads="1"/>
          </p:cNvSpPr>
          <p:nvPr>
            <p:ph type="body" idx="1"/>
          </p:nvPr>
        </p:nvSpPr>
        <p:spPr>
          <a:xfrm>
            <a:off x="685800" y="1676400"/>
            <a:ext cx="7772400" cy="41148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90000"/>
              </a:lnSpc>
            </a:pPr>
            <a:r>
              <a:rPr lang="en-US" sz="40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5</a:t>
            </a: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But He was wounded for our transgressions, </a:t>
            </a:r>
            <a:b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 was bruised for our iniquities; </a:t>
            </a:r>
            <a:b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The chastisement for our peace was upon Him, </a:t>
            </a:r>
            <a:b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And by His stripes we are healed.</a:t>
            </a:r>
          </a:p>
        </p:txBody>
      </p:sp>
    </p:spTree>
  </p:cSld>
  <p:clrMapOvr>
    <a:masterClrMapping/>
  </p:clrMapOvr>
  <p:transition>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09600"/>
            <a:ext cx="7772400" cy="914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a:ln w="11430"/>
                <a:solidFill>
                  <a:schemeClr val="tx1"/>
                </a:solidFill>
                <a:effectLst>
                  <a:outerShdw blurRad="76200" dist="50800" dir="5400000" algn="tl" rotWithShape="0">
                    <a:srgbClr val="000000">
                      <a:alpha val="65000"/>
                    </a:srgbClr>
                  </a:outerShdw>
                </a:effectLst>
                <a:latin typeface="BlackChancery" pitchFamily="2" charset="0"/>
              </a:rPr>
              <a:t>Matthew 8:16-17</a:t>
            </a:r>
          </a:p>
        </p:txBody>
      </p:sp>
      <p:sp>
        <p:nvSpPr>
          <p:cNvPr id="45059" name="Rectangle 3"/>
          <p:cNvSpPr>
            <a:spLocks noGrp="1" noChangeArrowheads="1"/>
          </p:cNvSpPr>
          <p:nvPr>
            <p:ph type="body" idx="1"/>
          </p:nvPr>
        </p:nvSpPr>
        <p:spPr>
          <a:xfrm>
            <a:off x="685800" y="1447800"/>
            <a:ext cx="7772400" cy="46482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90000"/>
              </a:lnSpc>
            </a:pPr>
            <a:r>
              <a:rPr lang="en-US" sz="36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16</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When evening had come, they brought to Him many who were demon-possessed. And He cast out the spirits with a word, and healed all who were sick, </a:t>
            </a:r>
            <a:r>
              <a:rPr lang="en-US" sz="3600" b="1" spc="50" baseline="3000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17</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it might be fulfilled which was spoken by Isaiah the prophet, saying: </a:t>
            </a:r>
          </a:p>
          <a:p>
            <a:pPr lvl="2">
              <a:lnSpc>
                <a:spcPct val="90000"/>
              </a:lnSpc>
              <a:spcBef>
                <a:spcPts val="500"/>
              </a:spcBef>
            </a:pP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“He Himself took our infirmities And bore our sicknesses.”</a:t>
            </a:r>
          </a:p>
        </p:txBody>
      </p:sp>
    </p:spTree>
  </p:cSld>
  <p:clrMapOvr>
    <a:masterClrMapping/>
  </p:clrMapOvr>
  <p:transition>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838200"/>
            <a:ext cx="7848600" cy="5105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Part Four:</a:t>
            </a:r>
            <a:b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br>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The Second Coming of Christ-</a:t>
            </a:r>
            <a:b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br>
            <a:r>
              <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Our </a:t>
            </a:r>
            <a:r>
              <a:rPr lang="en-US" sz="8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rPr>
              <a:t>Prospect</a:t>
            </a:r>
            <a:endParaRPr lang="en-US"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lackChancery" pitchFamily="2"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609600"/>
            <a:ext cx="7772400" cy="5486400"/>
          </a:xfrm>
        </p:spPr>
        <p:txBody>
          <a:bodyPr/>
          <a:lstStyle/>
          <a:p>
            <a:r>
              <a:rPr lang="en-US"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Introduction: </a:t>
            </a:r>
            <a:br>
              <a:rPr lang="en-US"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br>
            <a:r>
              <a:rPr lang="en-US"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cs typeface="Times New Roman" pitchFamily="18" charset="0"/>
              </a:rPr>
              <a:t>Pentecost</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lackChancery" pitchFamily="2" charset="0"/>
              </a:rPr>
              <a:t> </a:t>
            </a:r>
          </a:p>
        </p:txBody>
      </p:sp>
    </p:spTree>
  </p:cSld>
  <p:clrMapOvr>
    <a:masterClrMapping/>
  </p:clrMapOvr>
  <p:transition>
    <p:check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685800" y="838200"/>
            <a:ext cx="7848600" cy="51054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a:ln w="11430"/>
                <a:solidFill>
                  <a:schemeClr val="tx1"/>
                </a:solidFill>
                <a:effectLst>
                  <a:outerShdw blurRad="76200" dist="50800" dir="5400000" algn="tl" rotWithShape="0">
                    <a:srgbClr val="000000">
                      <a:alpha val="65000"/>
                    </a:srgbClr>
                  </a:outerShdw>
                </a:effectLst>
                <a:latin typeface="BlackChancery" pitchFamily="2" charset="0"/>
                <a:cs typeface="Times New Roman" pitchFamily="18" charset="0"/>
              </a:rPr>
              <a:t>The second coming of Christ includes the rapture of the saints, which is our blessed hope, followed by the visible return of Christ with His saints to reign on earth for one thousand years</a:t>
            </a:r>
            <a:endParaRPr lang="en-US" sz="4800" b="1" spc="50" dirty="0">
              <a:ln w="11430"/>
              <a:solidFill>
                <a:schemeClr val="tx1"/>
              </a:solidFill>
              <a:effectLst>
                <a:outerShdw blurRad="76200" dist="50800" dir="5400000" algn="tl" rotWithShape="0">
                  <a:srgbClr val="000000">
                    <a:alpha val="65000"/>
                  </a:srgbClr>
                </a:outerShdw>
              </a:effectLst>
              <a:latin typeface="BlackChancery" pitchFamily="2" charset="0"/>
            </a:endParaRPr>
          </a:p>
        </p:txBody>
      </p:sp>
    </p:spTree>
  </p:cSld>
  <p:clrMapOvr>
    <a:masterClrMapping/>
  </p:clrMapOvr>
  <p:transition>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09600"/>
            <a:ext cx="7772400" cy="5334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9600" b="1" spc="50" dirty="0">
                <a:ln w="11430"/>
                <a:solidFill>
                  <a:schemeClr val="tx1"/>
                </a:solidFill>
                <a:effectLst>
                  <a:outerShdw blurRad="76200" dist="50800" dir="5400000" algn="tl" rotWithShape="0">
                    <a:srgbClr val="000000">
                      <a:alpha val="65000"/>
                    </a:srgbClr>
                  </a:outerShdw>
                </a:effectLst>
                <a:latin typeface="BlackChancery" pitchFamily="2" charset="0"/>
                <a:cs typeface="Times New Roman" pitchFamily="18" charset="0"/>
              </a:rPr>
              <a:t>Motivation to win the lost</a:t>
            </a:r>
            <a:endParaRPr lang="en-US" sz="6600" b="1" spc="50" dirty="0">
              <a:ln w="11430"/>
              <a:solidFill>
                <a:schemeClr val="tx1"/>
              </a:solidFill>
              <a:effectLst>
                <a:outerShdw blurRad="76200" dist="50800" dir="5400000" algn="tl" rotWithShape="0">
                  <a:srgbClr val="000000">
                    <a:alpha val="65000"/>
                  </a:srgbClr>
                </a:outerShdw>
              </a:effectLst>
              <a:latin typeface="BlackChancery" pitchFamily="2" charset="0"/>
            </a:endParaRPr>
          </a:p>
        </p:txBody>
      </p:sp>
    </p:spTree>
  </p:cSld>
  <p:clrMapOvr>
    <a:masterClrMapping/>
  </p:clrMapOvr>
  <p:transition>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990600"/>
            <a:ext cx="7620000" cy="48768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72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Closing- </a:t>
            </a:r>
            <a:r>
              <a:rPr lang="en-US" sz="72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
            </a:r>
            <a:br>
              <a:rPr lang="en-US" sz="72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br>
            <a:r>
              <a:rPr lang="en-US" sz="72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Be </a:t>
            </a:r>
            <a:r>
              <a:rPr lang="en-US" sz="72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ea typeface="+mj-ea"/>
                <a:cs typeface="+mj-cs"/>
              </a:rPr>
              <a:t>open to the person and work of the Holy Spirit.</a:t>
            </a:r>
            <a:endParaRPr lang="en-US"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heckerboard(across)">
                                      <p:cBhvr>
                                        <p:cTn id="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304800" y="1371600"/>
            <a:ext cx="8534400" cy="4724400"/>
          </a:xfrm>
        </p:spPr>
        <p:txBody>
          <a:bodyPr/>
          <a:lstStyle/>
          <a:p>
            <a:pPr lvl="0"/>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Pentecostals- distinctive of Baptism in Holy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Spirit.  Distinctive – not emphasis.</a:t>
            </a:r>
          </a:p>
          <a:p>
            <a:pPr lvl="0"/>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	Throughout the centuries the Baptism of the Holy Spirit was recorded as occurring in monasteries (where there was writing and therefore documentation) even in dark ages</a:t>
            </a: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3200" dirty="0"/>
          </a:p>
        </p:txBody>
      </p:sp>
    </p:spTree>
    <p:extLst>
      <p:ext uri="{BB962C8B-B14F-4D97-AF65-F5344CB8AC3E}">
        <p14:creationId xmlns:p14="http://schemas.microsoft.com/office/powerpoint/2010/main" val="684623207"/>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304800" y="1371600"/>
            <a:ext cx="8534400" cy="4953000"/>
          </a:xfrm>
        </p:spPr>
        <p:txBody>
          <a:bodyPr/>
          <a:lstStyle/>
          <a:p>
            <a:pPr marL="0" lvl="0" indent="0">
              <a:buNone/>
            </a:pP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John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Wesley-founder Methodist church … “It does not appear that these extraordinary gifts of the Holy Ghost were common in the church for more than two or three centuries. We seldom hear of them after that fatal period when the Emperor Constantine called himself a Christian, and from a vain imagination of promoting the Christian cause, </a:t>
            </a:r>
            <a:endParaRPr lang="en-US" sz="3200" dirty="0"/>
          </a:p>
        </p:txBody>
      </p:sp>
    </p:spTree>
    <p:extLst>
      <p:ext uri="{BB962C8B-B14F-4D97-AF65-F5344CB8AC3E}">
        <p14:creationId xmlns:p14="http://schemas.microsoft.com/office/powerpoint/2010/main" val="3555054382"/>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304800" y="1371600"/>
            <a:ext cx="8534400" cy="5029200"/>
          </a:xfrm>
        </p:spPr>
        <p:txBody>
          <a:bodyPr/>
          <a:lstStyle/>
          <a:p>
            <a:pPr marL="0" lvl="0" indent="0">
              <a:buNone/>
            </a:pP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thereby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heaped riches and power and </a:t>
            </a:r>
            <a:r>
              <a:rPr lang="en-US" sz="3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honour</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upon the Christians in general, but in particular upon Christian clergy. From this time, they almost totally ceased; very few instances of the kind being found. The cause of this was not, as has been vulgarly supposed, because there is no more occasion for them because all the world were become Christian. </a:t>
            </a:r>
            <a:endParaRPr lang="en-US" sz="3200" dirty="0"/>
          </a:p>
        </p:txBody>
      </p:sp>
    </p:spTree>
    <p:extLst>
      <p:ext uri="{BB962C8B-B14F-4D97-AF65-F5344CB8AC3E}">
        <p14:creationId xmlns:p14="http://schemas.microsoft.com/office/powerpoint/2010/main" val="3229347976"/>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304800" y="1371600"/>
            <a:ext cx="8534400" cy="5029200"/>
          </a:xfrm>
        </p:spPr>
        <p:txBody>
          <a:bodyPr/>
          <a:lstStyle/>
          <a:p>
            <a:pPr marL="0" lvl="0" indent="0">
              <a:buNone/>
            </a:pP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This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is a miserable mistake, not a twentieth part of it was then nominally Christian. The real cause was: the love of many, almost all Christians, so called, was waxed cold. The Christians had no more of the Spirit of Christ than the other heathen; the Son of Man when He came to examine His Church could hardly find faith</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en-US" sz="3200" dirty="0"/>
          </a:p>
        </p:txBody>
      </p:sp>
    </p:spTree>
    <p:extLst>
      <p:ext uri="{BB962C8B-B14F-4D97-AF65-F5344CB8AC3E}">
        <p14:creationId xmlns:p14="http://schemas.microsoft.com/office/powerpoint/2010/main" val="3285492311"/>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000" b="1" spc="50" dirty="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Introduction: </a:t>
            </a:r>
            <a:r>
              <a:rPr lang="en-US" sz="6000" b="1" spc="50" dirty="0" smtClean="0">
                <a:ln w="11430"/>
                <a:solidFill>
                  <a:srgbClr val="FF9900"/>
                </a:solidFill>
                <a:effectLst>
                  <a:outerShdw blurRad="76200" dist="50800" dir="5400000" algn="tl" rotWithShape="0">
                    <a:srgbClr val="000000">
                      <a:alpha val="65000"/>
                    </a:srgbClr>
                  </a:outerShdw>
                </a:effectLst>
                <a:latin typeface="BlackChancery" pitchFamily="2" charset="0"/>
                <a:cs typeface="Times New Roman" pitchFamily="18" charset="0"/>
              </a:rPr>
              <a:t>Pentecost</a:t>
            </a:r>
            <a:r>
              <a:rPr lang="en-US" sz="3200" b="1" spc="50" dirty="0" smtClean="0">
                <a:ln w="11430"/>
                <a:solidFill>
                  <a:srgbClr val="FF9900"/>
                </a:solidFill>
                <a:effectLst>
                  <a:outerShdw blurRad="76200" dist="50800" dir="5400000" algn="tl" rotWithShape="0">
                    <a:srgbClr val="000000">
                      <a:alpha val="65000"/>
                    </a:srgbClr>
                  </a:outerShdw>
                </a:effectLst>
                <a:latin typeface="BlackChancery" pitchFamily="2" charset="0"/>
              </a:rPr>
              <a:t> </a:t>
            </a:r>
            <a:endParaRPr lang="en-US" sz="3200" b="1" spc="50" dirty="0">
              <a:ln w="11430"/>
              <a:solidFill>
                <a:srgbClr val="FF9900"/>
              </a:solidFill>
              <a:effectLst>
                <a:outerShdw blurRad="76200" dist="50800" dir="5400000" algn="tl" rotWithShape="0">
                  <a:srgbClr val="000000">
                    <a:alpha val="65000"/>
                  </a:srgbClr>
                </a:outerShdw>
              </a:effectLst>
              <a:latin typeface="BlackChancery" pitchFamily="2" charset="0"/>
            </a:endParaRPr>
          </a:p>
        </p:txBody>
      </p:sp>
      <p:sp>
        <p:nvSpPr>
          <p:cNvPr id="3" name="Content Placeholder 2"/>
          <p:cNvSpPr>
            <a:spLocks noGrp="1"/>
          </p:cNvSpPr>
          <p:nvPr>
            <p:ph idx="1"/>
          </p:nvPr>
        </p:nvSpPr>
        <p:spPr>
          <a:xfrm>
            <a:off x="304800" y="1371600"/>
            <a:ext cx="8534400" cy="5029200"/>
          </a:xfrm>
        </p:spPr>
        <p:txBody>
          <a:bodyPr/>
          <a:lstStyle/>
          <a:p>
            <a:pPr marL="0" lvl="0" indent="0">
              <a:buNone/>
            </a:pP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This </a:t>
            </a: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was the real cause why the extraordinary gifts of the Holy Ghost were no longer to be found in the Christian Church; because the Christians were turned heathen again, and had only a dead form left ... </a:t>
            </a:r>
            <a:endParaRPr lang="en-US" sz="3200" dirty="0"/>
          </a:p>
        </p:txBody>
      </p:sp>
    </p:spTree>
    <p:extLst>
      <p:ext uri="{BB962C8B-B14F-4D97-AF65-F5344CB8AC3E}">
        <p14:creationId xmlns:p14="http://schemas.microsoft.com/office/powerpoint/2010/main" val="3271277941"/>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386</TotalTime>
  <Words>1072</Words>
  <Application>Microsoft Office PowerPoint</Application>
  <PresentationFormat>On-screen Show (4:3)</PresentationFormat>
  <Paragraphs>101</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BlackChancery</vt:lpstr>
      <vt:lpstr>Times New Roman</vt:lpstr>
      <vt:lpstr>Default Design</vt:lpstr>
      <vt:lpstr>Pentecost 101 Family Worship Center  Rev. Mark  Schwarzbauer, Ph.D. </vt:lpstr>
      <vt:lpstr>Acts 2:1-4</vt:lpstr>
      <vt:lpstr>Acts 2:1-4</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Introduction: Pentecost </vt:lpstr>
      <vt:lpstr>The Jewish Feast of Pentecost</vt:lpstr>
      <vt:lpstr>The Harvest Celebration </vt:lpstr>
      <vt:lpstr>New Testament Pentecost</vt:lpstr>
      <vt:lpstr>Pentecostal Doctrine has the same cardinal doctrines as orthodox Christianity</vt:lpstr>
      <vt:lpstr>Assemblies of God distinctives, which we consider essential to the church's core mission of reaching the world for Christ.</vt:lpstr>
      <vt:lpstr>Part One: Salvation- Our Purpose</vt:lpstr>
      <vt:lpstr>Man is truly lost without God</vt:lpstr>
      <vt:lpstr>Salvation</vt:lpstr>
      <vt:lpstr>Part Two:  The Baptism in the Holy Spirit – Our Power</vt:lpstr>
      <vt:lpstr>The normal experience of everyone in the early church </vt:lpstr>
      <vt:lpstr>This experience is distinct from and subsequent to the experience of the new birth</vt:lpstr>
      <vt:lpstr>You already have the Holy Spirit within you at new birth</vt:lpstr>
      <vt:lpstr>The initial  physical evidence of speaking with  other tongues </vt:lpstr>
      <vt:lpstr>The Experience of Pentecost</vt:lpstr>
      <vt:lpstr>Part Three: Divine Healing- Our Privilege</vt:lpstr>
      <vt:lpstr>Not Faith Healing but  Divine Healing</vt:lpstr>
      <vt:lpstr>Deliverance from sickness is provided for in the atonement, and is the privilege of all believers</vt:lpstr>
      <vt:lpstr>Isaiah 53:4</vt:lpstr>
      <vt:lpstr>Isaiah 53:5</vt:lpstr>
      <vt:lpstr>Matthew 8:16-17</vt:lpstr>
      <vt:lpstr>Part Four: The Second Coming of Christ- Our Prospect</vt:lpstr>
      <vt:lpstr>The second coming of Christ includes the rapture of the saints, which is our blessed hope, followed by the visible return of Christ with His saints to reign on earth for one thousand years</vt:lpstr>
      <vt:lpstr>Motivation to win the lost</vt:lpstr>
      <vt:lpstr>Closing-  Be open to the person and work of the Holy Spirit.</vt:lpstr>
    </vt:vector>
  </TitlesOfParts>
  <Company>FEBC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Christianity 101 Family Worship Center  Rev. Mark  Schwarzbauer, Ph.D.</dc:title>
  <dc:creator>Mark Schwarzbauer</dc:creator>
  <cp:lastModifiedBy>Dr</cp:lastModifiedBy>
  <cp:revision>75</cp:revision>
  <dcterms:created xsi:type="dcterms:W3CDTF">2003-01-05T03:57:45Z</dcterms:created>
  <dcterms:modified xsi:type="dcterms:W3CDTF">2014-06-22T11:45:54Z</dcterms:modified>
</cp:coreProperties>
</file>