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84" r:id="rId3"/>
    <p:sldId id="259" r:id="rId4"/>
    <p:sldId id="260" r:id="rId5"/>
    <p:sldId id="261" r:id="rId6"/>
    <p:sldId id="262" r:id="rId7"/>
    <p:sldId id="263" r:id="rId8"/>
    <p:sldId id="264" r:id="rId9"/>
    <p:sldId id="265" r:id="rId10"/>
    <p:sldId id="283" r:id="rId11"/>
    <p:sldId id="268" r:id="rId12"/>
    <p:sldId id="269" r:id="rId13"/>
    <p:sldId id="270" r:id="rId14"/>
    <p:sldId id="280" r:id="rId15"/>
    <p:sldId id="266" r:id="rId16"/>
    <p:sldId id="281" r:id="rId17"/>
    <p:sldId id="282" r:id="rId18"/>
    <p:sldId id="271" r:id="rId19"/>
    <p:sldId id="274" r:id="rId20"/>
    <p:sldId id="275" r:id="rId21"/>
    <p:sldId id="285" r:id="rId22"/>
    <p:sldId id="267" r:id="rId23"/>
    <p:sldId id="258" r:id="rId24"/>
    <p:sldId id="276" r:id="rId25"/>
    <p:sldId id="277" r:id="rId26"/>
    <p:sldId id="278" r:id="rId27"/>
    <p:sldId id="279" r:id="rId2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67" d="100"/>
          <a:sy n="67" d="100"/>
        </p:scale>
        <p:origin x="-123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E5670D-0ECA-4285-9972-CFB7CDFE0781}" type="datetimeFigureOut">
              <a:rPr lang="en-US" smtClean="0"/>
              <a:pPr/>
              <a:t>6/14/2016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40E5C1-024A-4CC7-8AFE-237D9F705CC0}" type="slidenum">
              <a:rPr lang="en-US" smtClean="0"/>
              <a:pPr/>
              <a:t>‹#›</a:t>
            </a:fld>
            <a:endParaRPr lang="en-US"/>
          </a:p>
        </p:txBody>
      </p:sp>
    </p:spTree>
    <p:extLst>
      <p:ext uri="{BB962C8B-B14F-4D97-AF65-F5344CB8AC3E}">
        <p14:creationId xmlns:p14="http://schemas.microsoft.com/office/powerpoint/2010/main" val="947407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40E5C1-024A-4CC7-8AFE-237D9F705CC0}"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40E5C1-024A-4CC7-8AFE-237D9F705CC0}" type="slidenum">
              <a:rPr lang="en-US" smtClean="0"/>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40E5C1-024A-4CC7-8AFE-237D9F705CC0}" type="slidenum">
              <a:rPr lang="en-US" smtClean="0"/>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40E5C1-024A-4CC7-8AFE-237D9F705CC0}" type="slidenum">
              <a:rPr lang="en-US" smtClean="0"/>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40E5C1-024A-4CC7-8AFE-237D9F705CC0}" type="slidenum">
              <a:rPr lang="en-US" smtClean="0"/>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40E5C1-024A-4CC7-8AFE-237D9F705CC0}" type="slidenum">
              <a:rPr lang="en-US" smtClean="0"/>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40E5C1-024A-4CC7-8AFE-237D9F705CC0}" type="slidenum">
              <a:rPr lang="en-US" smtClean="0"/>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40E5C1-024A-4CC7-8AFE-237D9F705CC0}" type="slidenum">
              <a:rPr lang="en-US" smtClean="0"/>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40E5C1-024A-4CC7-8AFE-237D9F705CC0}" type="slidenum">
              <a:rPr lang="en-US" smtClean="0"/>
              <a:pPr/>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40E5C1-024A-4CC7-8AFE-237D9F705CC0}" type="slidenum">
              <a:rPr lang="en-US" smtClean="0"/>
              <a:pPr/>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40E5C1-024A-4CC7-8AFE-237D9F705CC0}" type="slidenum">
              <a:rPr lang="en-US" smtClean="0"/>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40E5C1-024A-4CC7-8AFE-237D9F705CC0}"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40E5C1-024A-4CC7-8AFE-237D9F705CC0}" type="slidenum">
              <a:rPr lang="en-US" smtClean="0"/>
              <a:pPr/>
              <a:t>22</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40E5C1-024A-4CC7-8AFE-237D9F705CC0}" type="slidenum">
              <a:rPr lang="en-US" smtClean="0"/>
              <a:pPr/>
              <a:t>23</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40E5C1-024A-4CC7-8AFE-237D9F705CC0}" type="slidenum">
              <a:rPr lang="en-US" smtClean="0"/>
              <a:pPr/>
              <a:t>24</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40E5C1-024A-4CC7-8AFE-237D9F705CC0}" type="slidenum">
              <a:rPr lang="en-US" smtClean="0"/>
              <a:pPr/>
              <a:t>25</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40E5C1-024A-4CC7-8AFE-237D9F705CC0}" type="slidenum">
              <a:rPr lang="en-US" smtClean="0"/>
              <a:pPr/>
              <a:t>26</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40E5C1-024A-4CC7-8AFE-237D9F705CC0}" type="slidenum">
              <a:rPr lang="en-US" smtClean="0"/>
              <a:pPr/>
              <a:t>27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40E5C1-024A-4CC7-8AFE-237D9F705CC0}"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40E5C1-024A-4CC7-8AFE-237D9F705CC0}"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40E5C1-024A-4CC7-8AFE-237D9F705CC0}"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40E5C1-024A-4CC7-8AFE-237D9F705CC0}"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40E5C1-024A-4CC7-8AFE-237D9F705CC0}"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40E5C1-024A-4CC7-8AFE-237D9F705CC0}"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40E5C1-024A-4CC7-8AFE-237D9F705CC0}"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3B4149F-0A0A-4730-BEA7-966BB277FD0C}"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C718A16-B058-4022-AD36-DD8D6627430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1017C37-D56C-4D02-A2B1-1C83C10A959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4DB7994-B73A-49CF-8C7A-35A9CC78DD2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5FDD544-A159-4561-A680-4982857F66C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010E5E2-A8E1-4ECC-AE8D-90F2D0ADAF8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F5D22C08-9350-4C5F-9972-41CCC28DD38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5DC9BD83-63E0-49FE-9C93-31596C2FDB2A}"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E0497B6-FCFA-4D41-AA2C-F47F77E4CBA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3700D6A-37EB-4F6E-B50F-9E1736554BE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D9420A8-D98C-4EFD-81E0-1ECB4499782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E2DD9A0-164D-49FA-B396-110B1BD49DD5}"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b="1">
          <a:solidFill>
            <a:srgbClr val="333399"/>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400" b="1">
          <a:solidFill>
            <a:srgbClr val="333399"/>
          </a:solidFill>
          <a:effectLst>
            <a:outerShdw blurRad="38100" dist="38100" dir="2700000" algn="tl">
              <a:srgbClr val="C0C0C0"/>
            </a:outerShdw>
          </a:effectLst>
          <a:latin typeface="BlackChancery" pitchFamily="2" charset="0"/>
        </a:defRPr>
      </a:lvl2pPr>
      <a:lvl3pPr algn="ctr" rtl="0" fontAlgn="base">
        <a:spcBef>
          <a:spcPct val="0"/>
        </a:spcBef>
        <a:spcAft>
          <a:spcPct val="0"/>
        </a:spcAft>
        <a:defRPr sz="4400" b="1">
          <a:solidFill>
            <a:srgbClr val="333399"/>
          </a:solidFill>
          <a:effectLst>
            <a:outerShdw blurRad="38100" dist="38100" dir="2700000" algn="tl">
              <a:srgbClr val="C0C0C0"/>
            </a:outerShdw>
          </a:effectLst>
          <a:latin typeface="BlackChancery" pitchFamily="2" charset="0"/>
        </a:defRPr>
      </a:lvl3pPr>
      <a:lvl4pPr algn="ctr" rtl="0" fontAlgn="base">
        <a:spcBef>
          <a:spcPct val="0"/>
        </a:spcBef>
        <a:spcAft>
          <a:spcPct val="0"/>
        </a:spcAft>
        <a:defRPr sz="4400" b="1">
          <a:solidFill>
            <a:srgbClr val="333399"/>
          </a:solidFill>
          <a:effectLst>
            <a:outerShdw blurRad="38100" dist="38100" dir="2700000" algn="tl">
              <a:srgbClr val="C0C0C0"/>
            </a:outerShdw>
          </a:effectLst>
          <a:latin typeface="BlackChancery" pitchFamily="2" charset="0"/>
        </a:defRPr>
      </a:lvl4pPr>
      <a:lvl5pPr algn="ctr" rtl="0" fontAlgn="base">
        <a:spcBef>
          <a:spcPct val="0"/>
        </a:spcBef>
        <a:spcAft>
          <a:spcPct val="0"/>
        </a:spcAft>
        <a:defRPr sz="4400" b="1">
          <a:solidFill>
            <a:srgbClr val="333399"/>
          </a:solidFill>
          <a:effectLst>
            <a:outerShdw blurRad="38100" dist="38100" dir="2700000" algn="tl">
              <a:srgbClr val="C0C0C0"/>
            </a:outerShdw>
          </a:effectLst>
          <a:latin typeface="BlackChancery" pitchFamily="2" charset="0"/>
        </a:defRPr>
      </a:lvl5pPr>
      <a:lvl6pPr marL="457200" algn="ctr" rtl="0" fontAlgn="base">
        <a:spcBef>
          <a:spcPct val="0"/>
        </a:spcBef>
        <a:spcAft>
          <a:spcPct val="0"/>
        </a:spcAft>
        <a:defRPr sz="4400" b="1">
          <a:solidFill>
            <a:srgbClr val="333399"/>
          </a:solidFill>
          <a:effectLst>
            <a:outerShdw blurRad="38100" dist="38100" dir="2700000" algn="tl">
              <a:srgbClr val="C0C0C0"/>
            </a:outerShdw>
          </a:effectLst>
          <a:latin typeface="BlackChancery" pitchFamily="2" charset="0"/>
        </a:defRPr>
      </a:lvl6pPr>
      <a:lvl7pPr marL="914400" algn="ctr" rtl="0" fontAlgn="base">
        <a:spcBef>
          <a:spcPct val="0"/>
        </a:spcBef>
        <a:spcAft>
          <a:spcPct val="0"/>
        </a:spcAft>
        <a:defRPr sz="4400" b="1">
          <a:solidFill>
            <a:srgbClr val="333399"/>
          </a:solidFill>
          <a:effectLst>
            <a:outerShdw blurRad="38100" dist="38100" dir="2700000" algn="tl">
              <a:srgbClr val="C0C0C0"/>
            </a:outerShdw>
          </a:effectLst>
          <a:latin typeface="BlackChancery" pitchFamily="2" charset="0"/>
        </a:defRPr>
      </a:lvl7pPr>
      <a:lvl8pPr marL="1371600" algn="ctr" rtl="0" fontAlgn="base">
        <a:spcBef>
          <a:spcPct val="0"/>
        </a:spcBef>
        <a:spcAft>
          <a:spcPct val="0"/>
        </a:spcAft>
        <a:defRPr sz="4400" b="1">
          <a:solidFill>
            <a:srgbClr val="333399"/>
          </a:solidFill>
          <a:effectLst>
            <a:outerShdw blurRad="38100" dist="38100" dir="2700000" algn="tl">
              <a:srgbClr val="C0C0C0"/>
            </a:outerShdw>
          </a:effectLst>
          <a:latin typeface="BlackChancery" pitchFamily="2" charset="0"/>
        </a:defRPr>
      </a:lvl8pPr>
      <a:lvl9pPr marL="1828800" algn="ctr" rtl="0" fontAlgn="base">
        <a:spcBef>
          <a:spcPct val="0"/>
        </a:spcBef>
        <a:spcAft>
          <a:spcPct val="0"/>
        </a:spcAft>
        <a:defRPr sz="4400" b="1">
          <a:solidFill>
            <a:srgbClr val="333399"/>
          </a:solidFill>
          <a:effectLst>
            <a:outerShdw blurRad="38100" dist="38100" dir="2700000" algn="tl">
              <a:srgbClr val="C0C0C0"/>
            </a:outerShdw>
          </a:effectLst>
          <a:latin typeface="BlackChancery" pitchFamily="2" charset="0"/>
        </a:defRPr>
      </a:lvl9pPr>
    </p:titleStyle>
    <p:bodyStyle>
      <a:lvl1pPr marL="342900" indent="-342900" algn="l" rtl="0" fontAlgn="base">
        <a:spcBef>
          <a:spcPct val="20000"/>
        </a:spcBef>
        <a:spcAft>
          <a:spcPct val="0"/>
        </a:spcAft>
        <a:buChar char="•"/>
        <a:defRPr sz="3200" b="1">
          <a:solidFill>
            <a:schemeClr val="tx1"/>
          </a:solidFill>
          <a:effectLst>
            <a:outerShdw blurRad="38100" dist="38100" dir="2700000" algn="tl">
              <a:srgbClr val="C0C0C0"/>
            </a:outerShdw>
          </a:effectLst>
          <a:latin typeface="+mn-lt"/>
          <a:ea typeface="+mn-ea"/>
          <a:cs typeface="+mn-cs"/>
        </a:defRPr>
      </a:lvl1pPr>
      <a:lvl2pPr marL="742950" indent="-285750" algn="l" rtl="0" fontAlgn="base">
        <a:spcBef>
          <a:spcPct val="20000"/>
        </a:spcBef>
        <a:spcAft>
          <a:spcPct val="0"/>
        </a:spcAft>
        <a:buChar char="–"/>
        <a:defRPr sz="2800" b="1">
          <a:solidFill>
            <a:schemeClr val="tx1"/>
          </a:solidFill>
          <a:effectLst>
            <a:outerShdw blurRad="38100" dist="38100" dir="2700000" algn="tl">
              <a:srgbClr val="C0C0C0"/>
            </a:outerShdw>
          </a:effectLst>
          <a:latin typeface="+mn-lt"/>
        </a:defRPr>
      </a:lvl2pPr>
      <a:lvl3pPr marL="1143000" indent="-228600" algn="l" rtl="0" fontAlgn="base">
        <a:spcBef>
          <a:spcPct val="20000"/>
        </a:spcBef>
        <a:spcAft>
          <a:spcPct val="0"/>
        </a:spcAft>
        <a:buChar char="•"/>
        <a:defRPr sz="2400" b="1">
          <a:solidFill>
            <a:schemeClr val="tx1"/>
          </a:solidFill>
          <a:effectLst>
            <a:outerShdw blurRad="38100" dist="38100" dir="2700000" algn="tl">
              <a:srgbClr val="C0C0C0"/>
            </a:outerShdw>
          </a:effectLst>
          <a:latin typeface="+mn-lt"/>
        </a:defRPr>
      </a:lvl3pPr>
      <a:lvl4pPr marL="1600200" indent="-228600" algn="l" rtl="0" fontAlgn="base">
        <a:spcBef>
          <a:spcPct val="20000"/>
        </a:spcBef>
        <a:spcAft>
          <a:spcPct val="0"/>
        </a:spcAft>
        <a:buChar char="–"/>
        <a:defRPr sz="2000" b="1">
          <a:solidFill>
            <a:schemeClr val="tx1"/>
          </a:solidFill>
          <a:effectLst>
            <a:outerShdw blurRad="38100" dist="38100" dir="2700000" algn="tl">
              <a:srgbClr val="C0C0C0"/>
            </a:outerShdw>
          </a:effectLst>
          <a:latin typeface="+mn-lt"/>
        </a:defRPr>
      </a:lvl4pPr>
      <a:lvl5pPr marL="2057400" indent="-228600" algn="l" rtl="0" fontAlgn="base">
        <a:spcBef>
          <a:spcPct val="20000"/>
        </a:spcBef>
        <a:spcAft>
          <a:spcPct val="0"/>
        </a:spcAft>
        <a:buChar char="»"/>
        <a:defRPr sz="2000" b="1">
          <a:solidFill>
            <a:schemeClr val="tx1"/>
          </a:solidFill>
          <a:effectLst>
            <a:outerShdw blurRad="38100" dist="38100" dir="2700000" algn="tl">
              <a:srgbClr val="C0C0C0"/>
            </a:outerShdw>
          </a:effectLst>
          <a:latin typeface="+mn-lt"/>
        </a:defRPr>
      </a:lvl5pPr>
      <a:lvl6pPr marL="2514600" indent="-228600" algn="l" rtl="0" fontAlgn="base">
        <a:spcBef>
          <a:spcPct val="20000"/>
        </a:spcBef>
        <a:spcAft>
          <a:spcPct val="0"/>
        </a:spcAft>
        <a:buChar char="»"/>
        <a:defRPr sz="2000" b="1">
          <a:solidFill>
            <a:schemeClr val="tx1"/>
          </a:solidFill>
          <a:effectLst>
            <a:outerShdw blurRad="38100" dist="38100" dir="2700000" algn="tl">
              <a:srgbClr val="C0C0C0"/>
            </a:outerShdw>
          </a:effectLst>
          <a:latin typeface="+mn-lt"/>
        </a:defRPr>
      </a:lvl6pPr>
      <a:lvl7pPr marL="2971800" indent="-228600" algn="l" rtl="0" fontAlgn="base">
        <a:spcBef>
          <a:spcPct val="20000"/>
        </a:spcBef>
        <a:spcAft>
          <a:spcPct val="0"/>
        </a:spcAft>
        <a:buChar char="»"/>
        <a:defRPr sz="2000" b="1">
          <a:solidFill>
            <a:schemeClr val="tx1"/>
          </a:solidFill>
          <a:effectLst>
            <a:outerShdw blurRad="38100" dist="38100" dir="2700000" algn="tl">
              <a:srgbClr val="C0C0C0"/>
            </a:outerShdw>
          </a:effectLst>
          <a:latin typeface="+mn-lt"/>
        </a:defRPr>
      </a:lvl7pPr>
      <a:lvl8pPr marL="3429000" indent="-228600" algn="l" rtl="0" fontAlgn="base">
        <a:spcBef>
          <a:spcPct val="20000"/>
        </a:spcBef>
        <a:spcAft>
          <a:spcPct val="0"/>
        </a:spcAft>
        <a:buChar char="»"/>
        <a:defRPr sz="2000" b="1">
          <a:solidFill>
            <a:schemeClr val="tx1"/>
          </a:solidFill>
          <a:effectLst>
            <a:outerShdw blurRad="38100" dist="38100" dir="2700000" algn="tl">
              <a:srgbClr val="C0C0C0"/>
            </a:outerShdw>
          </a:effectLst>
          <a:latin typeface="+mn-lt"/>
        </a:defRPr>
      </a:lvl8pPr>
      <a:lvl9pPr marL="3886200" indent="-228600" algn="l" rtl="0" fontAlgn="base">
        <a:spcBef>
          <a:spcPct val="20000"/>
        </a:spcBef>
        <a:spcAft>
          <a:spcPct val="0"/>
        </a:spcAft>
        <a:buChar char="»"/>
        <a:defRPr sz="2000" b="1">
          <a:solidFill>
            <a:schemeClr val="tx1"/>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ideo" Target="file:///C:\Users\Dr%20Mark\Documents\Toshiba%20Files\Documents\My%20Documents\Sermons\v4w_ordinaryday.mpg"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2">
                <a:gamma/>
                <a:shade val="0"/>
                <a:invGamma/>
              </a:schemeClr>
            </a:gs>
          </a:gsLst>
          <a:path path="rect">
            <a:fillToRect r="100000" b="100000"/>
          </a:path>
        </a:gra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457200" y="4419600"/>
            <a:ext cx="8305800" cy="1752600"/>
          </a:xfrm>
        </p:spPr>
        <p:txBody>
          <a:bodyPr/>
          <a:lstStyle/>
          <a:p>
            <a:r>
              <a:rPr lang="en-US" sz="4400" b="0">
                <a:solidFill>
                  <a:schemeClr val="bg1"/>
                </a:solidFill>
                <a:effectLst>
                  <a:outerShdw blurRad="38100" dist="38100" dir="2700000" algn="tl">
                    <a:srgbClr val="000000"/>
                  </a:outerShdw>
                </a:effectLst>
                <a:latin typeface="BlackChancery" pitchFamily="2" charset="0"/>
                <a:cs typeface="Times New Roman" pitchFamily="18" charset="0"/>
              </a:rPr>
              <a:t>Family Worship Center</a:t>
            </a:r>
          </a:p>
          <a:p>
            <a:r>
              <a:rPr lang="en-US" sz="4000" b="0">
                <a:solidFill>
                  <a:schemeClr val="bg1"/>
                </a:solidFill>
                <a:effectLst>
                  <a:outerShdw blurRad="38100" dist="38100" dir="2700000" algn="tl">
                    <a:srgbClr val="000000"/>
                  </a:outerShdw>
                </a:effectLst>
                <a:latin typeface="BlackChancery" pitchFamily="2" charset="0"/>
                <a:cs typeface="Times New Roman" pitchFamily="18" charset="0"/>
              </a:rPr>
              <a:t>Pastor Mark Schwarzbauer, Ph.D.</a:t>
            </a:r>
            <a:endParaRPr lang="en-US" sz="2800">
              <a:solidFill>
                <a:srgbClr val="333399"/>
              </a:solidFill>
              <a:effectLst>
                <a:outerShdw blurRad="38100" dist="38100" dir="2700000" algn="tl">
                  <a:srgbClr val="000000"/>
                </a:outerShdw>
              </a:effectLst>
            </a:endParaRPr>
          </a:p>
        </p:txBody>
      </p:sp>
      <p:sp>
        <p:nvSpPr>
          <p:cNvPr id="1026" name="WordArt 2"/>
          <p:cNvSpPr>
            <a:spLocks noChangeArrowheads="1" noChangeShapeType="1" noTextEdit="1"/>
          </p:cNvSpPr>
          <p:nvPr/>
        </p:nvSpPr>
        <p:spPr bwMode="auto">
          <a:xfrm>
            <a:off x="914400" y="762000"/>
            <a:ext cx="4648200" cy="3505200"/>
          </a:xfrm>
          <a:prstGeom prst="rect">
            <a:avLst/>
          </a:prstGeom>
        </p:spPr>
        <p:txBody>
          <a:bodyPr wrap="none" fromWordArt="1">
            <a:prstTxWarp prst="textPlain">
              <a:avLst>
                <a:gd name="adj" fmla="val 50000"/>
              </a:avLst>
            </a:prstTxWarp>
            <a:scene3d>
              <a:camera prst="legacyPerspectiveBottomRight">
                <a:rot lat="0" lon="21239999" rev="0"/>
              </a:camera>
              <a:lightRig rig="legacyHarsh3" dir="l"/>
            </a:scene3d>
            <a:sp3d extrusionH="430200" prstMaterial="legacyMatte">
              <a:extrusionClr>
                <a:srgbClr val="C0C0C0"/>
              </a:extrusionClr>
            </a:sp3d>
          </a:bodyPr>
          <a:lstStyle/>
          <a:p>
            <a:pPr algn="ctr" rtl="0"/>
            <a:r>
              <a:rPr lang="en-US" sz="3600" kern="10" spc="0" dirty="0" smtClean="0">
                <a:ln w="9525">
                  <a:round/>
                  <a:headEnd/>
                  <a:tailEnd/>
                </a:ln>
                <a:gradFill rotWithShape="0">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effectLst/>
                <a:latin typeface="Arial Black"/>
              </a:rPr>
              <a:t>What’s Next on</a:t>
            </a:r>
          </a:p>
          <a:p>
            <a:pPr algn="ctr" rtl="0"/>
            <a:r>
              <a:rPr lang="en-US" sz="3600" kern="10" spc="0" dirty="0" smtClean="0">
                <a:ln w="9525">
                  <a:round/>
                  <a:headEnd/>
                  <a:tailEnd/>
                </a:ln>
                <a:gradFill rotWithShape="0">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effectLst/>
                <a:latin typeface="Arial Black"/>
              </a:rPr>
              <a:t>God's</a:t>
            </a:r>
          </a:p>
          <a:p>
            <a:pPr algn="ctr" rtl="0"/>
            <a:r>
              <a:rPr lang="en-US" sz="3600" kern="10" spc="0" dirty="0" smtClean="0">
                <a:ln w="9525">
                  <a:round/>
                  <a:headEnd/>
                  <a:tailEnd/>
                </a:ln>
                <a:gradFill rotWithShape="0">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effectLst/>
                <a:latin typeface="Arial Black"/>
              </a:rPr>
              <a:t>Calendar?</a:t>
            </a:r>
            <a:endParaRPr lang="en-US" sz="3600" kern="10" spc="0" dirty="0">
              <a:ln w="9525">
                <a:round/>
                <a:headEnd/>
                <a:tailEnd/>
              </a:ln>
              <a:gradFill rotWithShape="0">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effectLst/>
              <a:latin typeface="Arial Black"/>
            </a:endParaRPr>
          </a:p>
        </p:txBody>
      </p:sp>
      <p:pic>
        <p:nvPicPr>
          <p:cNvPr id="7" name="Picture 6" descr="calendar.jpg"/>
          <p:cNvPicPr/>
          <p:nvPr/>
        </p:nvPicPr>
        <p:blipFill>
          <a:blip r:embed="rId3" cstate="print"/>
          <a:stretch>
            <a:fillRect/>
          </a:stretch>
        </p:blipFill>
        <p:spPr>
          <a:xfrm>
            <a:off x="5029200" y="2057400"/>
            <a:ext cx="2806065" cy="2139696"/>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a:t>
            </a:r>
            <a:endParaRPr lang="en-US" dirty="0"/>
          </a:p>
        </p:txBody>
      </p:sp>
      <p:pic>
        <p:nvPicPr>
          <p:cNvPr id="4" name="v4w_ordinaryday.mpg">
            <a:hlinkClick r:id="" action="ppaction://media"/>
          </p:cNvPr>
          <p:cNvPicPr>
            <a:picLocks noRot="1" noChangeAspect="1"/>
          </p:cNvPicPr>
          <p:nvPr>
            <a:videoFile r:link="rId1"/>
          </p:nvPr>
        </p:nvPicPr>
        <p:blipFill>
          <a:blip r:embed="rId3" cstate="print"/>
          <a:stretch>
            <a:fillRect/>
          </a:stretch>
        </p:blipFill>
        <p:spPr>
          <a:xfrm>
            <a:off x="0" y="0"/>
            <a:ext cx="9144000" cy="6858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11912"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762000" y="1447800"/>
            <a:ext cx="7696200" cy="3733800"/>
          </a:xfrm>
        </p:spPr>
        <p:txBody>
          <a:bodyPr/>
          <a:lstStyle/>
          <a:p>
            <a:r>
              <a:rPr lang="en-US" sz="7200" b="0">
                <a:cs typeface="Times New Roman" pitchFamily="18" charset="0"/>
              </a:rPr>
              <a:t>The Rapture</a:t>
            </a:r>
            <a:r>
              <a:rPr lang="en-US" sz="7200"/>
              <a:t>-</a:t>
            </a:r>
            <a:br>
              <a:rPr lang="en-US" sz="7200"/>
            </a:br>
            <a:r>
              <a:rPr lang="en-US" sz="7200"/>
              <a:t>When Jesus comes back to take the Christians away.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5363" name="Rectangle 3"/>
          <p:cNvSpPr>
            <a:spLocks noGrp="1" noChangeArrowheads="1"/>
          </p:cNvSpPr>
          <p:nvPr>
            <p:ph type="ctrTitle"/>
          </p:nvPr>
        </p:nvSpPr>
        <p:spPr>
          <a:xfrm>
            <a:off x="609600" y="533400"/>
            <a:ext cx="7772400" cy="1143000"/>
          </a:xfrm>
        </p:spPr>
        <p:txBody>
          <a:bodyPr/>
          <a:lstStyle/>
          <a:p>
            <a:r>
              <a:rPr lang="en-US"/>
              <a:t>The Rapture-</a:t>
            </a:r>
            <a:r>
              <a:rPr lang="en-US">
                <a:cs typeface="Times New Roman" pitchFamily="18" charset="0"/>
              </a:rPr>
              <a:t/>
            </a:r>
            <a:br>
              <a:rPr lang="en-US">
                <a:cs typeface="Times New Roman" pitchFamily="18" charset="0"/>
              </a:rPr>
            </a:br>
            <a:r>
              <a:rPr lang="en-US">
                <a:cs typeface="Times New Roman" pitchFamily="18" charset="0"/>
              </a:rPr>
              <a:t>I Thessalonians 4:17</a:t>
            </a:r>
            <a:r>
              <a:rPr lang="en-US"/>
              <a:t> </a:t>
            </a:r>
          </a:p>
        </p:txBody>
      </p:sp>
      <p:sp>
        <p:nvSpPr>
          <p:cNvPr id="15364" name="Rectangle 4"/>
          <p:cNvSpPr>
            <a:spLocks noGrp="1" noChangeArrowheads="1"/>
          </p:cNvSpPr>
          <p:nvPr>
            <p:ph type="subTitle" idx="1"/>
          </p:nvPr>
        </p:nvSpPr>
        <p:spPr>
          <a:xfrm>
            <a:off x="914400" y="1676400"/>
            <a:ext cx="7315200" cy="4038600"/>
          </a:xfrm>
        </p:spPr>
        <p:txBody>
          <a:bodyPr/>
          <a:lstStyle/>
          <a:p>
            <a:pPr algn="l"/>
            <a:r>
              <a:rPr lang="en-US" sz="4800" baseline="30000" dirty="0">
                <a:effectLst/>
                <a:latin typeface="Times New Roman" panose="02020603050405020304" pitchFamily="18" charset="0"/>
                <a:cs typeface="Times New Roman" panose="02020603050405020304" pitchFamily="18" charset="0"/>
              </a:rPr>
              <a:t>17 </a:t>
            </a:r>
            <a:r>
              <a:rPr lang="en-US" sz="4800" dirty="0" err="1">
                <a:effectLst/>
                <a:latin typeface="Times New Roman" panose="02020603050405020304" pitchFamily="18" charset="0"/>
                <a:cs typeface="Times New Roman" panose="02020603050405020304" pitchFamily="18" charset="0"/>
              </a:rPr>
              <a:t>deinde</a:t>
            </a:r>
            <a:r>
              <a:rPr lang="en-US" sz="4800" dirty="0">
                <a:effectLst/>
                <a:latin typeface="Times New Roman" panose="02020603050405020304" pitchFamily="18" charset="0"/>
                <a:cs typeface="Times New Roman" panose="02020603050405020304" pitchFamily="18" charset="0"/>
              </a:rPr>
              <a:t> </a:t>
            </a:r>
            <a:r>
              <a:rPr lang="en-US" sz="4800" dirty="0" err="1">
                <a:effectLst/>
                <a:latin typeface="Times New Roman" panose="02020603050405020304" pitchFamily="18" charset="0"/>
                <a:cs typeface="Times New Roman" panose="02020603050405020304" pitchFamily="18" charset="0"/>
              </a:rPr>
              <a:t>nos</a:t>
            </a:r>
            <a:r>
              <a:rPr lang="en-US" sz="4800" dirty="0">
                <a:effectLst/>
                <a:latin typeface="Times New Roman" panose="02020603050405020304" pitchFamily="18" charset="0"/>
                <a:cs typeface="Times New Roman" panose="02020603050405020304" pitchFamily="18" charset="0"/>
              </a:rPr>
              <a:t> qui </a:t>
            </a:r>
            <a:r>
              <a:rPr lang="en-US" sz="4800" dirty="0" err="1">
                <a:effectLst/>
                <a:latin typeface="Times New Roman" panose="02020603050405020304" pitchFamily="18" charset="0"/>
                <a:cs typeface="Times New Roman" panose="02020603050405020304" pitchFamily="18" charset="0"/>
              </a:rPr>
              <a:t>vivimus</a:t>
            </a:r>
            <a:r>
              <a:rPr lang="en-US" sz="4800" dirty="0">
                <a:effectLst/>
                <a:latin typeface="Times New Roman" panose="02020603050405020304" pitchFamily="18" charset="0"/>
                <a:cs typeface="Times New Roman" panose="02020603050405020304" pitchFamily="18" charset="0"/>
              </a:rPr>
              <a:t> qui </a:t>
            </a:r>
            <a:r>
              <a:rPr lang="en-US" sz="4800" dirty="0" err="1">
                <a:effectLst/>
                <a:latin typeface="Times New Roman" panose="02020603050405020304" pitchFamily="18" charset="0"/>
                <a:cs typeface="Times New Roman" panose="02020603050405020304" pitchFamily="18" charset="0"/>
              </a:rPr>
              <a:t>relinquimur</a:t>
            </a:r>
            <a:r>
              <a:rPr lang="en-US" sz="4800" dirty="0">
                <a:effectLst/>
                <a:latin typeface="Times New Roman" panose="02020603050405020304" pitchFamily="18" charset="0"/>
                <a:cs typeface="Times New Roman" panose="02020603050405020304" pitchFamily="18" charset="0"/>
              </a:rPr>
              <a:t> </a:t>
            </a:r>
            <a:r>
              <a:rPr lang="en-US" sz="4800" dirty="0" err="1">
                <a:effectLst/>
                <a:latin typeface="Times New Roman" panose="02020603050405020304" pitchFamily="18" charset="0"/>
                <a:cs typeface="Times New Roman" panose="02020603050405020304" pitchFamily="18" charset="0"/>
              </a:rPr>
              <a:t>simul</a:t>
            </a:r>
            <a:r>
              <a:rPr lang="en-US" sz="4800" dirty="0">
                <a:effectLst/>
                <a:latin typeface="Times New Roman" panose="02020603050405020304" pitchFamily="18" charset="0"/>
                <a:cs typeface="Times New Roman" panose="02020603050405020304" pitchFamily="18" charset="0"/>
              </a:rPr>
              <a:t> </a:t>
            </a:r>
            <a:r>
              <a:rPr lang="en-US" sz="4800" u="sng" dirty="0" err="1">
                <a:effectLst/>
                <a:latin typeface="Times New Roman" panose="02020603050405020304" pitchFamily="18" charset="0"/>
                <a:cs typeface="Times New Roman" panose="02020603050405020304" pitchFamily="18" charset="0"/>
              </a:rPr>
              <a:t>rapiemur</a:t>
            </a:r>
            <a:r>
              <a:rPr lang="en-US" sz="4800" dirty="0">
                <a:effectLst/>
                <a:latin typeface="Times New Roman" panose="02020603050405020304" pitchFamily="18" charset="0"/>
                <a:cs typeface="Times New Roman" panose="02020603050405020304" pitchFamily="18" charset="0"/>
              </a:rPr>
              <a:t> cum </a:t>
            </a:r>
            <a:r>
              <a:rPr lang="en-US" sz="4800" dirty="0" err="1">
                <a:effectLst/>
                <a:latin typeface="Times New Roman" panose="02020603050405020304" pitchFamily="18" charset="0"/>
                <a:cs typeface="Times New Roman" panose="02020603050405020304" pitchFamily="18" charset="0"/>
              </a:rPr>
              <a:t>illis</a:t>
            </a:r>
            <a:r>
              <a:rPr lang="en-US" sz="4800" dirty="0">
                <a:effectLst/>
                <a:latin typeface="Times New Roman" panose="02020603050405020304" pitchFamily="18" charset="0"/>
                <a:cs typeface="Times New Roman" panose="02020603050405020304" pitchFamily="18" charset="0"/>
              </a:rPr>
              <a:t> in </a:t>
            </a:r>
            <a:r>
              <a:rPr lang="en-US" sz="4800" dirty="0" err="1">
                <a:effectLst/>
                <a:latin typeface="Times New Roman" panose="02020603050405020304" pitchFamily="18" charset="0"/>
                <a:cs typeface="Times New Roman" panose="02020603050405020304" pitchFamily="18" charset="0"/>
              </a:rPr>
              <a:t>nubibus</a:t>
            </a:r>
            <a:r>
              <a:rPr lang="en-US" sz="4800" dirty="0">
                <a:effectLst/>
                <a:latin typeface="Times New Roman" panose="02020603050405020304" pitchFamily="18" charset="0"/>
                <a:cs typeface="Times New Roman" panose="02020603050405020304" pitchFamily="18" charset="0"/>
              </a:rPr>
              <a:t> </a:t>
            </a:r>
            <a:r>
              <a:rPr lang="en-US" sz="4800" dirty="0" err="1">
                <a:effectLst/>
                <a:latin typeface="Times New Roman" panose="02020603050405020304" pitchFamily="18" charset="0"/>
                <a:cs typeface="Times New Roman" panose="02020603050405020304" pitchFamily="18" charset="0"/>
              </a:rPr>
              <a:t>obviam</a:t>
            </a:r>
            <a:r>
              <a:rPr lang="en-US" sz="4800" dirty="0">
                <a:effectLst/>
                <a:latin typeface="Times New Roman" panose="02020603050405020304" pitchFamily="18" charset="0"/>
                <a:cs typeface="Times New Roman" panose="02020603050405020304" pitchFamily="18" charset="0"/>
              </a:rPr>
              <a:t> Domino in </a:t>
            </a:r>
            <a:r>
              <a:rPr lang="en-US" sz="4800" dirty="0" err="1">
                <a:effectLst/>
                <a:latin typeface="Times New Roman" panose="02020603050405020304" pitchFamily="18" charset="0"/>
                <a:cs typeface="Times New Roman" panose="02020603050405020304" pitchFamily="18" charset="0"/>
              </a:rPr>
              <a:t>aera</a:t>
            </a:r>
            <a:r>
              <a:rPr lang="en-US" sz="4800" dirty="0">
                <a:effectLst/>
                <a:latin typeface="Times New Roman" panose="02020603050405020304" pitchFamily="18" charset="0"/>
                <a:cs typeface="Times New Roman" panose="02020603050405020304" pitchFamily="18" charset="0"/>
              </a:rPr>
              <a:t> et sic semper cum Domino </a:t>
            </a:r>
            <a:r>
              <a:rPr lang="en-US" sz="4800" dirty="0" err="1">
                <a:effectLst/>
                <a:latin typeface="Times New Roman" panose="02020603050405020304" pitchFamily="18" charset="0"/>
                <a:cs typeface="Times New Roman" panose="02020603050405020304" pitchFamily="18" charset="0"/>
              </a:rPr>
              <a:t>erimus</a:t>
            </a:r>
            <a:endParaRPr lang="en-US" sz="4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381000"/>
            <a:ext cx="7772400" cy="1143000"/>
          </a:xfrm>
        </p:spPr>
        <p:txBody>
          <a:bodyPr/>
          <a:lstStyle/>
          <a:p>
            <a:r>
              <a:rPr lang="en-US"/>
              <a:t>The Rapture-</a:t>
            </a:r>
          </a:p>
        </p:txBody>
      </p:sp>
      <p:sp>
        <p:nvSpPr>
          <p:cNvPr id="16387" name="Rectangle 3"/>
          <p:cNvSpPr>
            <a:spLocks noGrp="1" noChangeArrowheads="1"/>
          </p:cNvSpPr>
          <p:nvPr>
            <p:ph type="body" idx="1"/>
          </p:nvPr>
        </p:nvSpPr>
        <p:spPr>
          <a:xfrm>
            <a:off x="533400" y="1295400"/>
            <a:ext cx="8001000" cy="4114800"/>
          </a:xfrm>
        </p:spPr>
        <p:txBody>
          <a:bodyPr/>
          <a:lstStyle/>
          <a:p>
            <a:pPr>
              <a:lnSpc>
                <a:spcPct val="90000"/>
              </a:lnSpc>
            </a:pPr>
            <a:r>
              <a:rPr lang="en-US" sz="3800">
                <a:cs typeface="Times New Roman" pitchFamily="18" charset="0"/>
              </a:rPr>
              <a:t>He brings with Him those who sleep</a:t>
            </a:r>
            <a:endParaRPr lang="en-US" sz="3800"/>
          </a:p>
          <a:p>
            <a:pPr>
              <a:lnSpc>
                <a:spcPct val="90000"/>
              </a:lnSpc>
            </a:pPr>
            <a:r>
              <a:rPr lang="en-US" sz="3800">
                <a:cs typeface="Times New Roman" pitchFamily="18" charset="0"/>
              </a:rPr>
              <a:t>The Lord Himself descends</a:t>
            </a:r>
            <a:r>
              <a:rPr lang="en-US" sz="3800"/>
              <a:t> </a:t>
            </a:r>
          </a:p>
          <a:p>
            <a:pPr>
              <a:lnSpc>
                <a:spcPct val="90000"/>
              </a:lnSpc>
            </a:pPr>
            <a:r>
              <a:rPr lang="en-US" sz="3800">
                <a:cs typeface="Times New Roman" pitchFamily="18" charset="0"/>
              </a:rPr>
              <a:t>The voice of the Archangel and the trumpet of God</a:t>
            </a:r>
            <a:endParaRPr lang="en-US" sz="3800"/>
          </a:p>
          <a:p>
            <a:pPr>
              <a:lnSpc>
                <a:spcPct val="90000"/>
              </a:lnSpc>
            </a:pPr>
            <a:r>
              <a:rPr lang="en-US" sz="3800">
                <a:cs typeface="Times New Roman" pitchFamily="18" charset="0"/>
              </a:rPr>
              <a:t>The dead rise and are reunited soul and body</a:t>
            </a:r>
            <a:r>
              <a:rPr lang="en-US" sz="3800"/>
              <a:t> </a:t>
            </a:r>
          </a:p>
          <a:p>
            <a:pPr>
              <a:lnSpc>
                <a:spcPct val="90000"/>
              </a:lnSpc>
            </a:pPr>
            <a:r>
              <a:rPr lang="en-US" sz="3800">
                <a:cs typeface="Times New Roman" pitchFamily="18" charset="0"/>
              </a:rPr>
              <a:t>We are "caught up" together with them to meet the Lord in the air</a:t>
            </a:r>
            <a:r>
              <a:rPr lang="en-US" sz="38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387">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16387">
                                            <p:txEl>
                                              <p:pRg st="1" end="1"/>
                                            </p:txEl>
                                          </p:spTgt>
                                        </p:tgtEl>
                                        <p:attrNameLst>
                                          <p:attrName>style.visibility</p:attrName>
                                        </p:attrNameLst>
                                      </p:cBhvr>
                                      <p:to>
                                        <p:strVal val="visible"/>
                                      </p:to>
                                    </p:set>
                                    <p:anim calcmode="lin" valueType="num">
                                      <p:cBhvr additive="base">
                                        <p:cTn id="13" dur="5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387">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16387">
                                            <p:txEl>
                                              <p:pRg st="2" end="2"/>
                                            </p:txEl>
                                          </p:spTgt>
                                        </p:tgtEl>
                                        <p:attrNameLst>
                                          <p:attrName>style.visibility</p:attrName>
                                        </p:attrNameLst>
                                      </p:cBhvr>
                                      <p:to>
                                        <p:strVal val="visible"/>
                                      </p:to>
                                    </p:set>
                                    <p:anim calcmode="lin" valueType="num">
                                      <p:cBhvr additive="base">
                                        <p:cTn id="19" dur="5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387">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16387">
                                            <p:txEl>
                                              <p:pRg st="3" end="3"/>
                                            </p:txEl>
                                          </p:spTgt>
                                        </p:tgtEl>
                                        <p:attrNameLst>
                                          <p:attrName>style.visibility</p:attrName>
                                        </p:attrNameLst>
                                      </p:cBhvr>
                                      <p:to>
                                        <p:strVal val="visible"/>
                                      </p:to>
                                    </p:set>
                                    <p:anim calcmode="lin" valueType="num">
                                      <p:cBhvr additive="base">
                                        <p:cTn id="25" dur="500" fill="hold"/>
                                        <p:tgtEl>
                                          <p:spTgt spid="1638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387">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16387">
                                            <p:txEl>
                                              <p:pRg st="4" end="4"/>
                                            </p:txEl>
                                          </p:spTgt>
                                        </p:tgtEl>
                                        <p:attrNameLst>
                                          <p:attrName>style.visibility</p:attrName>
                                        </p:attrNameLst>
                                      </p:cBhvr>
                                      <p:to>
                                        <p:strVal val="visible"/>
                                      </p:to>
                                    </p:set>
                                    <p:anim calcmode="lin" valueType="num">
                                      <p:cBhvr additive="base">
                                        <p:cTn id="31" dur="500" fill="hold"/>
                                        <p:tgtEl>
                                          <p:spTgt spid="1638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6387">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457200"/>
            <a:ext cx="7772400" cy="1143000"/>
          </a:xfrm>
        </p:spPr>
        <p:txBody>
          <a:bodyPr/>
          <a:lstStyle/>
          <a:p>
            <a:r>
              <a:rPr lang="en-US"/>
              <a:t>The Timing-</a:t>
            </a:r>
          </a:p>
        </p:txBody>
      </p:sp>
      <p:sp>
        <p:nvSpPr>
          <p:cNvPr id="27651" name="Rectangle 3"/>
          <p:cNvSpPr>
            <a:spLocks noGrp="1" noChangeArrowheads="1"/>
          </p:cNvSpPr>
          <p:nvPr>
            <p:ph type="body" idx="1"/>
          </p:nvPr>
        </p:nvSpPr>
        <p:spPr>
          <a:xfrm>
            <a:off x="533400" y="1447800"/>
            <a:ext cx="8001000" cy="4114800"/>
          </a:xfrm>
        </p:spPr>
        <p:txBody>
          <a:bodyPr/>
          <a:lstStyle/>
          <a:p>
            <a:pPr>
              <a:lnSpc>
                <a:spcPct val="90000"/>
              </a:lnSpc>
            </a:pPr>
            <a:r>
              <a:rPr lang="en-US" sz="4000">
                <a:cs typeface="Times New Roman" pitchFamily="18" charset="0"/>
              </a:rPr>
              <a:t>No man knows the day or hour, Matthew 25:13</a:t>
            </a:r>
            <a:endParaRPr lang="en-US" sz="4000"/>
          </a:p>
          <a:p>
            <a:pPr>
              <a:lnSpc>
                <a:spcPct val="90000"/>
              </a:lnSpc>
            </a:pPr>
            <a:r>
              <a:rPr lang="en-US" sz="4000">
                <a:cs typeface="Times New Roman" pitchFamily="18" charset="0"/>
              </a:rPr>
              <a:t>Like a thief in the night,                 I Thessalonians 5:2-4</a:t>
            </a:r>
          </a:p>
          <a:p>
            <a:pPr>
              <a:lnSpc>
                <a:spcPct val="90000"/>
              </a:lnSpc>
            </a:pPr>
            <a:r>
              <a:rPr lang="en-US" sz="4000">
                <a:cs typeface="Times New Roman" pitchFamily="18" charset="0"/>
              </a:rPr>
              <a:t>Signs of Israel, Matthew 24:32-34.</a:t>
            </a:r>
          </a:p>
          <a:p>
            <a:pPr>
              <a:lnSpc>
                <a:spcPct val="90000"/>
              </a:lnSpc>
            </a:pPr>
            <a:r>
              <a:rPr lang="en-US" sz="4000">
                <a:cs typeface="Times New Roman" pitchFamily="18" charset="0"/>
              </a:rPr>
              <a:t>One is taken the other left, Matthew 24:40-42.</a:t>
            </a:r>
            <a:r>
              <a:rPr lang="en-US" sz="4200">
                <a:cs typeface="Times New Roman" pitchFamily="18" charset="0"/>
              </a:rPr>
              <a:t> </a:t>
            </a:r>
          </a:p>
          <a:p>
            <a:pPr>
              <a:lnSpc>
                <a:spcPct val="90000"/>
              </a:lnSpc>
            </a:pPr>
            <a:endParaRPr lang="en-US" sz="4200">
              <a:cs typeface="Times New Roman" pitchFamily="18" charset="0"/>
            </a:endParaRPr>
          </a:p>
          <a:p>
            <a:pPr>
              <a:lnSpc>
                <a:spcPct val="90000"/>
              </a:lnSpc>
            </a:pPr>
            <a:endParaRPr lang="en-US" sz="3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 calcmode="lin" valueType="num">
                                      <p:cBhvr additive="base">
                                        <p:cTn id="7" dur="500" fill="hold"/>
                                        <p:tgtEl>
                                          <p:spTgt spid="276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7651">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27651">
                                            <p:txEl>
                                              <p:pRg st="1" end="1"/>
                                            </p:txEl>
                                          </p:spTgt>
                                        </p:tgtEl>
                                        <p:attrNameLst>
                                          <p:attrName>style.visibility</p:attrName>
                                        </p:attrNameLst>
                                      </p:cBhvr>
                                      <p:to>
                                        <p:strVal val="visible"/>
                                      </p:to>
                                    </p:set>
                                    <p:anim calcmode="lin" valueType="num">
                                      <p:cBhvr additive="base">
                                        <p:cTn id="13" dur="500" fill="hold"/>
                                        <p:tgtEl>
                                          <p:spTgt spid="2765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7651">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27651">
                                            <p:txEl>
                                              <p:pRg st="2" end="2"/>
                                            </p:txEl>
                                          </p:spTgt>
                                        </p:tgtEl>
                                        <p:attrNameLst>
                                          <p:attrName>style.visibility</p:attrName>
                                        </p:attrNameLst>
                                      </p:cBhvr>
                                      <p:to>
                                        <p:strVal val="visible"/>
                                      </p:to>
                                    </p:set>
                                    <p:anim calcmode="lin" valueType="num">
                                      <p:cBhvr additive="base">
                                        <p:cTn id="19" dur="500" fill="hold"/>
                                        <p:tgtEl>
                                          <p:spTgt spid="2765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7651">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27651">
                                            <p:txEl>
                                              <p:pRg st="3" end="3"/>
                                            </p:txEl>
                                          </p:spTgt>
                                        </p:tgtEl>
                                        <p:attrNameLst>
                                          <p:attrName>style.visibility</p:attrName>
                                        </p:attrNameLst>
                                      </p:cBhvr>
                                      <p:to>
                                        <p:strVal val="visible"/>
                                      </p:to>
                                    </p:set>
                                    <p:anim calcmode="lin" valueType="num">
                                      <p:cBhvr additive="base">
                                        <p:cTn id="25" dur="500" fill="hold"/>
                                        <p:tgtEl>
                                          <p:spTgt spid="2765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7651">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762000" y="1447800"/>
            <a:ext cx="7696200" cy="3733800"/>
          </a:xfrm>
        </p:spPr>
        <p:txBody>
          <a:bodyPr/>
          <a:lstStyle/>
          <a:p>
            <a:r>
              <a:rPr lang="en-US" sz="8800" b="0">
                <a:cs typeface="Times New Roman" pitchFamily="18" charset="0"/>
              </a:rPr>
              <a:t>Part Two:</a:t>
            </a:r>
            <a:br>
              <a:rPr lang="en-US" sz="8800" b="0">
                <a:cs typeface="Times New Roman" pitchFamily="18" charset="0"/>
              </a:rPr>
            </a:br>
            <a:r>
              <a:rPr lang="en-US" sz="8800" b="0">
                <a:cs typeface="Times New Roman" pitchFamily="18" charset="0"/>
              </a:rPr>
              <a:t>Comfort</a:t>
            </a:r>
            <a:r>
              <a:rPr lang="en-US"/>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381000"/>
            <a:ext cx="7772400" cy="1143000"/>
          </a:xfrm>
        </p:spPr>
        <p:txBody>
          <a:bodyPr/>
          <a:lstStyle/>
          <a:p>
            <a:r>
              <a:rPr lang="en-US" sz="5200" b="0">
                <a:solidFill>
                  <a:srgbClr val="000099"/>
                </a:solidFill>
                <a:effectLst>
                  <a:outerShdw blurRad="38100" dist="38100" dir="2700000" algn="tl">
                    <a:srgbClr val="000000"/>
                  </a:outerShdw>
                </a:effectLst>
                <a:cs typeface="Times New Roman" pitchFamily="18" charset="0"/>
              </a:rPr>
              <a:t>I Thessalonians 4:18</a:t>
            </a:r>
          </a:p>
        </p:txBody>
      </p:sp>
      <p:sp>
        <p:nvSpPr>
          <p:cNvPr id="28675" name="Rectangle 3"/>
          <p:cNvSpPr>
            <a:spLocks noGrp="1" noChangeArrowheads="1"/>
          </p:cNvSpPr>
          <p:nvPr>
            <p:ph type="body" idx="1"/>
          </p:nvPr>
        </p:nvSpPr>
        <p:spPr>
          <a:xfrm>
            <a:off x="609600" y="1371600"/>
            <a:ext cx="8001000" cy="5029200"/>
          </a:xfrm>
        </p:spPr>
        <p:txBody>
          <a:bodyPr/>
          <a:lstStyle/>
          <a:p>
            <a:pPr>
              <a:buFontTx/>
              <a:buNone/>
            </a:pPr>
            <a:r>
              <a:rPr lang="en-US" sz="5400" baseline="30000">
                <a:solidFill>
                  <a:srgbClr val="010000"/>
                </a:solidFill>
                <a:effectLst>
                  <a:outerShdw blurRad="38100" dist="38100" dir="2700000" algn="tl">
                    <a:srgbClr val="FFFFFF"/>
                  </a:outerShdw>
                </a:effectLst>
              </a:rPr>
              <a:t>18</a:t>
            </a:r>
            <a:r>
              <a:rPr lang="en-US" sz="5400">
                <a:solidFill>
                  <a:srgbClr val="010000"/>
                </a:solidFill>
                <a:effectLst>
                  <a:outerShdw blurRad="38100" dist="38100" dir="2700000" algn="tl">
                    <a:srgbClr val="FFFFFF"/>
                  </a:outerShdw>
                </a:effectLst>
              </a:rPr>
              <a:t>Therefore comfort one another with these words.</a:t>
            </a:r>
          </a:p>
        </p:txBody>
      </p:sp>
    </p:spTree>
  </p:cSld>
  <p:clrMapOvr>
    <a:masterClrMapping/>
  </p:clrMapOvr>
  <p:transition>
    <p:blinds/>
  </p:transition>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381000"/>
            <a:ext cx="7772400" cy="1143000"/>
          </a:xfrm>
        </p:spPr>
        <p:txBody>
          <a:bodyPr/>
          <a:lstStyle/>
          <a:p>
            <a:r>
              <a:rPr lang="en-US" sz="5200" b="0">
                <a:solidFill>
                  <a:srgbClr val="000099"/>
                </a:solidFill>
                <a:effectLst>
                  <a:outerShdw blurRad="38100" dist="38100" dir="2700000" algn="tl">
                    <a:srgbClr val="000000"/>
                  </a:outerShdw>
                </a:effectLst>
                <a:cs typeface="Times New Roman" pitchFamily="18" charset="0"/>
              </a:rPr>
              <a:t>I Thessalonians 5:11</a:t>
            </a:r>
          </a:p>
        </p:txBody>
      </p:sp>
      <p:sp>
        <p:nvSpPr>
          <p:cNvPr id="29699" name="Rectangle 3"/>
          <p:cNvSpPr>
            <a:spLocks noGrp="1" noChangeArrowheads="1"/>
          </p:cNvSpPr>
          <p:nvPr>
            <p:ph type="body" idx="1"/>
          </p:nvPr>
        </p:nvSpPr>
        <p:spPr>
          <a:xfrm>
            <a:off x="609600" y="1371600"/>
            <a:ext cx="8001000" cy="5029200"/>
          </a:xfrm>
        </p:spPr>
        <p:txBody>
          <a:bodyPr/>
          <a:lstStyle/>
          <a:p>
            <a:pPr>
              <a:buFontTx/>
              <a:buNone/>
            </a:pPr>
            <a:r>
              <a:rPr lang="en-US" sz="5400" baseline="30000">
                <a:solidFill>
                  <a:srgbClr val="010000"/>
                </a:solidFill>
                <a:effectLst>
                  <a:outerShdw blurRad="38100" dist="38100" dir="2700000" algn="tl">
                    <a:srgbClr val="FFFFFF"/>
                  </a:outerShdw>
                </a:effectLst>
              </a:rPr>
              <a:t>11</a:t>
            </a:r>
            <a:r>
              <a:rPr lang="en-US" sz="5400">
                <a:solidFill>
                  <a:srgbClr val="010000"/>
                </a:solidFill>
                <a:effectLst>
                  <a:outerShdw blurRad="38100" dist="38100" dir="2700000" algn="tl">
                    <a:srgbClr val="FFFFFF"/>
                  </a:outerShdw>
                </a:effectLst>
              </a:rPr>
              <a:t>Therefore comfort each other and edify one another, just as you also are doing.</a:t>
            </a:r>
          </a:p>
        </p:txBody>
      </p:sp>
    </p:spTree>
  </p:cSld>
  <p:clrMapOvr>
    <a:masterClrMapping/>
  </p:clrMapOvr>
  <p:transition>
    <p:blinds/>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381000"/>
            <a:ext cx="7772400" cy="1143000"/>
          </a:xfrm>
        </p:spPr>
        <p:txBody>
          <a:bodyPr/>
          <a:lstStyle/>
          <a:p>
            <a:r>
              <a:rPr lang="en-US" sz="6000">
                <a:cs typeface="Times New Roman" pitchFamily="18" charset="0"/>
              </a:rPr>
              <a:t>Comfort, vs. 5:11, 4:18</a:t>
            </a:r>
          </a:p>
        </p:txBody>
      </p:sp>
      <p:sp>
        <p:nvSpPr>
          <p:cNvPr id="18435" name="Rectangle 3"/>
          <p:cNvSpPr>
            <a:spLocks noGrp="1" noChangeArrowheads="1"/>
          </p:cNvSpPr>
          <p:nvPr>
            <p:ph type="body" idx="1"/>
          </p:nvPr>
        </p:nvSpPr>
        <p:spPr>
          <a:xfrm>
            <a:off x="838200" y="1676400"/>
            <a:ext cx="7543800" cy="4114800"/>
          </a:xfrm>
        </p:spPr>
        <p:txBody>
          <a:bodyPr/>
          <a:lstStyle/>
          <a:p>
            <a:r>
              <a:rPr lang="en-US" sz="4200">
                <a:cs typeface="Times New Roman" pitchFamily="18" charset="0"/>
              </a:rPr>
              <a:t> </a:t>
            </a:r>
            <a:r>
              <a:rPr lang="en-US" sz="4200">
                <a:latin typeface="Symbol" pitchFamily="18" charset="2"/>
                <a:cs typeface="Times New Roman" pitchFamily="18" charset="0"/>
              </a:rPr>
              <a:t>parakaleite</a:t>
            </a:r>
            <a:r>
              <a:rPr lang="en-US" sz="4200">
                <a:cs typeface="Times New Roman" pitchFamily="18" charset="0"/>
              </a:rPr>
              <a:t> (parakaleite)</a:t>
            </a:r>
          </a:p>
          <a:p>
            <a:r>
              <a:rPr lang="en-US" sz="4200"/>
              <a:t> </a:t>
            </a:r>
            <a:r>
              <a:rPr lang="en-US" sz="4200">
                <a:cs typeface="Times New Roman" pitchFamily="18" charset="0"/>
              </a:rPr>
              <a:t>Greek present active, IMPERATIVE</a:t>
            </a:r>
            <a:endParaRPr lang="en-US" sz="4200"/>
          </a:p>
          <a:p>
            <a:r>
              <a:rPr lang="en-US" sz="4200">
                <a:cs typeface="Times New Roman" pitchFamily="18" charset="0"/>
              </a:rPr>
              <a:t>The "call along side", to encourage or console</a:t>
            </a:r>
            <a:endParaRPr lang="en-US" sz="4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18435">
                                            <p:txEl>
                                              <p:pRg st="1" end="1"/>
                                            </p:txEl>
                                          </p:spTgt>
                                        </p:tgtEl>
                                        <p:attrNameLst>
                                          <p:attrName>style.visibility</p:attrName>
                                        </p:attrNameLst>
                                      </p:cBhvr>
                                      <p:to>
                                        <p:strVal val="visible"/>
                                      </p:to>
                                    </p:set>
                                    <p:anim calcmode="lin" valueType="num">
                                      <p:cBhvr additive="base">
                                        <p:cTn id="13"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435">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18435">
                                            <p:txEl>
                                              <p:pRg st="2" end="2"/>
                                            </p:txEl>
                                          </p:spTgt>
                                        </p:tgtEl>
                                        <p:attrNameLst>
                                          <p:attrName>style.visibility</p:attrName>
                                        </p:attrNameLst>
                                      </p:cBhvr>
                                      <p:to>
                                        <p:strVal val="visible"/>
                                      </p:to>
                                    </p:set>
                                    <p:anim calcmode="lin" valueType="num">
                                      <p:cBhvr additive="base">
                                        <p:cTn id="19"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381000"/>
            <a:ext cx="7772400" cy="1143000"/>
          </a:xfrm>
        </p:spPr>
        <p:txBody>
          <a:bodyPr/>
          <a:lstStyle/>
          <a:p>
            <a:r>
              <a:rPr lang="en-US" sz="6000">
                <a:cs typeface="Times New Roman" pitchFamily="18" charset="0"/>
              </a:rPr>
              <a:t>Edification, vs. 5:11</a:t>
            </a:r>
          </a:p>
        </p:txBody>
      </p:sp>
      <p:sp>
        <p:nvSpPr>
          <p:cNvPr id="21507" name="Rectangle 3"/>
          <p:cNvSpPr>
            <a:spLocks noGrp="1" noChangeArrowheads="1"/>
          </p:cNvSpPr>
          <p:nvPr>
            <p:ph type="body" idx="1"/>
          </p:nvPr>
        </p:nvSpPr>
        <p:spPr>
          <a:xfrm>
            <a:off x="838200" y="1676400"/>
            <a:ext cx="7543800" cy="4114800"/>
          </a:xfrm>
        </p:spPr>
        <p:txBody>
          <a:bodyPr/>
          <a:lstStyle/>
          <a:p>
            <a:pPr>
              <a:lnSpc>
                <a:spcPct val="90000"/>
              </a:lnSpc>
            </a:pPr>
            <a:r>
              <a:rPr lang="en-US" sz="4200">
                <a:cs typeface="Times New Roman" pitchFamily="18" charset="0"/>
              </a:rPr>
              <a:t> </a:t>
            </a:r>
            <a:r>
              <a:rPr lang="en-US" sz="4200">
                <a:latin typeface="Symbol" pitchFamily="18" charset="2"/>
                <a:cs typeface="Times New Roman" pitchFamily="18" charset="0"/>
              </a:rPr>
              <a:t>oikodomeite</a:t>
            </a:r>
            <a:r>
              <a:rPr lang="en-US" sz="4200">
                <a:cs typeface="Times New Roman" pitchFamily="18" charset="0"/>
              </a:rPr>
              <a:t> (oikodomeite)</a:t>
            </a:r>
          </a:p>
          <a:p>
            <a:pPr>
              <a:lnSpc>
                <a:spcPct val="90000"/>
              </a:lnSpc>
            </a:pPr>
            <a:r>
              <a:rPr lang="en-US" sz="4200"/>
              <a:t> </a:t>
            </a:r>
            <a:r>
              <a:rPr lang="en-US" sz="4200">
                <a:cs typeface="Times New Roman" pitchFamily="18" charset="0"/>
              </a:rPr>
              <a:t>Greek present active, IMPERATIVE</a:t>
            </a:r>
            <a:endParaRPr lang="en-US" sz="4200"/>
          </a:p>
          <a:p>
            <a:pPr>
              <a:lnSpc>
                <a:spcPct val="90000"/>
              </a:lnSpc>
            </a:pPr>
            <a:r>
              <a:rPr lang="en-US" sz="4200">
                <a:cs typeface="Times New Roman" pitchFamily="18" charset="0"/>
              </a:rPr>
              <a:t>Literally means "to build a house.“</a:t>
            </a:r>
          </a:p>
          <a:p>
            <a:pPr>
              <a:lnSpc>
                <a:spcPct val="90000"/>
              </a:lnSpc>
            </a:pPr>
            <a:r>
              <a:rPr lang="en-US" sz="4200">
                <a:cs typeface="Times New Roman" pitchFamily="18" charset="0"/>
              </a:rPr>
              <a:t>Implies building up a person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additive="base">
                                        <p:cTn id="7" dur="500" fill="hold"/>
                                        <p:tgtEl>
                                          <p:spTgt spid="2150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1507">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21507">
                                            <p:txEl>
                                              <p:pRg st="1" end="1"/>
                                            </p:txEl>
                                          </p:spTgt>
                                        </p:tgtEl>
                                        <p:attrNameLst>
                                          <p:attrName>style.visibility</p:attrName>
                                        </p:attrNameLst>
                                      </p:cBhvr>
                                      <p:to>
                                        <p:strVal val="visible"/>
                                      </p:to>
                                    </p:set>
                                    <p:anim calcmode="lin" valueType="num">
                                      <p:cBhvr additive="base">
                                        <p:cTn id="13" dur="500" fill="hold"/>
                                        <p:tgtEl>
                                          <p:spTgt spid="2150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1507">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21507">
                                            <p:txEl>
                                              <p:pRg st="2" end="2"/>
                                            </p:txEl>
                                          </p:spTgt>
                                        </p:tgtEl>
                                        <p:attrNameLst>
                                          <p:attrName>style.visibility</p:attrName>
                                        </p:attrNameLst>
                                      </p:cBhvr>
                                      <p:to>
                                        <p:strVal val="visible"/>
                                      </p:to>
                                    </p:set>
                                    <p:anim calcmode="lin" valueType="num">
                                      <p:cBhvr additive="base">
                                        <p:cTn id="19" dur="500" fill="hold"/>
                                        <p:tgtEl>
                                          <p:spTgt spid="2150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1507">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21507">
                                            <p:txEl>
                                              <p:pRg st="3" end="3"/>
                                            </p:txEl>
                                          </p:spTgt>
                                        </p:tgtEl>
                                        <p:attrNameLst>
                                          <p:attrName>style.visibility</p:attrName>
                                        </p:attrNameLst>
                                      </p:cBhvr>
                                      <p:to>
                                        <p:strVal val="visible"/>
                                      </p:to>
                                    </p:set>
                                    <p:anim calcmode="lin" valueType="num">
                                      <p:cBhvr additive="base">
                                        <p:cTn id="25" dur="500" fill="hold"/>
                                        <p:tgtEl>
                                          <p:spTgt spid="2150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1507">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1"/>
            <a:ext cx="5791200" cy="2838450"/>
          </a:xfrm>
        </p:spPr>
        <p:txBody>
          <a:bodyPr>
            <a:noAutofit/>
          </a:bodyPr>
          <a:lstStyle/>
          <a:p>
            <a:pPr algn="l"/>
            <a:r>
              <a:rPr lang="en-US" sz="72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Hurry Up" pitchFamily="2" charset="0"/>
              </a:rPr>
              <a:t>Will the</a:t>
            </a:r>
            <a:br>
              <a:rPr lang="en-US" sz="72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Hurry Up" pitchFamily="2" charset="0"/>
              </a:rPr>
            </a:br>
            <a:r>
              <a:rPr lang="en-US" sz="72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Hurry Up" pitchFamily="2" charset="0"/>
              </a:rPr>
              <a:t>World End</a:t>
            </a:r>
            <a:br>
              <a:rPr lang="en-US" sz="72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Hurry Up" pitchFamily="2" charset="0"/>
              </a:rPr>
            </a:br>
            <a:r>
              <a:rPr lang="en-US" sz="72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Hurry Up" pitchFamily="2" charset="0"/>
              </a:rPr>
              <a:t>In 2012</a:t>
            </a:r>
            <a:r>
              <a:rPr lang="en-US" sz="7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Hurry Up" pitchFamily="2" charset="0"/>
              </a:rPr>
              <a:t>?</a:t>
            </a:r>
            <a:endParaRPr lang="en-US" sz="72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Hurry Up" pitchFamily="2" charset="0"/>
            </a:endParaRPr>
          </a:p>
        </p:txBody>
      </p:sp>
      <p:sp>
        <p:nvSpPr>
          <p:cNvPr id="3" name="Subtitle 2"/>
          <p:cNvSpPr>
            <a:spLocks noGrp="1"/>
          </p:cNvSpPr>
          <p:nvPr>
            <p:ph type="subTitle" idx="1"/>
          </p:nvPr>
        </p:nvSpPr>
        <p:spPr>
          <a:xfrm>
            <a:off x="1371600" y="3886200"/>
            <a:ext cx="6400800" cy="2362200"/>
          </a:xfrm>
        </p:spPr>
        <p:txBody>
          <a:bodyPr>
            <a:normAutofit fontScale="92500" lnSpcReduction="10000"/>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5200" b="1" spc="50" dirty="0">
                <a:ln w="11430"/>
                <a:solidFill>
                  <a:srgbClr val="FF0000"/>
                </a:solidFill>
                <a:effectLst>
                  <a:outerShdw blurRad="76200" dist="50800" dir="5400000" algn="tl" rotWithShape="0">
                    <a:srgbClr val="000000">
                      <a:alpha val="65000"/>
                    </a:srgbClr>
                  </a:outerShdw>
                </a:effectLst>
                <a:latin typeface="BlackChancery" pitchFamily="2" charset="0"/>
              </a:rPr>
              <a:t>Family Worship Center </a:t>
            </a:r>
          </a:p>
          <a:p>
            <a:r>
              <a:rPr lang="en-US" sz="5200" b="1" spc="50" dirty="0" smtClean="0">
                <a:ln w="11430"/>
                <a:solidFill>
                  <a:srgbClr val="FF0000"/>
                </a:solidFill>
                <a:effectLst>
                  <a:outerShdw blurRad="76200" dist="50800" dir="5400000" algn="tl" rotWithShape="0">
                    <a:srgbClr val="000000">
                      <a:alpha val="65000"/>
                    </a:srgbClr>
                  </a:outerShdw>
                </a:effectLst>
                <a:latin typeface="BlackChancery" pitchFamily="2" charset="0"/>
              </a:rPr>
              <a:t>Pastor Mark </a:t>
            </a:r>
          </a:p>
          <a:p>
            <a:r>
              <a:rPr lang="en-US" sz="5200" b="1" spc="50" dirty="0" smtClean="0">
                <a:ln w="11430"/>
                <a:solidFill>
                  <a:srgbClr val="FF0000"/>
                </a:solidFill>
                <a:effectLst>
                  <a:outerShdw blurRad="76200" dist="50800" dir="5400000" algn="tl" rotWithShape="0">
                    <a:srgbClr val="000000">
                      <a:alpha val="65000"/>
                    </a:srgbClr>
                  </a:outerShdw>
                </a:effectLst>
                <a:latin typeface="BlackChancery" pitchFamily="2" charset="0"/>
              </a:rPr>
              <a:t>Schwarzbauer</a:t>
            </a:r>
            <a:r>
              <a:rPr lang="en-US" sz="5200" b="1" spc="50" dirty="0">
                <a:ln w="11430"/>
                <a:solidFill>
                  <a:srgbClr val="FF0000"/>
                </a:solidFill>
                <a:effectLst>
                  <a:outerShdw blurRad="76200" dist="50800" dir="5400000" algn="tl" rotWithShape="0">
                    <a:srgbClr val="000000">
                      <a:alpha val="65000"/>
                    </a:srgbClr>
                  </a:outerShdw>
                </a:effectLst>
                <a:latin typeface="BlackChancery" pitchFamily="2" charset="0"/>
              </a:rPr>
              <a:t>, Ph.D.</a:t>
            </a:r>
          </a:p>
          <a:p>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4" name="Picture 3" descr="MayanCalendar.jpg"/>
          <p:cNvPicPr>
            <a:picLocks noChangeAspect="1"/>
          </p:cNvPicPr>
          <p:nvPr/>
        </p:nvPicPr>
        <p:blipFill>
          <a:blip r:embed="rId2" cstate="print"/>
          <a:stretch>
            <a:fillRect/>
          </a:stretch>
        </p:blipFill>
        <p:spPr>
          <a:xfrm>
            <a:off x="5867400" y="762000"/>
            <a:ext cx="2737612" cy="2590800"/>
          </a:xfrm>
          <a:prstGeom prst="rect">
            <a:avLst/>
          </a:prstGeom>
        </p:spPr>
      </p:pic>
    </p:spTree>
  </p:cSld>
  <p:clrMapOvr>
    <a:masterClrMapping/>
  </p:clrMapOvr>
  <p:transition>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381000"/>
            <a:ext cx="7772400" cy="1143000"/>
          </a:xfrm>
        </p:spPr>
        <p:txBody>
          <a:bodyPr/>
          <a:lstStyle/>
          <a:p>
            <a:r>
              <a:rPr lang="en-US" dirty="0">
                <a:cs typeface="Times New Roman" pitchFamily="18" charset="0"/>
              </a:rPr>
              <a:t>Exhortation  Hebrews 10:24-25</a:t>
            </a:r>
            <a:r>
              <a:rPr lang="en-US" sz="6000" dirty="0">
                <a:cs typeface="Times New Roman" pitchFamily="18" charset="0"/>
              </a:rPr>
              <a:t> </a:t>
            </a:r>
          </a:p>
        </p:txBody>
      </p:sp>
      <p:sp>
        <p:nvSpPr>
          <p:cNvPr id="22531" name="Rectangle 3"/>
          <p:cNvSpPr>
            <a:spLocks noGrp="1" noChangeArrowheads="1"/>
          </p:cNvSpPr>
          <p:nvPr>
            <p:ph type="body" idx="1"/>
          </p:nvPr>
        </p:nvSpPr>
        <p:spPr>
          <a:xfrm>
            <a:off x="838200" y="1371600"/>
            <a:ext cx="7543800" cy="4419600"/>
          </a:xfrm>
        </p:spPr>
        <p:txBody>
          <a:bodyPr/>
          <a:lstStyle/>
          <a:p>
            <a:pPr>
              <a:lnSpc>
                <a:spcPct val="90000"/>
              </a:lnSpc>
            </a:pPr>
            <a:r>
              <a:rPr lang="en-US" sz="4000" baseline="30000" dirty="0">
                <a:effectLst/>
                <a:cs typeface="Times New Roman" pitchFamily="18" charset="0"/>
              </a:rPr>
              <a:t>24</a:t>
            </a:r>
            <a:r>
              <a:rPr lang="en-US" sz="4000" dirty="0">
                <a:effectLst/>
                <a:cs typeface="Times New Roman" pitchFamily="18" charset="0"/>
              </a:rPr>
              <a:t>And let us consider one another in order to stir up love and good works, </a:t>
            </a:r>
            <a:r>
              <a:rPr lang="en-US" sz="4000" baseline="30000" dirty="0">
                <a:effectLst/>
                <a:cs typeface="Times New Roman" pitchFamily="18" charset="0"/>
              </a:rPr>
              <a:t>25</a:t>
            </a:r>
            <a:r>
              <a:rPr lang="en-US" sz="4000" dirty="0">
                <a:effectLst/>
                <a:cs typeface="Times New Roman" pitchFamily="18" charset="0"/>
              </a:rPr>
              <a:t>not forsaking the assembling of ourselves together, as </a:t>
            </a:r>
            <a:r>
              <a:rPr lang="en-US" sz="4000" i="1" dirty="0">
                <a:effectLst/>
                <a:cs typeface="Times New Roman" pitchFamily="18" charset="0"/>
              </a:rPr>
              <a:t>is</a:t>
            </a:r>
            <a:r>
              <a:rPr lang="en-US" sz="4000" dirty="0">
                <a:effectLst/>
                <a:cs typeface="Times New Roman" pitchFamily="18" charset="0"/>
              </a:rPr>
              <a:t> the manner of some, but exhorting </a:t>
            </a:r>
            <a:r>
              <a:rPr lang="en-US" sz="4000" i="1" dirty="0">
                <a:effectLst/>
                <a:cs typeface="Times New Roman" pitchFamily="18" charset="0"/>
              </a:rPr>
              <a:t>one</a:t>
            </a:r>
            <a:r>
              <a:rPr lang="en-US" sz="4000" dirty="0">
                <a:effectLst/>
                <a:cs typeface="Times New Roman" pitchFamily="18" charset="0"/>
              </a:rPr>
              <a:t> </a:t>
            </a:r>
            <a:r>
              <a:rPr lang="en-US" sz="4000" i="1" dirty="0">
                <a:effectLst/>
                <a:cs typeface="Times New Roman" pitchFamily="18" charset="0"/>
              </a:rPr>
              <a:t>another,</a:t>
            </a:r>
            <a:r>
              <a:rPr lang="en-US" sz="4000" dirty="0">
                <a:effectLst/>
                <a:cs typeface="Times New Roman" pitchFamily="18" charset="0"/>
              </a:rPr>
              <a:t> and so much the more as you see the Day approaching.</a:t>
            </a:r>
            <a:endParaRPr lang="en-US" sz="4000" dirty="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838200" y="1676400"/>
            <a:ext cx="7543800" cy="4114800"/>
          </a:xfrm>
        </p:spPr>
        <p:txBody>
          <a:bodyPr/>
          <a:lstStyle/>
          <a:p>
            <a:pPr>
              <a:lnSpc>
                <a:spcPct val="90000"/>
              </a:lnSpc>
            </a:pPr>
            <a:r>
              <a:rPr lang="en-US" sz="4200" dirty="0" smtClean="0">
                <a:cs typeface="Times New Roman" pitchFamily="18" charset="0"/>
              </a:rPr>
              <a:t>Consider one another…</a:t>
            </a:r>
          </a:p>
          <a:p>
            <a:pPr>
              <a:lnSpc>
                <a:spcPct val="90000"/>
              </a:lnSpc>
            </a:pPr>
            <a:r>
              <a:rPr lang="en-US" sz="4200" dirty="0" smtClean="0">
                <a:cs typeface="Times New Roman" pitchFamily="18" charset="0"/>
              </a:rPr>
              <a:t>Stir up love</a:t>
            </a:r>
          </a:p>
          <a:p>
            <a:pPr>
              <a:lnSpc>
                <a:spcPct val="90000"/>
              </a:lnSpc>
            </a:pPr>
            <a:r>
              <a:rPr lang="en-US" sz="4200" dirty="0" smtClean="0">
                <a:cs typeface="Times New Roman" pitchFamily="18" charset="0"/>
              </a:rPr>
              <a:t>Stir up good works</a:t>
            </a:r>
          </a:p>
          <a:p>
            <a:pPr>
              <a:lnSpc>
                <a:spcPct val="90000"/>
              </a:lnSpc>
            </a:pPr>
            <a:r>
              <a:rPr lang="en-US" sz="4200" dirty="0" smtClean="0">
                <a:cs typeface="Times New Roman" pitchFamily="18" charset="0"/>
              </a:rPr>
              <a:t>Exhorting to faithfulness to church</a:t>
            </a:r>
          </a:p>
        </p:txBody>
      </p:sp>
      <p:sp>
        <p:nvSpPr>
          <p:cNvPr id="6" name="Rectangle 2"/>
          <p:cNvSpPr>
            <a:spLocks noGrp="1" noChangeArrowheads="1"/>
          </p:cNvSpPr>
          <p:nvPr>
            <p:ph type="title"/>
          </p:nvPr>
        </p:nvSpPr>
        <p:spPr/>
        <p:txBody>
          <a:bodyPr/>
          <a:lstStyle/>
          <a:p>
            <a:r>
              <a:rPr lang="en-US" dirty="0">
                <a:cs typeface="Times New Roman" pitchFamily="18" charset="0"/>
              </a:rPr>
              <a:t>Exhortation  Hebrews 10:24-25</a:t>
            </a:r>
            <a:r>
              <a:rPr lang="en-US" sz="6000" dirty="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additive="base">
                                        <p:cTn id="7" dur="500" fill="hold"/>
                                        <p:tgtEl>
                                          <p:spTgt spid="2150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1507">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21507">
                                            <p:txEl>
                                              <p:pRg st="1" end="1"/>
                                            </p:txEl>
                                          </p:spTgt>
                                        </p:tgtEl>
                                        <p:attrNameLst>
                                          <p:attrName>style.visibility</p:attrName>
                                        </p:attrNameLst>
                                      </p:cBhvr>
                                      <p:to>
                                        <p:strVal val="visible"/>
                                      </p:to>
                                    </p:set>
                                    <p:anim calcmode="lin" valueType="num">
                                      <p:cBhvr additive="base">
                                        <p:cTn id="13" dur="500" fill="hold"/>
                                        <p:tgtEl>
                                          <p:spTgt spid="2150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1507">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21507">
                                            <p:txEl>
                                              <p:pRg st="2" end="2"/>
                                            </p:txEl>
                                          </p:spTgt>
                                        </p:tgtEl>
                                        <p:attrNameLst>
                                          <p:attrName>style.visibility</p:attrName>
                                        </p:attrNameLst>
                                      </p:cBhvr>
                                      <p:to>
                                        <p:strVal val="visible"/>
                                      </p:to>
                                    </p:set>
                                    <p:anim calcmode="lin" valueType="num">
                                      <p:cBhvr additive="base">
                                        <p:cTn id="19" dur="500" fill="hold"/>
                                        <p:tgtEl>
                                          <p:spTgt spid="2150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1507">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21507">
                                            <p:txEl>
                                              <p:pRg st="3" end="3"/>
                                            </p:txEl>
                                          </p:spTgt>
                                        </p:tgtEl>
                                        <p:attrNameLst>
                                          <p:attrName>style.visibility</p:attrName>
                                        </p:attrNameLst>
                                      </p:cBhvr>
                                      <p:to>
                                        <p:strVal val="visible"/>
                                      </p:to>
                                    </p:set>
                                    <p:anim calcmode="lin" valueType="num">
                                      <p:cBhvr additive="base">
                                        <p:cTn id="25" dur="500" fill="hold"/>
                                        <p:tgtEl>
                                          <p:spTgt spid="2150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1507">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762000" y="1447800"/>
            <a:ext cx="7696200" cy="3733800"/>
          </a:xfrm>
        </p:spPr>
        <p:txBody>
          <a:bodyPr/>
          <a:lstStyle/>
          <a:p>
            <a:r>
              <a:rPr lang="en-US" sz="8800" b="0">
                <a:cs typeface="Times New Roman" pitchFamily="18" charset="0"/>
              </a:rPr>
              <a:t>Part Three:</a:t>
            </a:r>
            <a:br>
              <a:rPr lang="en-US" sz="8800" b="0">
                <a:cs typeface="Times New Roman" pitchFamily="18" charset="0"/>
              </a:rPr>
            </a:br>
            <a:r>
              <a:rPr lang="en-US" sz="8800" b="0">
                <a:cs typeface="Times New Roman" pitchFamily="18" charset="0"/>
              </a:rPr>
              <a:t>The Readiness</a:t>
            </a:r>
            <a:r>
              <a:rPr lang="en-US"/>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838200"/>
            <a:ext cx="7772400" cy="5181600"/>
          </a:xfrm>
        </p:spPr>
        <p:txBody>
          <a:bodyPr/>
          <a:lstStyle/>
          <a:p>
            <a:r>
              <a:rPr lang="en-US" sz="6000" dirty="0">
                <a:solidFill>
                  <a:schemeClr val="bg1"/>
                </a:solidFill>
                <a:effectLst>
                  <a:outerShdw blurRad="38100" dist="38100" dir="2700000" algn="tl">
                    <a:srgbClr val="000000"/>
                  </a:outerShdw>
                </a:effectLst>
                <a:cs typeface="Times New Roman" pitchFamily="18" charset="0"/>
              </a:rPr>
              <a:t>Socrates proclaimed the basic philosophical premise, that </a:t>
            </a:r>
            <a:br>
              <a:rPr lang="en-US" sz="6000" dirty="0">
                <a:solidFill>
                  <a:schemeClr val="bg1"/>
                </a:solidFill>
                <a:effectLst>
                  <a:outerShdw blurRad="38100" dist="38100" dir="2700000" algn="tl">
                    <a:srgbClr val="000000"/>
                  </a:outerShdw>
                </a:effectLst>
                <a:cs typeface="Times New Roman" pitchFamily="18" charset="0"/>
              </a:rPr>
            </a:br>
            <a:r>
              <a:rPr lang="en-US" sz="6000" dirty="0" smtClean="0">
                <a:solidFill>
                  <a:schemeClr val="bg1"/>
                </a:solidFill>
                <a:effectLst>
                  <a:outerShdw blurRad="38100" dist="38100" dir="2700000" algn="tl">
                    <a:srgbClr val="000000"/>
                  </a:outerShdw>
                </a:effectLst>
                <a:cs typeface="Times New Roman" pitchFamily="18" charset="0"/>
              </a:rPr>
              <a:t>“the </a:t>
            </a:r>
            <a:r>
              <a:rPr lang="en-US" sz="6000" dirty="0">
                <a:solidFill>
                  <a:schemeClr val="bg1"/>
                </a:solidFill>
                <a:effectLst>
                  <a:outerShdw blurRad="38100" dist="38100" dir="2700000" algn="tl">
                    <a:srgbClr val="000000"/>
                  </a:outerShdw>
                </a:effectLst>
                <a:cs typeface="Times New Roman" pitchFamily="18" charset="0"/>
              </a:rPr>
              <a:t>unexamined life was not worth living</a:t>
            </a:r>
            <a:r>
              <a:rPr lang="en-US" sz="6000" dirty="0" smtClean="0">
                <a:solidFill>
                  <a:schemeClr val="bg1"/>
                </a:solidFill>
                <a:effectLst>
                  <a:outerShdw blurRad="38100" dist="38100" dir="2700000" algn="tl">
                    <a:srgbClr val="000000"/>
                  </a:outerShdw>
                </a:effectLst>
                <a:cs typeface="Times New Roman" pitchFamily="18" charset="0"/>
              </a:rPr>
              <a:t>.”</a:t>
            </a:r>
            <a:r>
              <a:rPr lang="en-US" dirty="0" smtClean="0">
                <a:solidFill>
                  <a:schemeClr val="bg1"/>
                </a:solidFill>
                <a:effectLst>
                  <a:outerShdw blurRad="38100" dist="38100" dir="2700000" algn="tl">
                    <a:srgbClr val="000000"/>
                  </a:outerShdw>
                </a:effectLst>
                <a:cs typeface="Times New Roman" pitchFamily="18" charset="0"/>
              </a:rPr>
              <a:t> </a:t>
            </a:r>
            <a:endParaRPr lang="en-US" dirty="0">
              <a:solidFill>
                <a:schemeClr val="bg1"/>
              </a:solidFill>
              <a:effectLst>
                <a:outerShdw blurRad="38100" dist="38100" dir="2700000" algn="tl">
                  <a:srgbClr val="000000"/>
                </a:outerShdw>
              </a:effectLst>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381000"/>
            <a:ext cx="7772400" cy="1143000"/>
          </a:xfrm>
        </p:spPr>
        <p:txBody>
          <a:bodyPr/>
          <a:lstStyle/>
          <a:p>
            <a:r>
              <a:rPr lang="en-US" sz="5200" b="0">
                <a:solidFill>
                  <a:srgbClr val="000099"/>
                </a:solidFill>
                <a:effectLst>
                  <a:outerShdw blurRad="38100" dist="38100" dir="2700000" algn="tl">
                    <a:srgbClr val="000000"/>
                  </a:outerShdw>
                </a:effectLst>
                <a:cs typeface="Times New Roman" pitchFamily="18" charset="0"/>
              </a:rPr>
              <a:t>I John 3:1-3</a:t>
            </a:r>
          </a:p>
        </p:txBody>
      </p:sp>
      <p:sp>
        <p:nvSpPr>
          <p:cNvPr id="23555" name="Rectangle 3"/>
          <p:cNvSpPr>
            <a:spLocks noGrp="1" noChangeArrowheads="1"/>
          </p:cNvSpPr>
          <p:nvPr>
            <p:ph type="body" idx="1"/>
          </p:nvPr>
        </p:nvSpPr>
        <p:spPr>
          <a:xfrm>
            <a:off x="609600" y="1371600"/>
            <a:ext cx="8001000" cy="5029200"/>
          </a:xfrm>
        </p:spPr>
        <p:txBody>
          <a:bodyPr/>
          <a:lstStyle/>
          <a:p>
            <a:pPr>
              <a:lnSpc>
                <a:spcPct val="90000"/>
              </a:lnSpc>
              <a:buFontTx/>
              <a:buNone/>
            </a:pPr>
            <a:r>
              <a:rPr lang="en-US" sz="4800" baseline="30000">
                <a:solidFill>
                  <a:srgbClr val="010000"/>
                </a:solidFill>
                <a:effectLst/>
              </a:rPr>
              <a:t>1</a:t>
            </a:r>
            <a:r>
              <a:rPr lang="en-US" sz="4800">
                <a:solidFill>
                  <a:srgbClr val="010000"/>
                </a:solidFill>
                <a:effectLst/>
              </a:rPr>
              <a:t>Behold what manner of love the Father has bestowed on us, that we should be called children of God! Therefore the world does not know us, because it did not know Him. </a:t>
            </a:r>
            <a:endParaRPr lang="en-US" sz="4800">
              <a:solidFill>
                <a:srgbClr val="010000"/>
              </a:solidFill>
              <a:effectLst>
                <a:outerShdw blurRad="38100" dist="38100" dir="2700000" algn="tl">
                  <a:srgbClr val="FFFFFF"/>
                </a:outerShdw>
              </a:effectLst>
            </a:endParaRPr>
          </a:p>
        </p:txBody>
      </p:sp>
    </p:spTree>
  </p:cSld>
  <p:clrMapOvr>
    <a:masterClrMapping/>
  </p:clrMapOvr>
  <p:transition>
    <p:blinds/>
  </p:transition>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381000"/>
            <a:ext cx="7772400" cy="1143000"/>
          </a:xfrm>
        </p:spPr>
        <p:txBody>
          <a:bodyPr/>
          <a:lstStyle/>
          <a:p>
            <a:r>
              <a:rPr lang="en-US" sz="5200" b="0">
                <a:solidFill>
                  <a:srgbClr val="000099"/>
                </a:solidFill>
                <a:effectLst>
                  <a:outerShdw blurRad="38100" dist="38100" dir="2700000" algn="tl">
                    <a:srgbClr val="000000"/>
                  </a:outerShdw>
                </a:effectLst>
                <a:cs typeface="Times New Roman" pitchFamily="18" charset="0"/>
              </a:rPr>
              <a:t>I John 3:1-3</a:t>
            </a:r>
          </a:p>
        </p:txBody>
      </p:sp>
      <p:sp>
        <p:nvSpPr>
          <p:cNvPr id="24579" name="Rectangle 3"/>
          <p:cNvSpPr>
            <a:spLocks noGrp="1" noChangeArrowheads="1"/>
          </p:cNvSpPr>
          <p:nvPr>
            <p:ph type="body" idx="1"/>
          </p:nvPr>
        </p:nvSpPr>
        <p:spPr>
          <a:xfrm>
            <a:off x="609600" y="1371600"/>
            <a:ext cx="8001000" cy="5029200"/>
          </a:xfrm>
        </p:spPr>
        <p:txBody>
          <a:bodyPr/>
          <a:lstStyle/>
          <a:p>
            <a:pPr>
              <a:lnSpc>
                <a:spcPct val="90000"/>
              </a:lnSpc>
              <a:buFontTx/>
              <a:buNone/>
            </a:pPr>
            <a:r>
              <a:rPr lang="en-US" sz="4800" baseline="30000">
                <a:solidFill>
                  <a:srgbClr val="010000"/>
                </a:solidFill>
                <a:effectLst/>
              </a:rPr>
              <a:t>2</a:t>
            </a:r>
            <a:r>
              <a:rPr lang="en-US" sz="4800">
                <a:solidFill>
                  <a:srgbClr val="010000"/>
                </a:solidFill>
                <a:effectLst/>
              </a:rPr>
              <a:t>Beloved, now we are children of God; and it has not yet been revealed what we shall be, but we know that when He is revealed, we shall be like Him, for we shall see Him as He is. </a:t>
            </a:r>
            <a:endParaRPr lang="en-US" sz="4800">
              <a:solidFill>
                <a:srgbClr val="010000"/>
              </a:solidFill>
              <a:effectLst>
                <a:outerShdw blurRad="38100" dist="38100" dir="2700000" algn="tl">
                  <a:srgbClr val="FFFFFF"/>
                </a:outerShdw>
              </a:effectLst>
            </a:endParaRPr>
          </a:p>
        </p:txBody>
      </p:sp>
    </p:spTree>
  </p:cSld>
  <p:clrMapOvr>
    <a:masterClrMapping/>
  </p:clrMapOvr>
  <p:transition>
    <p:blinds/>
  </p:transition>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381000"/>
            <a:ext cx="7772400" cy="1143000"/>
          </a:xfrm>
        </p:spPr>
        <p:txBody>
          <a:bodyPr/>
          <a:lstStyle/>
          <a:p>
            <a:r>
              <a:rPr lang="en-US" sz="5200" b="0">
                <a:solidFill>
                  <a:srgbClr val="000099"/>
                </a:solidFill>
                <a:effectLst>
                  <a:outerShdw blurRad="38100" dist="38100" dir="2700000" algn="tl">
                    <a:srgbClr val="000000"/>
                  </a:outerShdw>
                </a:effectLst>
                <a:cs typeface="Times New Roman" pitchFamily="18" charset="0"/>
              </a:rPr>
              <a:t>I John 3:1-3</a:t>
            </a:r>
          </a:p>
        </p:txBody>
      </p:sp>
      <p:sp>
        <p:nvSpPr>
          <p:cNvPr id="25603" name="Rectangle 3"/>
          <p:cNvSpPr>
            <a:spLocks noGrp="1" noChangeArrowheads="1"/>
          </p:cNvSpPr>
          <p:nvPr>
            <p:ph type="body" idx="1"/>
          </p:nvPr>
        </p:nvSpPr>
        <p:spPr>
          <a:xfrm>
            <a:off x="609600" y="1371600"/>
            <a:ext cx="8001000" cy="5029200"/>
          </a:xfrm>
        </p:spPr>
        <p:txBody>
          <a:bodyPr/>
          <a:lstStyle/>
          <a:p>
            <a:pPr>
              <a:buFontTx/>
              <a:buNone/>
            </a:pPr>
            <a:r>
              <a:rPr lang="en-US" sz="5400" baseline="30000">
                <a:solidFill>
                  <a:srgbClr val="010000"/>
                </a:solidFill>
                <a:effectLst/>
              </a:rPr>
              <a:t>3</a:t>
            </a:r>
            <a:r>
              <a:rPr lang="en-US" sz="5400">
                <a:solidFill>
                  <a:srgbClr val="010000"/>
                </a:solidFill>
                <a:effectLst/>
              </a:rPr>
              <a:t>And everyone who has this hope in Him purifies himself, just as He is pure.</a:t>
            </a:r>
            <a:endParaRPr lang="en-US" sz="5400">
              <a:solidFill>
                <a:srgbClr val="010000"/>
              </a:solidFill>
              <a:effectLst>
                <a:outerShdw blurRad="38100" dist="38100" dir="2700000" algn="tl">
                  <a:srgbClr val="FFFFFF"/>
                </a:outerShdw>
              </a:effectLst>
            </a:endParaRPr>
          </a:p>
        </p:txBody>
      </p:sp>
    </p:spTree>
  </p:cSld>
  <p:clrMapOvr>
    <a:masterClrMapping/>
  </p:clrMapOvr>
  <p:transition>
    <p:blinds/>
  </p:transition>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685800" y="2743200"/>
            <a:ext cx="7772400" cy="1143000"/>
          </a:xfrm>
        </p:spPr>
        <p:txBody>
          <a:bodyPr/>
          <a:lstStyle/>
          <a:p>
            <a:r>
              <a:rPr lang="en-US" sz="8800" b="0">
                <a:cs typeface="Times New Roman" pitchFamily="18" charset="0"/>
              </a:rPr>
              <a:t>Comfort</a:t>
            </a:r>
            <a:br>
              <a:rPr lang="en-US" sz="8800" b="0">
                <a:cs typeface="Times New Roman" pitchFamily="18" charset="0"/>
              </a:rPr>
            </a:br>
            <a:r>
              <a:rPr lang="en-US" sz="8800" b="0">
                <a:cs typeface="Times New Roman" pitchFamily="18" charset="0"/>
              </a:rPr>
              <a:t>Encourage</a:t>
            </a:r>
            <a:br>
              <a:rPr lang="en-US" sz="8800" b="0">
                <a:cs typeface="Times New Roman" pitchFamily="18" charset="0"/>
              </a:rPr>
            </a:br>
            <a:r>
              <a:rPr lang="en-US" sz="8800" b="0">
                <a:cs typeface="Times New Roman" pitchFamily="18" charset="0"/>
              </a:rPr>
              <a:t>Prepare</a:t>
            </a:r>
            <a:r>
              <a:rPr lang="en-US"/>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381000"/>
            <a:ext cx="7772400" cy="1143000"/>
          </a:xfrm>
        </p:spPr>
        <p:txBody>
          <a:bodyPr/>
          <a:lstStyle/>
          <a:p>
            <a:r>
              <a:rPr lang="en-US" sz="5200" b="0">
                <a:solidFill>
                  <a:srgbClr val="000099"/>
                </a:solidFill>
                <a:effectLst>
                  <a:outerShdw blurRad="38100" dist="38100" dir="2700000" algn="tl">
                    <a:srgbClr val="000000"/>
                  </a:outerShdw>
                </a:effectLst>
                <a:cs typeface="Times New Roman" pitchFamily="18" charset="0"/>
              </a:rPr>
              <a:t>I Thessalonians 4:13-18</a:t>
            </a:r>
          </a:p>
        </p:txBody>
      </p:sp>
      <p:sp>
        <p:nvSpPr>
          <p:cNvPr id="5123" name="Rectangle 3"/>
          <p:cNvSpPr>
            <a:spLocks noGrp="1" noChangeArrowheads="1"/>
          </p:cNvSpPr>
          <p:nvPr>
            <p:ph type="body" idx="1"/>
          </p:nvPr>
        </p:nvSpPr>
        <p:spPr>
          <a:xfrm>
            <a:off x="609600" y="1371600"/>
            <a:ext cx="8001000" cy="5029200"/>
          </a:xfrm>
        </p:spPr>
        <p:txBody>
          <a:bodyPr/>
          <a:lstStyle/>
          <a:p>
            <a:pPr>
              <a:buFontTx/>
              <a:buNone/>
            </a:pPr>
            <a:r>
              <a:rPr lang="en-US" sz="5200" baseline="30000">
                <a:solidFill>
                  <a:srgbClr val="010000"/>
                </a:solidFill>
                <a:effectLst/>
              </a:rPr>
              <a:t>13</a:t>
            </a:r>
            <a:r>
              <a:rPr lang="en-US" sz="5200">
                <a:solidFill>
                  <a:srgbClr val="010000"/>
                </a:solidFill>
                <a:effectLst/>
              </a:rPr>
              <a:t>But I do not want you to be ignorant, brethren, concerning those who have fallen asleep, lest you sorrow as others who have no hope.</a:t>
            </a:r>
            <a:endParaRPr lang="en-US" sz="5200">
              <a:solidFill>
                <a:srgbClr val="010000"/>
              </a:solidFill>
              <a:effectLst>
                <a:outerShdw blurRad="38100" dist="38100" dir="2700000" algn="tl">
                  <a:srgbClr val="FFFFFF"/>
                </a:outerShdw>
              </a:effectLst>
            </a:endParaRPr>
          </a:p>
        </p:txBody>
      </p:sp>
    </p:spTree>
  </p:cSld>
  <p:clrMapOvr>
    <a:masterClrMapping/>
  </p:clrMapOvr>
  <p:transition>
    <p:blinds/>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381000"/>
            <a:ext cx="7772400" cy="1143000"/>
          </a:xfrm>
        </p:spPr>
        <p:txBody>
          <a:bodyPr/>
          <a:lstStyle/>
          <a:p>
            <a:r>
              <a:rPr lang="en-US" sz="5200" b="0">
                <a:solidFill>
                  <a:srgbClr val="000099"/>
                </a:solidFill>
                <a:effectLst>
                  <a:outerShdw blurRad="38100" dist="38100" dir="2700000" algn="tl">
                    <a:srgbClr val="000000"/>
                  </a:outerShdw>
                </a:effectLst>
                <a:cs typeface="Times New Roman" pitchFamily="18" charset="0"/>
              </a:rPr>
              <a:t>I Thessalonians 4:13-18</a:t>
            </a:r>
          </a:p>
        </p:txBody>
      </p:sp>
      <p:sp>
        <p:nvSpPr>
          <p:cNvPr id="6147" name="Rectangle 3"/>
          <p:cNvSpPr>
            <a:spLocks noGrp="1" noChangeArrowheads="1"/>
          </p:cNvSpPr>
          <p:nvPr>
            <p:ph type="body" idx="1"/>
          </p:nvPr>
        </p:nvSpPr>
        <p:spPr>
          <a:xfrm>
            <a:off x="609600" y="1371600"/>
            <a:ext cx="8001000" cy="5029200"/>
          </a:xfrm>
        </p:spPr>
        <p:txBody>
          <a:bodyPr/>
          <a:lstStyle/>
          <a:p>
            <a:pPr>
              <a:buFontTx/>
              <a:buNone/>
            </a:pPr>
            <a:r>
              <a:rPr lang="en-US" sz="5200" baseline="30000">
                <a:solidFill>
                  <a:srgbClr val="010000"/>
                </a:solidFill>
                <a:effectLst/>
              </a:rPr>
              <a:t>14</a:t>
            </a:r>
            <a:r>
              <a:rPr lang="en-US" sz="5200">
                <a:solidFill>
                  <a:srgbClr val="010000"/>
                </a:solidFill>
                <a:effectLst/>
              </a:rPr>
              <a:t>For if we believe that Jesus died and rose again, even so God will bring with Him those who sleep in Jesus.</a:t>
            </a:r>
            <a:r>
              <a:rPr lang="en-US" sz="5200" b="0">
                <a:solidFill>
                  <a:srgbClr val="010000"/>
                </a:solidFill>
                <a:effectLst/>
              </a:rPr>
              <a:t> </a:t>
            </a:r>
            <a:endParaRPr lang="en-US" sz="5200" b="0">
              <a:solidFill>
                <a:srgbClr val="010000"/>
              </a:solidFill>
              <a:effectLst>
                <a:outerShdw blurRad="38100" dist="38100" dir="2700000" algn="tl">
                  <a:srgbClr val="FFFFFF"/>
                </a:outerShdw>
              </a:effectLst>
            </a:endParaRPr>
          </a:p>
        </p:txBody>
      </p:sp>
    </p:spTree>
  </p:cSld>
  <p:clrMapOvr>
    <a:masterClrMapping/>
  </p:clrMapOvr>
  <p:transition>
    <p:blinds/>
  </p:transition>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381000"/>
            <a:ext cx="7772400" cy="1143000"/>
          </a:xfrm>
        </p:spPr>
        <p:txBody>
          <a:bodyPr/>
          <a:lstStyle/>
          <a:p>
            <a:r>
              <a:rPr lang="en-US" sz="5200" b="0">
                <a:solidFill>
                  <a:srgbClr val="000099"/>
                </a:solidFill>
                <a:effectLst>
                  <a:outerShdw blurRad="38100" dist="38100" dir="2700000" algn="tl">
                    <a:srgbClr val="000000"/>
                  </a:outerShdw>
                </a:effectLst>
                <a:cs typeface="Times New Roman" pitchFamily="18" charset="0"/>
              </a:rPr>
              <a:t>I Thessalonians 4:13-18</a:t>
            </a:r>
          </a:p>
        </p:txBody>
      </p:sp>
      <p:sp>
        <p:nvSpPr>
          <p:cNvPr id="7171" name="Rectangle 3"/>
          <p:cNvSpPr>
            <a:spLocks noGrp="1" noChangeArrowheads="1"/>
          </p:cNvSpPr>
          <p:nvPr>
            <p:ph type="body" idx="1"/>
          </p:nvPr>
        </p:nvSpPr>
        <p:spPr>
          <a:xfrm>
            <a:off x="609600" y="1371600"/>
            <a:ext cx="8001000" cy="5029200"/>
          </a:xfrm>
        </p:spPr>
        <p:txBody>
          <a:bodyPr/>
          <a:lstStyle/>
          <a:p>
            <a:pPr>
              <a:buFontTx/>
              <a:buNone/>
            </a:pPr>
            <a:r>
              <a:rPr lang="en-US" sz="4800" baseline="30000">
                <a:solidFill>
                  <a:srgbClr val="010000"/>
                </a:solidFill>
                <a:effectLst/>
              </a:rPr>
              <a:t>15</a:t>
            </a:r>
            <a:r>
              <a:rPr lang="en-US" sz="4800">
                <a:solidFill>
                  <a:srgbClr val="010000"/>
                </a:solidFill>
                <a:effectLst/>
              </a:rPr>
              <a:t>For this we say to you by the word of the Lord, that we who are alive </a:t>
            </a:r>
            <a:r>
              <a:rPr lang="en-US" sz="4800" i="1">
                <a:solidFill>
                  <a:srgbClr val="010000"/>
                </a:solidFill>
                <a:effectLst/>
              </a:rPr>
              <a:t>and</a:t>
            </a:r>
            <a:r>
              <a:rPr lang="en-US" sz="4800">
                <a:solidFill>
                  <a:srgbClr val="010000"/>
                </a:solidFill>
                <a:effectLst/>
              </a:rPr>
              <a:t> remain until the coming of the Lord will by no means precede those who are asleep.</a:t>
            </a:r>
            <a:r>
              <a:rPr lang="en-US" sz="4800" b="0">
                <a:solidFill>
                  <a:srgbClr val="010000"/>
                </a:solidFill>
                <a:effectLst/>
              </a:rPr>
              <a:t> </a:t>
            </a:r>
            <a:endParaRPr lang="en-US" sz="4800" b="0">
              <a:solidFill>
                <a:srgbClr val="010000"/>
              </a:solidFill>
              <a:effectLst>
                <a:outerShdw blurRad="38100" dist="38100" dir="2700000" algn="tl">
                  <a:srgbClr val="FFFFFF"/>
                </a:outerShdw>
              </a:effectLst>
            </a:endParaRPr>
          </a:p>
        </p:txBody>
      </p:sp>
    </p:spTree>
  </p:cSld>
  <p:clrMapOvr>
    <a:masterClrMapping/>
  </p:clrMapOvr>
  <p:transition>
    <p:blinds/>
  </p:transition>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381000"/>
            <a:ext cx="7772400" cy="1143000"/>
          </a:xfrm>
        </p:spPr>
        <p:txBody>
          <a:bodyPr/>
          <a:lstStyle/>
          <a:p>
            <a:r>
              <a:rPr lang="en-US" sz="5200" b="0">
                <a:solidFill>
                  <a:srgbClr val="000099"/>
                </a:solidFill>
                <a:effectLst>
                  <a:outerShdw blurRad="38100" dist="38100" dir="2700000" algn="tl">
                    <a:srgbClr val="000000"/>
                  </a:outerShdw>
                </a:effectLst>
                <a:cs typeface="Times New Roman" pitchFamily="18" charset="0"/>
              </a:rPr>
              <a:t>I Thessalonians 4:13-18</a:t>
            </a:r>
          </a:p>
        </p:txBody>
      </p:sp>
      <p:sp>
        <p:nvSpPr>
          <p:cNvPr id="8195" name="Rectangle 3"/>
          <p:cNvSpPr>
            <a:spLocks noGrp="1" noChangeArrowheads="1"/>
          </p:cNvSpPr>
          <p:nvPr>
            <p:ph type="body" idx="1"/>
          </p:nvPr>
        </p:nvSpPr>
        <p:spPr>
          <a:xfrm>
            <a:off x="609600" y="1371600"/>
            <a:ext cx="8001000" cy="5029200"/>
          </a:xfrm>
        </p:spPr>
        <p:txBody>
          <a:bodyPr/>
          <a:lstStyle/>
          <a:p>
            <a:pPr>
              <a:buFontTx/>
              <a:buNone/>
            </a:pPr>
            <a:r>
              <a:rPr lang="en-US" sz="4800" baseline="30000">
                <a:solidFill>
                  <a:srgbClr val="010000"/>
                </a:solidFill>
                <a:effectLst/>
              </a:rPr>
              <a:t>16</a:t>
            </a:r>
            <a:r>
              <a:rPr lang="en-US" sz="4800">
                <a:solidFill>
                  <a:srgbClr val="010000"/>
                </a:solidFill>
                <a:effectLst/>
              </a:rPr>
              <a:t>For the Lord Himself will descend from heaven with a shout, with the voice of an archangel, and with the trumpet of God. And the dead in Christ will rise first. </a:t>
            </a:r>
            <a:endParaRPr lang="en-US" sz="4800">
              <a:solidFill>
                <a:srgbClr val="010000"/>
              </a:solidFill>
              <a:effectLst>
                <a:outerShdw blurRad="38100" dist="38100" dir="2700000" algn="tl">
                  <a:srgbClr val="FFFFFF"/>
                </a:outerShdw>
              </a:effectLst>
            </a:endParaRPr>
          </a:p>
        </p:txBody>
      </p:sp>
    </p:spTree>
  </p:cSld>
  <p:clrMapOvr>
    <a:masterClrMapping/>
  </p:clrMapOvr>
  <p:transition>
    <p:blinds/>
  </p:transition>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381000"/>
            <a:ext cx="7772400" cy="1143000"/>
          </a:xfrm>
        </p:spPr>
        <p:txBody>
          <a:bodyPr/>
          <a:lstStyle/>
          <a:p>
            <a:r>
              <a:rPr lang="en-US" sz="5200" b="0">
                <a:solidFill>
                  <a:srgbClr val="000099"/>
                </a:solidFill>
                <a:effectLst>
                  <a:outerShdw blurRad="38100" dist="38100" dir="2700000" algn="tl">
                    <a:srgbClr val="000000"/>
                  </a:outerShdw>
                </a:effectLst>
                <a:cs typeface="Times New Roman" pitchFamily="18" charset="0"/>
              </a:rPr>
              <a:t>I Thessalonians 4:13-18</a:t>
            </a:r>
          </a:p>
        </p:txBody>
      </p:sp>
      <p:sp>
        <p:nvSpPr>
          <p:cNvPr id="9219" name="Rectangle 3"/>
          <p:cNvSpPr>
            <a:spLocks noGrp="1" noChangeArrowheads="1"/>
          </p:cNvSpPr>
          <p:nvPr>
            <p:ph type="body" idx="1"/>
          </p:nvPr>
        </p:nvSpPr>
        <p:spPr>
          <a:xfrm>
            <a:off x="609600" y="1371600"/>
            <a:ext cx="8001000" cy="5029200"/>
          </a:xfrm>
        </p:spPr>
        <p:txBody>
          <a:bodyPr/>
          <a:lstStyle/>
          <a:p>
            <a:pPr>
              <a:buFontTx/>
              <a:buNone/>
            </a:pPr>
            <a:r>
              <a:rPr lang="en-US" sz="4800" baseline="30000">
                <a:solidFill>
                  <a:srgbClr val="010000"/>
                </a:solidFill>
                <a:effectLst/>
              </a:rPr>
              <a:t>17</a:t>
            </a:r>
            <a:r>
              <a:rPr lang="en-US" sz="4800">
                <a:solidFill>
                  <a:srgbClr val="010000"/>
                </a:solidFill>
                <a:effectLst/>
              </a:rPr>
              <a:t>Then we who are alive </a:t>
            </a:r>
            <a:r>
              <a:rPr lang="en-US" sz="4800" i="1">
                <a:solidFill>
                  <a:srgbClr val="010000"/>
                </a:solidFill>
                <a:effectLst/>
              </a:rPr>
              <a:t>and</a:t>
            </a:r>
            <a:r>
              <a:rPr lang="en-US" sz="4800">
                <a:solidFill>
                  <a:srgbClr val="010000"/>
                </a:solidFill>
                <a:effectLst/>
              </a:rPr>
              <a:t> remain shall be caught up together with them in the clouds to meet the Lord in the air. And thus we shall always be with the Lord. </a:t>
            </a:r>
            <a:endParaRPr lang="en-US" sz="4800">
              <a:solidFill>
                <a:srgbClr val="010000"/>
              </a:solidFill>
              <a:effectLst>
                <a:outerShdw blurRad="38100" dist="38100" dir="2700000" algn="tl">
                  <a:srgbClr val="FFFFFF"/>
                </a:outerShdw>
              </a:effectLst>
            </a:endParaRPr>
          </a:p>
        </p:txBody>
      </p:sp>
    </p:spTree>
  </p:cSld>
  <p:clrMapOvr>
    <a:masterClrMapping/>
  </p:clrMapOvr>
  <p:transition>
    <p:blinds/>
  </p:transition>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381000"/>
            <a:ext cx="7772400" cy="1143000"/>
          </a:xfrm>
        </p:spPr>
        <p:txBody>
          <a:bodyPr/>
          <a:lstStyle/>
          <a:p>
            <a:r>
              <a:rPr lang="en-US" sz="5200" b="0">
                <a:solidFill>
                  <a:srgbClr val="000099"/>
                </a:solidFill>
                <a:effectLst>
                  <a:outerShdw blurRad="38100" dist="38100" dir="2700000" algn="tl">
                    <a:srgbClr val="000000"/>
                  </a:outerShdw>
                </a:effectLst>
                <a:cs typeface="Times New Roman" pitchFamily="18" charset="0"/>
              </a:rPr>
              <a:t>I Thessalonians 4:13-18</a:t>
            </a:r>
          </a:p>
        </p:txBody>
      </p:sp>
      <p:sp>
        <p:nvSpPr>
          <p:cNvPr id="10243" name="Rectangle 3"/>
          <p:cNvSpPr>
            <a:spLocks noGrp="1" noChangeArrowheads="1"/>
          </p:cNvSpPr>
          <p:nvPr>
            <p:ph type="body" idx="1"/>
          </p:nvPr>
        </p:nvSpPr>
        <p:spPr>
          <a:xfrm>
            <a:off x="609600" y="1371600"/>
            <a:ext cx="8001000" cy="5029200"/>
          </a:xfrm>
        </p:spPr>
        <p:txBody>
          <a:bodyPr/>
          <a:lstStyle/>
          <a:p>
            <a:pPr>
              <a:buFontTx/>
              <a:buNone/>
            </a:pPr>
            <a:r>
              <a:rPr lang="en-US" sz="5400" baseline="30000">
                <a:solidFill>
                  <a:srgbClr val="010000"/>
                </a:solidFill>
                <a:effectLst/>
              </a:rPr>
              <a:t>18</a:t>
            </a:r>
            <a:r>
              <a:rPr lang="en-US" sz="5400">
                <a:solidFill>
                  <a:srgbClr val="010000"/>
                </a:solidFill>
                <a:effectLst/>
              </a:rPr>
              <a:t>Therefore comfort one another with these words.</a:t>
            </a:r>
            <a:endParaRPr lang="en-US" sz="5400">
              <a:solidFill>
                <a:srgbClr val="010000"/>
              </a:solidFill>
              <a:effectLst>
                <a:outerShdw blurRad="38100" dist="38100" dir="2700000" algn="tl">
                  <a:srgbClr val="FFFFFF"/>
                </a:outerShdw>
              </a:effectLst>
            </a:endParaRPr>
          </a:p>
        </p:txBody>
      </p:sp>
    </p:spTree>
  </p:cSld>
  <p:clrMapOvr>
    <a:masterClrMapping/>
  </p:clrMapOvr>
  <p:transition>
    <p:blinds/>
  </p:transition>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762000" y="1447800"/>
            <a:ext cx="7696200" cy="3733800"/>
          </a:xfrm>
          <a:effectLst>
            <a:outerShdw dist="35921" dir="2700000" algn="ctr" rotWithShape="0">
              <a:schemeClr val="accent2"/>
            </a:outerShdw>
          </a:effectLst>
        </p:spPr>
        <p:txBody>
          <a:bodyPr/>
          <a:lstStyle/>
          <a:p>
            <a:r>
              <a:rPr lang="en-US" sz="8800" b="0">
                <a:solidFill>
                  <a:schemeClr val="bg1"/>
                </a:solidFill>
                <a:effectLst/>
                <a:cs typeface="Times New Roman" pitchFamily="18" charset="0"/>
              </a:rPr>
              <a:t>Part One:</a:t>
            </a:r>
            <a:br>
              <a:rPr lang="en-US" sz="8800" b="0">
                <a:solidFill>
                  <a:schemeClr val="bg1"/>
                </a:solidFill>
                <a:effectLst/>
                <a:cs typeface="Times New Roman" pitchFamily="18" charset="0"/>
              </a:rPr>
            </a:br>
            <a:r>
              <a:rPr lang="en-US" sz="8800" b="0">
                <a:solidFill>
                  <a:schemeClr val="bg1"/>
                </a:solidFill>
                <a:effectLst/>
                <a:cs typeface="Times New Roman" pitchFamily="18" charset="0"/>
              </a:rPr>
              <a:t>On an </a:t>
            </a:r>
            <a:br>
              <a:rPr lang="en-US" sz="8800" b="0">
                <a:solidFill>
                  <a:schemeClr val="bg1"/>
                </a:solidFill>
                <a:effectLst/>
                <a:cs typeface="Times New Roman" pitchFamily="18" charset="0"/>
              </a:rPr>
            </a:br>
            <a:r>
              <a:rPr lang="en-US" sz="8800" b="0">
                <a:solidFill>
                  <a:schemeClr val="bg1"/>
                </a:solidFill>
                <a:effectLst/>
                <a:cs typeface="Times New Roman" pitchFamily="18" charset="0"/>
              </a:rPr>
              <a:t>Ordinary Day</a:t>
            </a:r>
            <a:r>
              <a:rPr lang="en-US"/>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BlackChancery"/>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307</TotalTime>
  <Words>633</Words>
  <Application>Microsoft Office PowerPoint</Application>
  <PresentationFormat>On-screen Show (4:3)</PresentationFormat>
  <Paragraphs>92</Paragraphs>
  <Slides>27</Slides>
  <Notes>25</Notes>
  <HiddenSlides>0</HiddenSlides>
  <MMClips>1</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Default Design</vt:lpstr>
      <vt:lpstr>PowerPoint Presentation</vt:lpstr>
      <vt:lpstr>Will the World End In 2012?</vt:lpstr>
      <vt:lpstr>I Thessalonians 4:13-18</vt:lpstr>
      <vt:lpstr>I Thessalonians 4:13-18</vt:lpstr>
      <vt:lpstr>I Thessalonians 4:13-18</vt:lpstr>
      <vt:lpstr>I Thessalonians 4:13-18</vt:lpstr>
      <vt:lpstr>I Thessalonians 4:13-18</vt:lpstr>
      <vt:lpstr>I Thessalonians 4:13-18</vt:lpstr>
      <vt:lpstr>Part One: On an  Ordinary Day </vt:lpstr>
      <vt:lpstr>video</vt:lpstr>
      <vt:lpstr>The Rapture- When Jesus comes back to take the Christians away.</vt:lpstr>
      <vt:lpstr>The Rapture- I Thessalonians 4:17 </vt:lpstr>
      <vt:lpstr>The Rapture-</vt:lpstr>
      <vt:lpstr>The Timing-</vt:lpstr>
      <vt:lpstr>Part Two: Comfort </vt:lpstr>
      <vt:lpstr>I Thessalonians 4:18</vt:lpstr>
      <vt:lpstr>I Thessalonians 5:11</vt:lpstr>
      <vt:lpstr>Comfort, vs. 5:11, 4:18</vt:lpstr>
      <vt:lpstr>Edification, vs. 5:11</vt:lpstr>
      <vt:lpstr>Exhortation  Hebrews 10:24-25 </vt:lpstr>
      <vt:lpstr>Exhortation  Hebrews 10:24-25 </vt:lpstr>
      <vt:lpstr>Part Three: The Readiness </vt:lpstr>
      <vt:lpstr>Socrates proclaimed the basic philosophical premise, that  “the unexamined life was not worth living.” </vt:lpstr>
      <vt:lpstr>I John 3:1-3</vt:lpstr>
      <vt:lpstr>I John 3:1-3</vt:lpstr>
      <vt:lpstr>I John 3:1-3</vt:lpstr>
      <vt:lpstr>Comfort Encourage Prepare </vt:lpstr>
    </vt:vector>
  </TitlesOfParts>
  <Company>FEBC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 You Ready for the Rapture?</dc:title>
  <dc:creator>Mark Schwarzbauer</dc:creator>
  <cp:lastModifiedBy>Dr</cp:lastModifiedBy>
  <cp:revision>40</cp:revision>
  <dcterms:created xsi:type="dcterms:W3CDTF">2002-07-21T01:23:50Z</dcterms:created>
  <dcterms:modified xsi:type="dcterms:W3CDTF">2016-06-14T20:36:06Z</dcterms:modified>
</cp:coreProperties>
</file>