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6" r:id="rId4"/>
    <p:sldId id="287" r:id="rId5"/>
    <p:sldId id="289" r:id="rId6"/>
    <p:sldId id="270" r:id="rId7"/>
    <p:sldId id="272" r:id="rId8"/>
    <p:sldId id="283" r:id="rId9"/>
    <p:sldId id="273" r:id="rId10"/>
    <p:sldId id="274" r:id="rId11"/>
    <p:sldId id="275" r:id="rId12"/>
    <p:sldId id="276" r:id="rId13"/>
    <p:sldId id="268" r:id="rId14"/>
    <p:sldId id="257" r:id="rId15"/>
    <p:sldId id="264" r:id="rId16"/>
    <p:sldId id="284" r:id="rId17"/>
    <p:sldId id="285" r:id="rId18"/>
    <p:sldId id="282" r:id="rId19"/>
    <p:sldId id="286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EAC"/>
    <a:srgbClr val="DDDEBE"/>
    <a:srgbClr val="BDA68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2" d="100"/>
          <a:sy n="42" d="100"/>
        </p:scale>
        <p:origin x="-11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AD7B5-6CB0-4B68-8D4F-5A9CC132958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A2C93-53B8-4972-9F0C-16D946E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1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A2C93-53B8-4972-9F0C-16D946EEAE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A2C93-53B8-4972-9F0C-16D946EEAE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2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7A34-E5B9-40BB-A534-20A32A1C5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0A3AA-9C5D-482F-ACE0-433A52998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9A3C4-1792-479C-A20A-519E2E7E1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8FF11-CD19-49E2-B7AD-A44D7A57A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3EB63-B12F-4AB5-998F-3253FAC60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3B1B0-6659-4964-95F2-DD74872E8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4F21-B87D-4DDB-9F1B-9A9A6A635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9A68-9A29-473A-AD87-478E36BF7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3E53-43CA-495E-8BB5-9B0F3AEDC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66AD-F433-4006-A645-DE1C56806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2ACFA-9E35-4EDE-A5CC-9DFD4EA15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D16939-72C0-4A13-AE32-ABE5C1D7C0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ackChancery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ackChancery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ackChancery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ackChancery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ackChancery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ackChancery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ackChancery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lackChancery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305800" cy="4114800"/>
          </a:xfrm>
          <a:effectLst>
            <a:outerShdw dist="35921" dir="2700000" algn="ctr" rotWithShape="0">
              <a:srgbClr val="663300">
                <a:alpha val="50000"/>
              </a:srgbClr>
            </a:outerShdw>
          </a:effectLst>
        </p:spPr>
        <p:txBody>
          <a:bodyPr/>
          <a:lstStyle/>
          <a:p>
            <a:r>
              <a:rPr lang="en-US" sz="7200" b="1" dirty="0" smtClean="0">
                <a:solidFill>
                  <a:schemeClr val="bg1"/>
                </a:solidFill>
                <a:latin typeface="Lato Black" panose="020F0A02020204030203" pitchFamily="34" charset="0"/>
                <a:cs typeface="Times New Roman" charset="0"/>
              </a:rPr>
              <a:t>Nailing Your Stuff</a:t>
            </a:r>
            <a:br>
              <a:rPr lang="en-US" sz="7200" b="1" dirty="0" smtClean="0">
                <a:solidFill>
                  <a:schemeClr val="bg1"/>
                </a:solidFill>
                <a:latin typeface="Lato Black" panose="020F0A02020204030203" pitchFamily="34" charset="0"/>
                <a:cs typeface="Times New Roman" charset="0"/>
              </a:rPr>
            </a:br>
            <a:r>
              <a:rPr lang="en-US" sz="7200" b="1" dirty="0" smtClean="0">
                <a:solidFill>
                  <a:schemeClr val="bg1"/>
                </a:solidFill>
                <a:latin typeface="Lato Black" panose="020F0A02020204030203" pitchFamily="34" charset="0"/>
                <a:cs typeface="Times New Roman" charset="0"/>
              </a:rPr>
              <a:t>to the Cross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/>
            </a:r>
            <a:br>
              <a:rPr lang="en-US" dirty="0">
                <a:solidFill>
                  <a:schemeClr val="bg1"/>
                </a:solidFill>
                <a:cs typeface="Times New Roman" charset="0"/>
              </a:rPr>
            </a:br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  <a:cs typeface="Times New Roman" charset="0"/>
              </a:rPr>
              <a:t>Pastor</a:t>
            </a:r>
            <a:r>
              <a:rPr lang="en-US" b="1" dirty="0" smtClean="0">
                <a:solidFill>
                  <a:schemeClr val="bg1"/>
                </a:solidFill>
                <a:latin typeface="Lato Black" panose="020F0A02020204030203" pitchFamily="34" charset="0"/>
                <a:cs typeface="Times New Roman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Lato Black" panose="020F0A02020204030203" pitchFamily="34" charset="0"/>
                <a:cs typeface="Times New Roman" charset="0"/>
              </a:rPr>
              <a:t>Mark </a:t>
            </a:r>
            <a:br>
              <a:rPr lang="en-US" b="1" dirty="0">
                <a:solidFill>
                  <a:schemeClr val="bg1"/>
                </a:solidFill>
                <a:latin typeface="Lato Black" panose="020F0A02020204030203" pitchFamily="34" charset="0"/>
                <a:cs typeface="Times New Roman" charset="0"/>
              </a:rPr>
            </a:br>
            <a:r>
              <a:rPr lang="en-US" b="1" dirty="0">
                <a:solidFill>
                  <a:schemeClr val="bg1"/>
                </a:solidFill>
                <a:latin typeface="Lato Black" panose="020F0A02020204030203" pitchFamily="34" charset="0"/>
                <a:cs typeface="Times New Roman" charset="0"/>
              </a:rPr>
              <a:t>Schwarzbauer, Ph.D.</a:t>
            </a:r>
            <a:r>
              <a:rPr lang="en-US" dirty="0">
                <a:latin typeface="Lato Black" panose="020F0A02020204030203" pitchFamily="34" charset="0"/>
              </a:rPr>
              <a:t> </a:t>
            </a:r>
            <a:r>
              <a:rPr lang="en-US" dirty="0" smtClean="0">
                <a:latin typeface="Lato Black" panose="020F0A02020204030203" pitchFamily="34" charset="0"/>
              </a:rPr>
              <a:t/>
            </a:r>
            <a:br>
              <a:rPr lang="en-US" dirty="0" smtClean="0">
                <a:latin typeface="Lato Black" panose="020F0A020202040302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Lato Black" panose="020F0A02020204030203" pitchFamily="34" charset="0"/>
                <a:cs typeface="Times New Roman" charset="0"/>
              </a:rPr>
              <a:t>Family Worship Center</a:t>
            </a:r>
            <a:r>
              <a:rPr lang="en-US" dirty="0">
                <a:solidFill>
                  <a:schemeClr val="bg1"/>
                </a:solidFill>
                <a:cs typeface="Times New Roman" charset="0"/>
              </a:rPr>
              <a:t/>
            </a:r>
            <a:br>
              <a:rPr lang="en-US" dirty="0">
                <a:solidFill>
                  <a:schemeClr val="bg1"/>
                </a:solidFill>
                <a:cs typeface="Times New Roman" charset="0"/>
              </a:rPr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153400" cy="5181600"/>
          </a:xfrm>
        </p:spPr>
        <p:txBody>
          <a:bodyPr/>
          <a:lstStyle/>
          <a:p>
            <a:pPr lvl="2" algn="l">
              <a:spcBef>
                <a:spcPts val="1000"/>
              </a:spcBef>
            </a:pPr>
            <a:r>
              <a:rPr lang="en-US" sz="4800" b="1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Surely He has borne our griefs And carried our sorrows; Yet we esteemed Him stricken, Smitten by God, and afflicted.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8534400" cy="4800600"/>
          </a:xfrm>
        </p:spPr>
        <p:txBody>
          <a:bodyPr/>
          <a:lstStyle/>
          <a:p>
            <a:pPr marL="1371600" lvl="2" indent="-457200" algn="l">
              <a:buFontTx/>
              <a:buAutoNum type="arabicPlain" startAt="5"/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But He </a:t>
            </a:r>
            <a:r>
              <a:rPr 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was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wounded for our transgressions, </a:t>
            </a:r>
            <a:r>
              <a:rPr 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He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was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bruised for our iniquities; The chastisement for our peace </a:t>
            </a:r>
            <a:r>
              <a:rPr 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was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upon Him,    And by His stripes we are healed.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305800" cy="4800600"/>
          </a:xfrm>
        </p:spPr>
        <p:txBody>
          <a:bodyPr/>
          <a:lstStyle/>
          <a:p>
            <a:pPr lvl="2" algn="l"/>
            <a:r>
              <a:rPr lang="en-US" sz="4800" b="1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All we like sheep have gone astray;  We have turned, every one, to his own way; </a:t>
            </a:r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 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Lord has laid on Him the iniquity of us all.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Extra Documents\My Pictures\Rembrandt\Risen Christ showing his wound to the Apostle Thomas resized 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1931988" cy="2200275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867400" cy="11430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Isaiah 53:3-6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8768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  <a:cs typeface="Times New Roman" charset="0"/>
              </a:rPr>
              <a:t>Despised and rejected.</a:t>
            </a:r>
          </a:p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  <a:cs typeface="Times New Roman" charset="0"/>
              </a:rPr>
              <a:t>He bore our griefs and          carried our sorrows.</a:t>
            </a:r>
          </a:p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  <a:cs typeface="Times New Roman" charset="0"/>
              </a:rPr>
              <a:t>He was wounded for our transgressions.</a:t>
            </a:r>
          </a:p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  <a:cs typeface="Times New Roman" charset="0"/>
              </a:rPr>
              <a:t>Bruised for our iniquities.</a:t>
            </a:r>
          </a:p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bg1"/>
                </a:solidFill>
                <a:cs typeface="Times New Roman" charset="0"/>
              </a:rPr>
              <a:t>The Chastisement for our peace was upon Him.</a:t>
            </a:r>
            <a:r>
              <a:rPr lang="en-US" sz="40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5867400" cy="55626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  <a:latin typeface="Lato Black" panose="020F0A02020204030203" pitchFamily="34" charset="0"/>
              </a:rPr>
              <a:t>By His Stripes we are healed!</a:t>
            </a:r>
          </a:p>
        </p:txBody>
      </p:sp>
      <p:pic>
        <p:nvPicPr>
          <p:cNvPr id="3076" name="Picture 4" descr="D:\Extra Documents\My Pictures\Rembrandt\Risen Christ showing his wound to the Apostle Thomas resized 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1931988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32004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r>
              <a:rPr lang="en-US" sz="6600" dirty="0">
                <a:solidFill>
                  <a:srgbClr val="DCCEAC"/>
                </a:solidFill>
                <a:latin typeface="Lato Black" panose="020F0A02020204030203" pitchFamily="34" charset="0"/>
              </a:rPr>
              <a:t>Part </a:t>
            </a:r>
            <a:r>
              <a:rPr lang="en-US" sz="6600" dirty="0" smtClean="0">
                <a:solidFill>
                  <a:srgbClr val="DCCEAC"/>
                </a:solidFill>
                <a:latin typeface="Lato Black" panose="020F0A02020204030203" pitchFamily="34" charset="0"/>
              </a:rPr>
              <a:t>Two:</a:t>
            </a:r>
            <a:r>
              <a:rPr lang="en-US" sz="6600" dirty="0">
                <a:solidFill>
                  <a:srgbClr val="DCCEAC"/>
                </a:solidFill>
                <a:latin typeface="Lato Black" panose="020F0A02020204030203" pitchFamily="34" charset="0"/>
              </a:rPr>
              <a:t/>
            </a:r>
            <a:br>
              <a:rPr lang="en-US" sz="6600" dirty="0">
                <a:solidFill>
                  <a:srgbClr val="DCCEAC"/>
                </a:solidFill>
                <a:latin typeface="Lato Black" panose="020F0A02020204030203" pitchFamily="34" charset="0"/>
              </a:rPr>
            </a:br>
            <a:r>
              <a:rPr lang="en-US" sz="6600" dirty="0" smtClean="0">
                <a:solidFill>
                  <a:srgbClr val="DCCEAC"/>
                </a:solidFill>
                <a:latin typeface="Lato Black" panose="020F0A02020204030203" pitchFamily="34" charset="0"/>
              </a:rPr>
              <a:t>The Effects </a:t>
            </a:r>
            <a:br>
              <a:rPr lang="en-US" sz="6600" dirty="0" smtClean="0">
                <a:solidFill>
                  <a:srgbClr val="DCCEAC"/>
                </a:solidFill>
                <a:latin typeface="Lato Black" panose="020F0A02020204030203" pitchFamily="34" charset="0"/>
              </a:rPr>
            </a:br>
            <a:r>
              <a:rPr lang="en-US" sz="6600" dirty="0" smtClean="0">
                <a:solidFill>
                  <a:srgbClr val="DCCEAC"/>
                </a:solidFill>
                <a:latin typeface="Lato Black" panose="020F0A02020204030203" pitchFamily="34" charset="0"/>
              </a:rPr>
              <a:t>of the Cross</a:t>
            </a:r>
            <a:endParaRPr lang="en-US" sz="6600" dirty="0">
              <a:solidFill>
                <a:srgbClr val="DCCEAC"/>
              </a:solidFill>
              <a:latin typeface="Lato Black" panose="020F0A02020204030203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The Effects of the Cross</a:t>
            </a:r>
            <a:endParaRPr lang="en-US" sz="54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8768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cs typeface="Times New Roman" charset="0"/>
              </a:rPr>
              <a:t>The </a:t>
            </a:r>
            <a:r>
              <a:rPr lang="en-US" sz="4000" b="1" dirty="0">
                <a:solidFill>
                  <a:schemeClr val="bg1"/>
                </a:solidFill>
                <a:cs typeface="Times New Roman" charset="0"/>
              </a:rPr>
              <a:t>forgiveness of sins, I John 1:9.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cs typeface="Times New Roman" charset="0"/>
              </a:rPr>
              <a:t>Physical </a:t>
            </a:r>
            <a:r>
              <a:rPr lang="en-US" sz="4000" b="1" dirty="0">
                <a:solidFill>
                  <a:schemeClr val="bg1"/>
                </a:solidFill>
                <a:cs typeface="Times New Roman" charset="0"/>
              </a:rPr>
              <a:t>healing, Matthew 8:16-17.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cs typeface="Times New Roman" charset="0"/>
              </a:rPr>
              <a:t>Emotional </a:t>
            </a:r>
            <a:r>
              <a:rPr lang="en-US" sz="4000" b="1" dirty="0">
                <a:solidFill>
                  <a:schemeClr val="bg1"/>
                </a:solidFill>
                <a:cs typeface="Times New Roman" charset="0"/>
              </a:rPr>
              <a:t>healing, Matthew 8:28f.</a:t>
            </a: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chemeClr val="bg1"/>
                </a:solidFill>
                <a:cs typeface="Times New Roman" charset="0"/>
              </a:rPr>
              <a:t>Healing </a:t>
            </a:r>
            <a:r>
              <a:rPr lang="en-US" sz="4000" b="1" dirty="0">
                <a:solidFill>
                  <a:schemeClr val="bg1"/>
                </a:solidFill>
                <a:cs typeface="Times New Roman" charset="0"/>
              </a:rPr>
              <a:t>the total man at the cross.</a:t>
            </a:r>
          </a:p>
        </p:txBody>
      </p:sp>
    </p:spTree>
    <p:extLst>
      <p:ext uri="{BB962C8B-B14F-4D97-AF65-F5344CB8AC3E}">
        <p14:creationId xmlns:p14="http://schemas.microsoft.com/office/powerpoint/2010/main" val="1875456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32004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r>
              <a:rPr lang="en-US" sz="6600" dirty="0">
                <a:solidFill>
                  <a:srgbClr val="DCCEAC"/>
                </a:solidFill>
                <a:latin typeface="Lato Black" panose="020F0A02020204030203" pitchFamily="34" charset="0"/>
              </a:rPr>
              <a:t>Part </a:t>
            </a:r>
            <a:r>
              <a:rPr lang="en-US" sz="6600" dirty="0" smtClean="0">
                <a:solidFill>
                  <a:srgbClr val="DCCEAC"/>
                </a:solidFill>
                <a:latin typeface="Lato Black" panose="020F0A02020204030203" pitchFamily="34" charset="0"/>
              </a:rPr>
              <a:t>Three:</a:t>
            </a:r>
            <a:r>
              <a:rPr lang="en-US" sz="6600" dirty="0">
                <a:solidFill>
                  <a:srgbClr val="DCCEAC"/>
                </a:solidFill>
                <a:latin typeface="Lato Black" panose="020F0A02020204030203" pitchFamily="34" charset="0"/>
              </a:rPr>
              <a:t/>
            </a:r>
            <a:br>
              <a:rPr lang="en-US" sz="6600" dirty="0">
                <a:solidFill>
                  <a:srgbClr val="DCCEAC"/>
                </a:solidFill>
                <a:latin typeface="Lato Black" panose="020F0A02020204030203" pitchFamily="34" charset="0"/>
              </a:rPr>
            </a:br>
            <a:r>
              <a:rPr lang="en-US" sz="6600" dirty="0" smtClean="0">
                <a:solidFill>
                  <a:srgbClr val="DCCEAC"/>
                </a:solidFill>
                <a:latin typeface="Lato Black" panose="020F0A02020204030203" pitchFamily="34" charset="0"/>
              </a:rPr>
              <a:t>Nailing Your Stuff to the Cross</a:t>
            </a:r>
            <a:endParaRPr lang="en-US" sz="6600" dirty="0">
              <a:solidFill>
                <a:srgbClr val="DCCEAC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57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867400" cy="11430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Colossians 2:13-14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2578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baseline="30000" dirty="0" smtClean="0">
                <a:solidFill>
                  <a:schemeClr val="bg1"/>
                </a:solidFill>
              </a:rPr>
              <a:t>13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And you, being dead in your trespasses and the uncircumcision of your flesh, He has made alive together with Him, having forgiven you all trespasses, </a:t>
            </a:r>
            <a:r>
              <a:rPr lang="en-US" sz="4000" baseline="30000" dirty="0">
                <a:solidFill>
                  <a:schemeClr val="bg1"/>
                </a:solidFill>
              </a:rPr>
              <a:t>14</a:t>
            </a:r>
            <a:r>
              <a:rPr lang="en-US" sz="4000" dirty="0">
                <a:solidFill>
                  <a:schemeClr val="bg1"/>
                </a:solidFill>
              </a:rPr>
              <a:t> having wiped out the handwriting of requirements that was against us, which was contrary to us. And He has taken it out of the way, </a:t>
            </a:r>
            <a:r>
              <a:rPr lang="en-US" sz="4000" b="1" u="sng" dirty="0">
                <a:solidFill>
                  <a:schemeClr val="bg1"/>
                </a:solidFill>
              </a:rPr>
              <a:t>having nailed it to the cross.</a:t>
            </a:r>
          </a:p>
        </p:txBody>
      </p:sp>
    </p:spTree>
    <p:extLst>
      <p:ext uri="{BB962C8B-B14F-4D97-AF65-F5344CB8AC3E}">
        <p14:creationId xmlns:p14="http://schemas.microsoft.com/office/powerpoint/2010/main" val="1127034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828800"/>
          </a:xfrm>
        </p:spPr>
        <p:txBody>
          <a:bodyPr/>
          <a:lstStyle/>
          <a:p>
            <a:pPr lvl="0"/>
            <a:r>
              <a:rPr lang="en-US" dirty="0">
                <a:latin typeface="Lato Black" panose="020F0A02020204030203" pitchFamily="34" charset="0"/>
              </a:rPr>
              <a:t>Time for YOU to NAIL YOUR STUFF TO THE CROSS.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6319742" cy="4114800"/>
          </a:xfrm>
        </p:spPr>
      </p:pic>
    </p:spTree>
    <p:extLst>
      <p:ext uri="{BB962C8B-B14F-4D97-AF65-F5344CB8AC3E}">
        <p14:creationId xmlns:p14="http://schemas.microsoft.com/office/powerpoint/2010/main" val="6480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867400" cy="11430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Colossians 2:13-14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2578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baseline="30000" dirty="0" smtClean="0">
                <a:solidFill>
                  <a:schemeClr val="bg1"/>
                </a:solidFill>
              </a:rPr>
              <a:t>13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And you, being dead in your trespasses and the uncircumcision of your flesh, He has made alive together with Him, having forgiven you all trespasses, </a:t>
            </a:r>
            <a:r>
              <a:rPr lang="en-US" sz="4000" baseline="30000" dirty="0">
                <a:solidFill>
                  <a:schemeClr val="bg1"/>
                </a:solidFill>
              </a:rPr>
              <a:t>14</a:t>
            </a:r>
            <a:r>
              <a:rPr lang="en-US" sz="4000" dirty="0">
                <a:solidFill>
                  <a:schemeClr val="bg1"/>
                </a:solidFill>
              </a:rPr>
              <a:t> having wiped out the handwriting of requirements that was against us, which was contrary to us. And He has taken it out of the way, </a:t>
            </a:r>
            <a:r>
              <a:rPr lang="en-US" sz="4000" b="1" u="sng" dirty="0">
                <a:solidFill>
                  <a:schemeClr val="bg1"/>
                </a:solidFill>
              </a:rPr>
              <a:t>having nailed it to the cross.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867400" cy="11430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  <a:cs typeface="Times New Roman" charset="0"/>
              </a:rPr>
              <a:t>Galatians 2:20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6934200" cy="47244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400" b="1" baseline="30000">
                <a:solidFill>
                  <a:schemeClr val="bg1"/>
                </a:solidFill>
                <a:cs typeface="Times New Roman" charset="0"/>
              </a:rPr>
              <a:t>20</a:t>
            </a:r>
            <a:r>
              <a:rPr lang="en-US" sz="4400" b="1">
                <a:solidFill>
                  <a:schemeClr val="bg1"/>
                </a:solidFill>
                <a:cs typeface="Times New Roman" charset="0"/>
              </a:rPr>
              <a:t>“I have been crucified with Christ; it is no longer I who live, but Christ lives in me; and the </a:t>
            </a:r>
            <a:r>
              <a:rPr lang="en-US" sz="4400" b="1" i="1">
                <a:solidFill>
                  <a:schemeClr val="bg1"/>
                </a:solidFill>
                <a:cs typeface="Times New Roman" charset="0"/>
              </a:rPr>
              <a:t>life</a:t>
            </a:r>
            <a:r>
              <a:rPr lang="en-US" sz="4400" b="1">
                <a:solidFill>
                  <a:schemeClr val="bg1"/>
                </a:solidFill>
                <a:cs typeface="Times New Roman" charset="0"/>
              </a:rPr>
              <a:t> which I now live in the flesh I live by faith in the Son of God, who loved me and gave Himself for me.</a:t>
            </a:r>
          </a:p>
        </p:txBody>
      </p:sp>
      <p:pic>
        <p:nvPicPr>
          <p:cNvPr id="27652" name="Picture 1028" descr="D:\Extra Documents\My Pictures\Rembrandt\Risen Christ showing his wound to the Apostle Thomas resized 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1931988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3200400"/>
          </a:xfrm>
          <a:effectLst>
            <a:outerShdw dist="35921" dir="2700000" algn="ctr" rotWithShape="0">
              <a:srgbClr val="663300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rgbClr val="DCCEAC"/>
                </a:solidFill>
                <a:latin typeface="Lato Black" panose="020F0A02020204030203" pitchFamily="34" charset="0"/>
              </a:rPr>
              <a:t>Part </a:t>
            </a:r>
            <a:r>
              <a:rPr lang="en-US" sz="6000" dirty="0" smtClean="0">
                <a:solidFill>
                  <a:srgbClr val="DCCEAC"/>
                </a:solidFill>
                <a:latin typeface="Lato Black" panose="020F0A02020204030203" pitchFamily="34" charset="0"/>
              </a:rPr>
              <a:t>One: </a:t>
            </a:r>
            <a:br>
              <a:rPr lang="en-US" sz="6000" dirty="0" smtClean="0">
                <a:solidFill>
                  <a:srgbClr val="DCCEAC"/>
                </a:solidFill>
                <a:latin typeface="Lato Black" panose="020F0A02020204030203" pitchFamily="34" charset="0"/>
              </a:rPr>
            </a:br>
            <a:r>
              <a:rPr lang="en-US" sz="6000" dirty="0" smtClean="0">
                <a:solidFill>
                  <a:srgbClr val="DCCEAC"/>
                </a:solidFill>
                <a:latin typeface="Lato Black" panose="020F0A02020204030203" pitchFamily="34" charset="0"/>
              </a:rPr>
              <a:t>The Wounds </a:t>
            </a:r>
            <a:br>
              <a:rPr lang="en-US" sz="6000" dirty="0" smtClean="0">
                <a:solidFill>
                  <a:srgbClr val="DCCEAC"/>
                </a:solidFill>
                <a:latin typeface="Lato Black" panose="020F0A02020204030203" pitchFamily="34" charset="0"/>
              </a:rPr>
            </a:br>
            <a:r>
              <a:rPr lang="en-US" sz="6000" dirty="0" smtClean="0">
                <a:solidFill>
                  <a:srgbClr val="DCCEAC"/>
                </a:solidFill>
                <a:latin typeface="Lato Black" panose="020F0A02020204030203" pitchFamily="34" charset="0"/>
              </a:rPr>
              <a:t>From The Cross</a:t>
            </a:r>
            <a:endParaRPr lang="en-US" sz="6000" dirty="0">
              <a:solidFill>
                <a:srgbClr val="DCCEAC"/>
              </a:solidFill>
              <a:latin typeface="Lato Black" panose="020F0A02020204030203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-762"/>
            <a:ext cx="5131243" cy="68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5131243" cy="6858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43" y="600176"/>
            <a:ext cx="4177457" cy="46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Rembrandt incredulity of St Thomas 50cm</a:t>
            </a:r>
          </a:p>
        </p:txBody>
      </p:sp>
      <p:pic>
        <p:nvPicPr>
          <p:cNvPr id="17415" name="Picture 7" descr="D:\Extra Documents\My Pictures\Rembrandt\Risen Christ Incredulity of Thomas ent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6214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4495800" cy="5105400"/>
          </a:xfrm>
        </p:spPr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ato Black" panose="020F0A02020204030203" pitchFamily="34" charset="0"/>
              </a:rPr>
              <a:t>Oscar Wilde</a:t>
            </a:r>
            <a:b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ato Black" panose="020F0A02020204030203" pitchFamily="34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ato Black" panose="020F0A02020204030203" pitchFamily="34" charset="0"/>
              </a:rPr>
              <a:t>The Picture of Dorian Gray</a:t>
            </a:r>
          </a:p>
        </p:txBody>
      </p:sp>
      <p:pic>
        <p:nvPicPr>
          <p:cNvPr id="19460" name="Picture 4" descr="C:\My Documents\My Pictures\Sari\boo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838200"/>
            <a:ext cx="281687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4419600" cy="5105400"/>
          </a:xfrm>
        </p:spPr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ato Black" panose="020F0A02020204030203" pitchFamily="34" charset="0"/>
              </a:rPr>
              <a:t>The picture that absorbed his sin and defilement.</a:t>
            </a:r>
          </a:p>
        </p:txBody>
      </p:sp>
      <p:pic>
        <p:nvPicPr>
          <p:cNvPr id="19460" name="Picture 4" descr="C:\My Documents\My Pictures\Sari\boo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838200"/>
            <a:ext cx="281687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0780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14400"/>
            <a:ext cx="8229600" cy="5562600"/>
          </a:xfrm>
        </p:spPr>
        <p:txBody>
          <a:bodyPr/>
          <a:lstStyle/>
          <a:p>
            <a:pPr lvl="2" algn="l"/>
            <a:r>
              <a:rPr lang="en-US" sz="48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lackChancery" pitchFamily="2" charset="0"/>
              </a:rPr>
              <a:t>3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lackChancery" pitchFamily="2" charset="0"/>
              </a:rPr>
              <a:t>	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He is despised and rejected by men, A Man of sorrows and acquainted with grief.  And we hid, as it were, </a:t>
            </a:r>
            <a:r>
              <a:rPr 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our</a:t>
            </a: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faces from Him; He was despised, and we did not esteem Him.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5000" y="457200"/>
            <a:ext cx="3124200" cy="609600"/>
          </a:xfrm>
        </p:spPr>
        <p:txBody>
          <a:bodyPr/>
          <a:lstStyle/>
          <a:p>
            <a:r>
              <a:rPr lang="en-US" sz="4000"/>
              <a:t>Isaiah 53:3-6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lackChancery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344</Words>
  <Application>Microsoft Office PowerPoint</Application>
  <PresentationFormat>On-screen Show (4:3)</PresentationFormat>
  <Paragraphs>33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Nailing Your Stuff to the Cross Pastor Mark  Schwarzbauer, Ph.D.  Family Worship Center </vt:lpstr>
      <vt:lpstr>Colossians 2:13-14</vt:lpstr>
      <vt:lpstr>Part One:  The Wounds  From The Cross</vt:lpstr>
      <vt:lpstr>PowerPoint Presentation</vt:lpstr>
      <vt:lpstr>PowerPoint Presentation</vt:lpstr>
      <vt:lpstr>Rembrandt incredulity of St Thomas 50cm</vt:lpstr>
      <vt:lpstr>Oscar Wilde The Picture of Dorian Gray</vt:lpstr>
      <vt:lpstr>The picture that absorbed his sin and defilement.</vt:lpstr>
      <vt:lpstr>Isaiah 53:3-6</vt:lpstr>
      <vt:lpstr>PowerPoint Presentation</vt:lpstr>
      <vt:lpstr>PowerPoint Presentation</vt:lpstr>
      <vt:lpstr>PowerPoint Presentation</vt:lpstr>
      <vt:lpstr>Isaiah 53:3-6</vt:lpstr>
      <vt:lpstr>By His Stripes we are healed!</vt:lpstr>
      <vt:lpstr>Part Two: The Effects  of the Cross</vt:lpstr>
      <vt:lpstr>The Effects of the Cross</vt:lpstr>
      <vt:lpstr>Part Three: Nailing Your Stuff to the Cross</vt:lpstr>
      <vt:lpstr>Colossians 2:13-14</vt:lpstr>
      <vt:lpstr>Time for YOU to NAIL YOUR STUFF TO THE CROSS.</vt:lpstr>
      <vt:lpstr>Galatians 2:20</vt:lpstr>
    </vt:vector>
  </TitlesOfParts>
  <Company>FEBC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Wounds of Christ Family Worship Center Rev. Mark  Schwarzbauer, Ph.D.</dc:title>
  <dc:creator>Mark Schwarzbauer</dc:creator>
  <cp:lastModifiedBy>Dr</cp:lastModifiedBy>
  <cp:revision>41</cp:revision>
  <dcterms:created xsi:type="dcterms:W3CDTF">2003-07-22T16:03:05Z</dcterms:created>
  <dcterms:modified xsi:type="dcterms:W3CDTF">2016-06-09T18:04:49Z</dcterms:modified>
</cp:coreProperties>
</file>