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0" r:id="rId2"/>
    <p:sldMasterId id="2147483672" r:id="rId3"/>
    <p:sldMasterId id="2147483674" r:id="rId4"/>
    <p:sldMasterId id="2147483676" r:id="rId5"/>
    <p:sldMasterId id="2147483678" r:id="rId6"/>
    <p:sldMasterId id="2147483680" r:id="rId7"/>
    <p:sldMasterId id="2147483682" r:id="rId8"/>
    <p:sldMasterId id="2147483684" r:id="rId9"/>
    <p:sldMasterId id="2147483686" r:id="rId10"/>
    <p:sldMasterId id="2147483688" r:id="rId11"/>
  </p:sldMasterIdLst>
  <p:notesMasterIdLst>
    <p:notesMasterId r:id="rId55"/>
  </p:notesMasterIdLst>
  <p:sldIdLst>
    <p:sldId id="256" r:id="rId12"/>
    <p:sldId id="333" r:id="rId13"/>
    <p:sldId id="334" r:id="rId14"/>
    <p:sldId id="335" r:id="rId15"/>
    <p:sldId id="336" r:id="rId16"/>
    <p:sldId id="337" r:id="rId17"/>
    <p:sldId id="338" r:id="rId18"/>
    <p:sldId id="261" r:id="rId19"/>
    <p:sldId id="349" r:id="rId20"/>
    <p:sldId id="344" r:id="rId21"/>
    <p:sldId id="339" r:id="rId22"/>
    <p:sldId id="340" r:id="rId23"/>
    <p:sldId id="345" r:id="rId24"/>
    <p:sldId id="341" r:id="rId25"/>
    <p:sldId id="342" r:id="rId26"/>
    <p:sldId id="346" r:id="rId27"/>
    <p:sldId id="347" r:id="rId28"/>
    <p:sldId id="350" r:id="rId29"/>
    <p:sldId id="351" r:id="rId30"/>
    <p:sldId id="352" r:id="rId31"/>
    <p:sldId id="353" r:id="rId32"/>
    <p:sldId id="354" r:id="rId33"/>
    <p:sldId id="263" r:id="rId34"/>
    <p:sldId id="355" r:id="rId35"/>
    <p:sldId id="348" r:id="rId36"/>
    <p:sldId id="360" r:id="rId37"/>
    <p:sldId id="361" r:id="rId38"/>
    <p:sldId id="363" r:id="rId39"/>
    <p:sldId id="362" r:id="rId40"/>
    <p:sldId id="357" r:id="rId41"/>
    <p:sldId id="364" r:id="rId42"/>
    <p:sldId id="365" r:id="rId43"/>
    <p:sldId id="366" r:id="rId44"/>
    <p:sldId id="367" r:id="rId45"/>
    <p:sldId id="358" r:id="rId46"/>
    <p:sldId id="369" r:id="rId47"/>
    <p:sldId id="371" r:id="rId48"/>
    <p:sldId id="370" r:id="rId49"/>
    <p:sldId id="372" r:id="rId50"/>
    <p:sldId id="373" r:id="rId51"/>
    <p:sldId id="374" r:id="rId52"/>
    <p:sldId id="375" r:id="rId53"/>
    <p:sldId id="376" r:id="rId54"/>
  </p:sldIdLst>
  <p:sldSz cx="9144000" cy="6858000" type="screen4x3"/>
  <p:notesSz cx="6858000" cy="9144000"/>
  <p:embeddedFontLst>
    <p:embeddedFont>
      <p:font typeface="BlackChancery" pitchFamily="2" charset="0"/>
      <p:regular r:id="rId56"/>
    </p:embeddedFont>
    <p:embeddedFont>
      <p:font typeface="Calibri" pitchFamily="3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83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notesMaster" Target="notesMasters/notesMaster1.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font" Target="fonts/font3.fnt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font" Target="fonts/font2.fntdata"/><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font" Target="fonts/font1.fntdata"/><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B289A1-2ECE-483B-AC03-5FC3FACC2C1B}" type="datetimeFigureOut">
              <a:rPr lang="en-US" smtClean="0"/>
              <a:t>4/26/2013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5CEBDB-1F44-4F01-A009-2C03FA67B4FD}" type="slidenum">
              <a:rPr lang="en-US" smtClean="0"/>
              <a:t>‹#›</a:t>
            </a:fld>
            <a:endParaRPr lang="en-US"/>
          </a:p>
        </p:txBody>
      </p:sp>
    </p:spTree>
    <p:extLst>
      <p:ext uri="{BB962C8B-B14F-4D97-AF65-F5344CB8AC3E}">
        <p14:creationId xmlns:p14="http://schemas.microsoft.com/office/powerpoint/2010/main" val="353866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CEBDB-1F44-4F01-A009-2C03FA67B4FD}" type="slidenum">
              <a:rPr lang="en-US" smtClean="0"/>
              <a:t>1</a:t>
            </a:fld>
            <a:endParaRPr lang="en-US"/>
          </a:p>
        </p:txBody>
      </p:sp>
    </p:spTree>
    <p:extLst>
      <p:ext uri="{BB962C8B-B14F-4D97-AF65-F5344CB8AC3E}">
        <p14:creationId xmlns:p14="http://schemas.microsoft.com/office/powerpoint/2010/main" val="711421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0E5C1-024A-4CC7-8AFE-237D9F705CC0}" type="slidenum">
              <a:rPr lang="en-US" smtClean="0">
                <a:solidFill>
                  <a:prstClr val="black"/>
                </a:solidFill>
              </a: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0451B-55B3-4548-B9A1-7257FF9E83EF}"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0DF09-4F87-4573-9CC9-3928F2EE6F97}" type="slidenum">
              <a:rPr lang="en-US" smtClean="0"/>
              <a:t>‹#›</a:t>
            </a:fld>
            <a:endParaRPr lang="en-US"/>
          </a:p>
        </p:txBody>
      </p:sp>
    </p:spTree>
    <p:extLst>
      <p:ext uri="{BB962C8B-B14F-4D97-AF65-F5344CB8AC3E}">
        <p14:creationId xmlns:p14="http://schemas.microsoft.com/office/powerpoint/2010/main" val="139789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0451B-55B3-4548-B9A1-7257FF9E83EF}"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0DF09-4F87-4573-9CC9-3928F2EE6F97}" type="slidenum">
              <a:rPr lang="en-US" smtClean="0"/>
              <a:t>‹#›</a:t>
            </a:fld>
            <a:endParaRPr lang="en-US"/>
          </a:p>
        </p:txBody>
      </p:sp>
    </p:spTree>
    <p:extLst>
      <p:ext uri="{BB962C8B-B14F-4D97-AF65-F5344CB8AC3E}">
        <p14:creationId xmlns:p14="http://schemas.microsoft.com/office/powerpoint/2010/main" val="336947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0451B-55B3-4548-B9A1-7257FF9E83EF}"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0DF09-4F87-4573-9CC9-3928F2EE6F97}" type="slidenum">
              <a:rPr lang="en-US" smtClean="0"/>
              <a:t>‹#›</a:t>
            </a:fld>
            <a:endParaRPr lang="en-US"/>
          </a:p>
        </p:txBody>
      </p:sp>
    </p:spTree>
    <p:extLst>
      <p:ext uri="{BB962C8B-B14F-4D97-AF65-F5344CB8AC3E}">
        <p14:creationId xmlns:p14="http://schemas.microsoft.com/office/powerpoint/2010/main" val="291333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DB7994-B73A-49CF-8C7A-35A9CC78DD2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DB7994-B73A-49CF-8C7A-35A9CC78DD2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DB7994-B73A-49CF-8C7A-35A9CC78DD2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DB7994-B73A-49CF-8C7A-35A9CC78DD2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DB7994-B73A-49CF-8C7A-35A9CC78DD2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DB7994-B73A-49CF-8C7A-35A9CC78DD2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B4149F-0A0A-4730-BEA7-966BB277FD0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B4149F-0A0A-4730-BEA7-966BB277FD0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0451B-55B3-4548-B9A1-7257FF9E83EF}"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0DF09-4F87-4573-9CC9-3928F2EE6F97}" type="slidenum">
              <a:rPr lang="en-US" smtClean="0"/>
              <a:t>‹#›</a:t>
            </a:fld>
            <a:endParaRPr lang="en-US"/>
          </a:p>
        </p:txBody>
      </p:sp>
    </p:spTree>
    <p:extLst>
      <p:ext uri="{BB962C8B-B14F-4D97-AF65-F5344CB8AC3E}">
        <p14:creationId xmlns:p14="http://schemas.microsoft.com/office/powerpoint/2010/main" val="2966688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DB7994-B73A-49CF-8C7A-35A9CC78DD2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DB7994-B73A-49CF-8C7A-35A9CC78DD2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0451B-55B3-4548-B9A1-7257FF9E83EF}"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0DF09-4F87-4573-9CC9-3928F2EE6F97}" type="slidenum">
              <a:rPr lang="en-US" smtClean="0"/>
              <a:t>‹#›</a:t>
            </a:fld>
            <a:endParaRPr lang="en-US"/>
          </a:p>
        </p:txBody>
      </p:sp>
    </p:spTree>
    <p:extLst>
      <p:ext uri="{BB962C8B-B14F-4D97-AF65-F5344CB8AC3E}">
        <p14:creationId xmlns:p14="http://schemas.microsoft.com/office/powerpoint/2010/main" val="182193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0451B-55B3-4548-B9A1-7257FF9E83EF}" type="datetimeFigureOut">
              <a:rPr lang="en-US" smtClean="0"/>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0DF09-4F87-4573-9CC9-3928F2EE6F97}" type="slidenum">
              <a:rPr lang="en-US" smtClean="0"/>
              <a:t>‹#›</a:t>
            </a:fld>
            <a:endParaRPr lang="en-US"/>
          </a:p>
        </p:txBody>
      </p:sp>
    </p:spTree>
    <p:extLst>
      <p:ext uri="{BB962C8B-B14F-4D97-AF65-F5344CB8AC3E}">
        <p14:creationId xmlns:p14="http://schemas.microsoft.com/office/powerpoint/2010/main" val="11800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0451B-55B3-4548-B9A1-7257FF9E83EF}" type="datetimeFigureOut">
              <a:rPr lang="en-US" smtClean="0"/>
              <a:t>4/26/2013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0DF09-4F87-4573-9CC9-3928F2EE6F97}" type="slidenum">
              <a:rPr lang="en-US" smtClean="0"/>
              <a:t>‹#›</a:t>
            </a:fld>
            <a:endParaRPr lang="en-US"/>
          </a:p>
        </p:txBody>
      </p:sp>
    </p:spTree>
    <p:extLst>
      <p:ext uri="{BB962C8B-B14F-4D97-AF65-F5344CB8AC3E}">
        <p14:creationId xmlns:p14="http://schemas.microsoft.com/office/powerpoint/2010/main" val="267105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0451B-55B3-4548-B9A1-7257FF9E83EF}" type="datetimeFigureOut">
              <a:rPr lang="en-US" smtClean="0"/>
              <a:t>4/26/2013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0DF09-4F87-4573-9CC9-3928F2EE6F97}" type="slidenum">
              <a:rPr lang="en-US" smtClean="0"/>
              <a:t>‹#›</a:t>
            </a:fld>
            <a:endParaRPr lang="en-US"/>
          </a:p>
        </p:txBody>
      </p:sp>
    </p:spTree>
    <p:extLst>
      <p:ext uri="{BB962C8B-B14F-4D97-AF65-F5344CB8AC3E}">
        <p14:creationId xmlns:p14="http://schemas.microsoft.com/office/powerpoint/2010/main" val="209776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0451B-55B3-4548-B9A1-7257FF9E83EF}" type="datetimeFigureOut">
              <a:rPr lang="en-US" smtClean="0"/>
              <a:t>4/26/2013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0DF09-4F87-4573-9CC9-3928F2EE6F97}" type="slidenum">
              <a:rPr lang="en-US" smtClean="0"/>
              <a:t>‹#›</a:t>
            </a:fld>
            <a:endParaRPr lang="en-US"/>
          </a:p>
        </p:txBody>
      </p:sp>
    </p:spTree>
    <p:extLst>
      <p:ext uri="{BB962C8B-B14F-4D97-AF65-F5344CB8AC3E}">
        <p14:creationId xmlns:p14="http://schemas.microsoft.com/office/powerpoint/2010/main" val="346078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0451B-55B3-4548-B9A1-7257FF9E83EF}" type="datetimeFigureOut">
              <a:rPr lang="en-US" smtClean="0"/>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0DF09-4F87-4573-9CC9-3928F2EE6F97}" type="slidenum">
              <a:rPr lang="en-US" smtClean="0"/>
              <a:t>‹#›</a:t>
            </a:fld>
            <a:endParaRPr lang="en-US"/>
          </a:p>
        </p:txBody>
      </p:sp>
    </p:spTree>
    <p:extLst>
      <p:ext uri="{BB962C8B-B14F-4D97-AF65-F5344CB8AC3E}">
        <p14:creationId xmlns:p14="http://schemas.microsoft.com/office/powerpoint/2010/main" val="252590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0451B-55B3-4548-B9A1-7257FF9E83EF}" type="datetimeFigureOut">
              <a:rPr lang="en-US" smtClean="0"/>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0DF09-4F87-4573-9CC9-3928F2EE6F97}" type="slidenum">
              <a:rPr lang="en-US" smtClean="0"/>
              <a:t>‹#›</a:t>
            </a:fld>
            <a:endParaRPr lang="en-US"/>
          </a:p>
        </p:txBody>
      </p:sp>
    </p:spTree>
    <p:extLst>
      <p:ext uri="{BB962C8B-B14F-4D97-AF65-F5344CB8AC3E}">
        <p14:creationId xmlns:p14="http://schemas.microsoft.com/office/powerpoint/2010/main" val="415275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0451B-55B3-4548-B9A1-7257FF9E83EF}" type="datetimeFigureOut">
              <a:rPr lang="en-US" smtClean="0"/>
              <a:t>4/26/2013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0DF09-4F87-4573-9CC9-3928F2EE6F97}" type="slidenum">
              <a:rPr lang="en-US" smtClean="0"/>
              <a:t>‹#›</a:t>
            </a:fld>
            <a:endParaRPr lang="en-US"/>
          </a:p>
        </p:txBody>
      </p:sp>
    </p:spTree>
    <p:extLst>
      <p:ext uri="{BB962C8B-B14F-4D97-AF65-F5344CB8AC3E}">
        <p14:creationId xmlns:p14="http://schemas.microsoft.com/office/powerpoint/2010/main" val="1768510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E2DD9A0-164D-49FA-B396-110B1BD49DD5}"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rtl="0" fontAlgn="base">
        <a:spcBef>
          <a:spcPct val="0"/>
        </a:spcBef>
        <a:spcAft>
          <a:spcPct val="0"/>
        </a:spcAft>
        <a:defRPr sz="4400" b="1">
          <a:solidFill>
            <a:srgbClr val="333399"/>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2pPr>
      <a:lvl3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3pPr>
      <a:lvl4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4pPr>
      <a:lvl5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5pPr>
      <a:lvl6pPr marL="4572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6pPr>
      <a:lvl7pPr marL="9144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7pPr>
      <a:lvl8pPr marL="13716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8pPr>
      <a:lvl9pPr marL="18288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9pPr>
    </p:titleStyle>
    <p:bodyStyle>
      <a:lvl1pPr marL="342900" indent="-342900" algn="l" rtl="0" fontAlgn="base">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E2DD9A0-164D-49FA-B396-110B1BD49DD5}"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rtl="0" fontAlgn="base">
        <a:spcBef>
          <a:spcPct val="0"/>
        </a:spcBef>
        <a:spcAft>
          <a:spcPct val="0"/>
        </a:spcAft>
        <a:defRPr sz="4400" b="1">
          <a:solidFill>
            <a:srgbClr val="333399"/>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2pPr>
      <a:lvl3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3pPr>
      <a:lvl4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4pPr>
      <a:lvl5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5pPr>
      <a:lvl6pPr marL="4572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6pPr>
      <a:lvl7pPr marL="9144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7pPr>
      <a:lvl8pPr marL="13716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8pPr>
      <a:lvl9pPr marL="18288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9pPr>
    </p:titleStyle>
    <p:bodyStyle>
      <a:lvl1pPr marL="342900" indent="-342900" algn="l" rtl="0" fontAlgn="base">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E2DD9A0-164D-49FA-B396-110B1BD49DD5}"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rtl="0" fontAlgn="base">
        <a:spcBef>
          <a:spcPct val="0"/>
        </a:spcBef>
        <a:spcAft>
          <a:spcPct val="0"/>
        </a:spcAft>
        <a:defRPr sz="4400" b="1">
          <a:solidFill>
            <a:srgbClr val="333399"/>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2pPr>
      <a:lvl3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3pPr>
      <a:lvl4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4pPr>
      <a:lvl5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5pPr>
      <a:lvl6pPr marL="4572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6pPr>
      <a:lvl7pPr marL="9144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7pPr>
      <a:lvl8pPr marL="13716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8pPr>
      <a:lvl9pPr marL="18288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9pPr>
    </p:titleStyle>
    <p:bodyStyle>
      <a:lvl1pPr marL="342900" indent="-342900" algn="l" rtl="0" fontAlgn="base">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E2DD9A0-164D-49FA-B396-110B1BD49DD5}"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rtl="0" fontAlgn="base">
        <a:spcBef>
          <a:spcPct val="0"/>
        </a:spcBef>
        <a:spcAft>
          <a:spcPct val="0"/>
        </a:spcAft>
        <a:defRPr sz="4400" b="1">
          <a:solidFill>
            <a:srgbClr val="333399"/>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2pPr>
      <a:lvl3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3pPr>
      <a:lvl4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4pPr>
      <a:lvl5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5pPr>
      <a:lvl6pPr marL="4572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6pPr>
      <a:lvl7pPr marL="9144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7pPr>
      <a:lvl8pPr marL="13716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8pPr>
      <a:lvl9pPr marL="18288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9pPr>
    </p:titleStyle>
    <p:bodyStyle>
      <a:lvl1pPr marL="342900" indent="-342900" algn="l" rtl="0" fontAlgn="base">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E2DD9A0-164D-49FA-B396-110B1BD49DD5}"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rtl="0" fontAlgn="base">
        <a:spcBef>
          <a:spcPct val="0"/>
        </a:spcBef>
        <a:spcAft>
          <a:spcPct val="0"/>
        </a:spcAft>
        <a:defRPr sz="4400" b="1">
          <a:solidFill>
            <a:srgbClr val="333399"/>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2pPr>
      <a:lvl3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3pPr>
      <a:lvl4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4pPr>
      <a:lvl5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5pPr>
      <a:lvl6pPr marL="4572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6pPr>
      <a:lvl7pPr marL="9144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7pPr>
      <a:lvl8pPr marL="13716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8pPr>
      <a:lvl9pPr marL="18288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9pPr>
    </p:titleStyle>
    <p:bodyStyle>
      <a:lvl1pPr marL="342900" indent="-342900" algn="l" rtl="0" fontAlgn="base">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E2DD9A0-164D-49FA-B396-110B1BD49DD5}"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rtl="0" fontAlgn="base">
        <a:spcBef>
          <a:spcPct val="0"/>
        </a:spcBef>
        <a:spcAft>
          <a:spcPct val="0"/>
        </a:spcAft>
        <a:defRPr sz="4400" b="1">
          <a:solidFill>
            <a:srgbClr val="333399"/>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2pPr>
      <a:lvl3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3pPr>
      <a:lvl4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4pPr>
      <a:lvl5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5pPr>
      <a:lvl6pPr marL="4572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6pPr>
      <a:lvl7pPr marL="9144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7pPr>
      <a:lvl8pPr marL="13716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8pPr>
      <a:lvl9pPr marL="18288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9pPr>
    </p:titleStyle>
    <p:bodyStyle>
      <a:lvl1pPr marL="342900" indent="-342900" algn="l" rtl="0" fontAlgn="base">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E2DD9A0-164D-49FA-B396-110B1BD49DD5}"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rtl="0" fontAlgn="base">
        <a:spcBef>
          <a:spcPct val="0"/>
        </a:spcBef>
        <a:spcAft>
          <a:spcPct val="0"/>
        </a:spcAft>
        <a:defRPr sz="4400" b="1">
          <a:solidFill>
            <a:srgbClr val="333399"/>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2pPr>
      <a:lvl3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3pPr>
      <a:lvl4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4pPr>
      <a:lvl5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5pPr>
      <a:lvl6pPr marL="4572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6pPr>
      <a:lvl7pPr marL="9144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7pPr>
      <a:lvl8pPr marL="13716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8pPr>
      <a:lvl9pPr marL="18288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9pPr>
    </p:titleStyle>
    <p:bodyStyle>
      <a:lvl1pPr marL="342900" indent="-342900" algn="l" rtl="0" fontAlgn="base">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E2DD9A0-164D-49FA-B396-110B1BD49DD5}"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rtl="0" fontAlgn="base">
        <a:spcBef>
          <a:spcPct val="0"/>
        </a:spcBef>
        <a:spcAft>
          <a:spcPct val="0"/>
        </a:spcAft>
        <a:defRPr sz="4400" b="1">
          <a:solidFill>
            <a:srgbClr val="333399"/>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2pPr>
      <a:lvl3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3pPr>
      <a:lvl4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4pPr>
      <a:lvl5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5pPr>
      <a:lvl6pPr marL="4572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6pPr>
      <a:lvl7pPr marL="9144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7pPr>
      <a:lvl8pPr marL="13716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8pPr>
      <a:lvl9pPr marL="18288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9pPr>
    </p:titleStyle>
    <p:bodyStyle>
      <a:lvl1pPr marL="342900" indent="-342900" algn="l" rtl="0" fontAlgn="base">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E2DD9A0-164D-49FA-B396-110B1BD49DD5}"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rtl="0" fontAlgn="base">
        <a:spcBef>
          <a:spcPct val="0"/>
        </a:spcBef>
        <a:spcAft>
          <a:spcPct val="0"/>
        </a:spcAft>
        <a:defRPr sz="4400" b="1">
          <a:solidFill>
            <a:srgbClr val="333399"/>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2pPr>
      <a:lvl3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3pPr>
      <a:lvl4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4pPr>
      <a:lvl5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5pPr>
      <a:lvl6pPr marL="4572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6pPr>
      <a:lvl7pPr marL="9144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7pPr>
      <a:lvl8pPr marL="13716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8pPr>
      <a:lvl9pPr marL="18288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9pPr>
    </p:titleStyle>
    <p:bodyStyle>
      <a:lvl1pPr marL="342900" indent="-342900" algn="l" rtl="0" fontAlgn="base">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E2DD9A0-164D-49FA-B396-110B1BD49DD5}"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rtl="0" fontAlgn="base">
        <a:spcBef>
          <a:spcPct val="0"/>
        </a:spcBef>
        <a:spcAft>
          <a:spcPct val="0"/>
        </a:spcAft>
        <a:defRPr sz="4400" b="1">
          <a:solidFill>
            <a:srgbClr val="333399"/>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2pPr>
      <a:lvl3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3pPr>
      <a:lvl4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4pPr>
      <a:lvl5pPr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5pPr>
      <a:lvl6pPr marL="4572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6pPr>
      <a:lvl7pPr marL="9144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7pPr>
      <a:lvl8pPr marL="13716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8pPr>
      <a:lvl9pPr marL="1828800" algn="ctr" rtl="0" fontAlgn="base">
        <a:spcBef>
          <a:spcPct val="0"/>
        </a:spcBef>
        <a:spcAft>
          <a:spcPct val="0"/>
        </a:spcAft>
        <a:defRPr sz="4400" b="1">
          <a:solidFill>
            <a:srgbClr val="333399"/>
          </a:solidFill>
          <a:effectLst>
            <a:outerShdw blurRad="38100" dist="38100" dir="2700000" algn="tl">
              <a:srgbClr val="C0C0C0"/>
            </a:outerShdw>
          </a:effectLst>
          <a:latin typeface="BlackChancery" pitchFamily="2" charset="0"/>
        </a:defRPr>
      </a:lvl9pPr>
    </p:titleStyle>
    <p:bodyStyle>
      <a:lvl1pPr marL="342900" indent="-342900" algn="l" rtl="0" fontAlgn="base">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962400"/>
            <a:ext cx="8534400" cy="2362200"/>
          </a:xfrm>
        </p:spPr>
        <p:txBody>
          <a:bodyPr>
            <a:normAutofit/>
          </a:bodyPr>
          <a:lstStyle/>
          <a:p>
            <a:pPr>
              <a:spcBef>
                <a:spcPts val="0"/>
              </a:spcBef>
            </a:pPr>
            <a:r>
              <a:rPr lang="en-US" sz="4800" b="1" dirty="0" smtClean="0">
                <a:ln w="1905"/>
                <a:solidFill>
                  <a:srgbClr val="0000CC"/>
                </a:solidFill>
                <a:effectLst>
                  <a:innerShdw blurRad="69850" dist="43180" dir="5400000">
                    <a:srgbClr val="000000">
                      <a:alpha val="65000"/>
                    </a:srgbClr>
                  </a:innerShdw>
                </a:effectLst>
                <a:latin typeface="Times New Roman"/>
                <a:ea typeface="Calibri"/>
                <a:cs typeface="Times New Roman"/>
              </a:rPr>
              <a:t>Family Worship Center</a:t>
            </a:r>
          </a:p>
          <a:p>
            <a:pPr>
              <a:spcBef>
                <a:spcPts val="0"/>
              </a:spcBef>
            </a:pPr>
            <a:r>
              <a:rPr lang="en-US" sz="4800" b="1" dirty="0" smtClean="0">
                <a:ln w="1905"/>
                <a:solidFill>
                  <a:srgbClr val="0000CC"/>
                </a:solidFill>
                <a:effectLst>
                  <a:innerShdw blurRad="69850" dist="43180" dir="5400000">
                    <a:srgbClr val="000000">
                      <a:alpha val="65000"/>
                    </a:srgbClr>
                  </a:innerShdw>
                </a:effectLst>
                <a:latin typeface="Times New Roman"/>
                <a:ea typeface="Calibri"/>
                <a:cs typeface="Times New Roman"/>
              </a:rPr>
              <a:t>Pastor Mark </a:t>
            </a:r>
          </a:p>
          <a:p>
            <a:pPr>
              <a:spcBef>
                <a:spcPts val="0"/>
              </a:spcBef>
            </a:pPr>
            <a:r>
              <a:rPr lang="en-US" sz="4800" b="1" dirty="0" smtClean="0">
                <a:ln w="1905"/>
                <a:solidFill>
                  <a:srgbClr val="0000CC"/>
                </a:solidFill>
                <a:effectLst>
                  <a:innerShdw blurRad="69850" dist="43180" dir="5400000">
                    <a:srgbClr val="000000">
                      <a:alpha val="65000"/>
                    </a:srgbClr>
                  </a:innerShdw>
                </a:effectLst>
                <a:latin typeface="Times New Roman"/>
                <a:ea typeface="Calibri"/>
                <a:cs typeface="Times New Roman"/>
              </a:rPr>
              <a:t>Schwarzbauer PhD</a:t>
            </a:r>
          </a:p>
          <a:p>
            <a:endParaRPr lang="en-US" dirty="0"/>
          </a:p>
        </p:txBody>
      </p:sp>
      <p:sp>
        <p:nvSpPr>
          <p:cNvPr id="4" name="Rectangle 3"/>
          <p:cNvSpPr/>
          <p:nvPr/>
        </p:nvSpPr>
        <p:spPr>
          <a:xfrm>
            <a:off x="574444" y="1331655"/>
            <a:ext cx="7578956" cy="2554545"/>
          </a:xfrm>
          <a:prstGeom prst="rect">
            <a:avLst/>
          </a:prstGeom>
        </p:spPr>
        <p:txBody>
          <a:bodyPr wrap="square">
            <a:spAutoFit/>
          </a:bodyPr>
          <a:lstStyle/>
          <a:p>
            <a:r>
              <a:rPr lang="en-US" sz="8000" b="1" dirty="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God’s </a:t>
            </a:r>
            <a:r>
              <a:rPr lang="en-US" sz="8000" b="1" dirty="0" smtClean="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Final </a:t>
            </a:r>
            <a:endParaRPr lang="en-US" sz="8000" b="1" dirty="0" smtClean="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endParaRPr>
          </a:p>
          <a:p>
            <a:r>
              <a:rPr lang="en-US" sz="8000" b="1" dirty="0" smtClean="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Reset Button</a:t>
            </a:r>
            <a:endParaRPr lang="en-US" sz="3600" i="1" dirty="0">
              <a:effectLst/>
              <a:latin typeface="Times New Roman"/>
              <a:ea typeface="Calibri"/>
              <a:cs typeface="Times New Roman"/>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867398" y="647700"/>
            <a:ext cx="2473557" cy="2209800"/>
          </a:xfrm>
          <a:prstGeom prst="rect">
            <a:avLst/>
          </a:prstGeom>
        </p:spPr>
      </p:pic>
    </p:spTree>
    <p:extLst>
      <p:ext uri="{BB962C8B-B14F-4D97-AF65-F5344CB8AC3E}">
        <p14:creationId xmlns:p14="http://schemas.microsoft.com/office/powerpoint/2010/main" val="4083576848"/>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1143000"/>
          </a:xfrm>
        </p:spPr>
        <p:txBody>
          <a:bodyPr/>
          <a:lstStyle/>
          <a:p>
            <a:r>
              <a:rPr lang="en-US" sz="5200" b="0">
                <a:solidFill>
                  <a:srgbClr val="000099"/>
                </a:solidFill>
                <a:effectLst>
                  <a:outerShdw blurRad="38100" dist="38100" dir="2700000" algn="tl">
                    <a:srgbClr val="000000"/>
                  </a:outerShdw>
                </a:effectLst>
                <a:cs typeface="Times New Roman" pitchFamily="18" charset="0"/>
              </a:rPr>
              <a:t>I Thessalonians 4:13-18</a:t>
            </a:r>
          </a:p>
        </p:txBody>
      </p:sp>
      <p:sp>
        <p:nvSpPr>
          <p:cNvPr id="9219" name="Rectangle 3"/>
          <p:cNvSpPr>
            <a:spLocks noGrp="1" noChangeArrowheads="1"/>
          </p:cNvSpPr>
          <p:nvPr>
            <p:ph type="body" idx="1"/>
          </p:nvPr>
        </p:nvSpPr>
        <p:spPr>
          <a:xfrm>
            <a:off x="609600" y="1371600"/>
            <a:ext cx="8001000" cy="5029200"/>
          </a:xfrm>
        </p:spPr>
        <p:txBody>
          <a:bodyPr/>
          <a:lstStyle/>
          <a:p>
            <a:pPr>
              <a:buFontTx/>
              <a:buNone/>
            </a:pPr>
            <a:r>
              <a:rPr lang="en-US" sz="4800" baseline="30000" dirty="0">
                <a:solidFill>
                  <a:srgbClr val="010000"/>
                </a:solidFill>
                <a:effectLst/>
              </a:rPr>
              <a:t>17</a:t>
            </a:r>
            <a:r>
              <a:rPr lang="en-US" sz="4800" dirty="0">
                <a:solidFill>
                  <a:srgbClr val="010000"/>
                </a:solidFill>
                <a:effectLst/>
              </a:rPr>
              <a:t>Then we who are alive </a:t>
            </a:r>
            <a:r>
              <a:rPr lang="en-US" sz="4800" i="1" dirty="0">
                <a:solidFill>
                  <a:srgbClr val="010000"/>
                </a:solidFill>
                <a:effectLst/>
              </a:rPr>
              <a:t>and</a:t>
            </a:r>
            <a:r>
              <a:rPr lang="en-US" sz="4800" dirty="0">
                <a:solidFill>
                  <a:srgbClr val="010000"/>
                </a:solidFill>
                <a:effectLst/>
              </a:rPr>
              <a:t> remain shall be caught up together with them in the clouds to meet the Lord in the air. And thus we shall always be with the Lord. </a:t>
            </a:r>
            <a:endParaRPr lang="en-US" sz="4800" dirty="0">
              <a:solidFill>
                <a:srgbClr val="010000"/>
              </a:solidFill>
              <a:effectLst>
                <a:outerShdw blurRad="38100" dist="38100" dir="2700000" algn="tl">
                  <a:srgbClr val="FFFFFF"/>
                </a:outerShdw>
              </a:effectLst>
            </a:endParaRPr>
          </a:p>
        </p:txBody>
      </p:sp>
    </p:spTree>
    <p:extLst>
      <p:ext uri="{BB962C8B-B14F-4D97-AF65-F5344CB8AC3E}">
        <p14:creationId xmlns:p14="http://schemas.microsoft.com/office/powerpoint/2010/main" val="311931555"/>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62000" y="1447800"/>
            <a:ext cx="7696200" cy="3733800"/>
          </a:xfrm>
        </p:spPr>
        <p:txBody>
          <a:bodyPr/>
          <a:lstStyle/>
          <a:p>
            <a:r>
              <a:rPr lang="en-US" sz="7200" b="0">
                <a:cs typeface="Times New Roman" pitchFamily="18" charset="0"/>
              </a:rPr>
              <a:t>The Rapture</a:t>
            </a:r>
            <a:r>
              <a:rPr lang="en-US" sz="7200"/>
              <a:t>-</a:t>
            </a:r>
            <a:br>
              <a:rPr lang="en-US" sz="7200"/>
            </a:br>
            <a:r>
              <a:rPr lang="en-US" sz="7200"/>
              <a:t>When Jesus comes back to take the Christians away.</a:t>
            </a:r>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ctrTitle"/>
          </p:nvPr>
        </p:nvSpPr>
        <p:spPr>
          <a:xfrm>
            <a:off x="609600" y="76200"/>
            <a:ext cx="7772400" cy="1143000"/>
          </a:xfrm>
        </p:spPr>
        <p:txBody>
          <a:bodyPr/>
          <a:lstStyle/>
          <a:p>
            <a:r>
              <a:rPr lang="en-US" dirty="0"/>
              <a:t>The Rapture-</a:t>
            </a:r>
            <a:r>
              <a:rPr lang="en-US" dirty="0">
                <a:cs typeface="Times New Roman" pitchFamily="18" charset="0"/>
              </a:rPr>
              <a:t/>
            </a:r>
            <a:br>
              <a:rPr lang="en-US" dirty="0">
                <a:cs typeface="Times New Roman" pitchFamily="18" charset="0"/>
              </a:rPr>
            </a:br>
            <a:r>
              <a:rPr lang="en-US" dirty="0">
                <a:cs typeface="Times New Roman" pitchFamily="18" charset="0"/>
              </a:rPr>
              <a:t>I Thessalonians 4:17</a:t>
            </a:r>
            <a:r>
              <a:rPr lang="en-US" dirty="0"/>
              <a:t> </a:t>
            </a:r>
          </a:p>
        </p:txBody>
      </p:sp>
      <p:sp>
        <p:nvSpPr>
          <p:cNvPr id="15364" name="Rectangle 4"/>
          <p:cNvSpPr>
            <a:spLocks noGrp="1" noChangeArrowheads="1"/>
          </p:cNvSpPr>
          <p:nvPr>
            <p:ph type="subTitle" idx="1"/>
          </p:nvPr>
        </p:nvSpPr>
        <p:spPr>
          <a:xfrm>
            <a:off x="914400" y="1295400"/>
            <a:ext cx="7315200" cy="4038600"/>
          </a:xfrm>
        </p:spPr>
        <p:txBody>
          <a:bodyPr/>
          <a:lstStyle/>
          <a:p>
            <a:pPr algn="l"/>
            <a:r>
              <a:rPr lang="en-US" sz="4800" baseline="30000" dirty="0">
                <a:effectLst/>
                <a:latin typeface="Kartika" pitchFamily="18" charset="0"/>
                <a:cs typeface="Kartika" pitchFamily="18" charset="0"/>
              </a:rPr>
              <a:t>17 </a:t>
            </a:r>
            <a:r>
              <a:rPr lang="en-US" sz="4800" dirty="0" err="1">
                <a:effectLst/>
                <a:latin typeface="Kartika" pitchFamily="18" charset="0"/>
                <a:cs typeface="Kartika" pitchFamily="18" charset="0"/>
              </a:rPr>
              <a:t>deinde</a:t>
            </a:r>
            <a:r>
              <a:rPr lang="en-US" sz="4800" dirty="0">
                <a:effectLst/>
                <a:latin typeface="Kartika" pitchFamily="18" charset="0"/>
                <a:cs typeface="Kartika" pitchFamily="18" charset="0"/>
              </a:rPr>
              <a:t> </a:t>
            </a:r>
            <a:r>
              <a:rPr lang="en-US" sz="4800" dirty="0" err="1">
                <a:effectLst/>
                <a:latin typeface="Kartika" pitchFamily="18" charset="0"/>
                <a:cs typeface="Kartika" pitchFamily="18" charset="0"/>
              </a:rPr>
              <a:t>nos</a:t>
            </a:r>
            <a:r>
              <a:rPr lang="en-US" sz="4800" dirty="0">
                <a:effectLst/>
                <a:latin typeface="Kartika" pitchFamily="18" charset="0"/>
                <a:cs typeface="Kartika" pitchFamily="18" charset="0"/>
              </a:rPr>
              <a:t> qui </a:t>
            </a:r>
            <a:r>
              <a:rPr lang="en-US" sz="4800" dirty="0" err="1">
                <a:effectLst/>
                <a:latin typeface="Kartika" pitchFamily="18" charset="0"/>
                <a:cs typeface="Kartika" pitchFamily="18" charset="0"/>
              </a:rPr>
              <a:t>vivimus</a:t>
            </a:r>
            <a:r>
              <a:rPr lang="en-US" sz="4800" dirty="0">
                <a:effectLst/>
                <a:latin typeface="Kartika" pitchFamily="18" charset="0"/>
                <a:cs typeface="Kartika" pitchFamily="18" charset="0"/>
              </a:rPr>
              <a:t> qui </a:t>
            </a:r>
            <a:r>
              <a:rPr lang="en-US" sz="4800" dirty="0" err="1">
                <a:effectLst/>
                <a:latin typeface="Kartika" pitchFamily="18" charset="0"/>
                <a:cs typeface="Kartika" pitchFamily="18" charset="0"/>
              </a:rPr>
              <a:t>relinquimur</a:t>
            </a:r>
            <a:r>
              <a:rPr lang="en-US" sz="4800" dirty="0">
                <a:effectLst/>
                <a:latin typeface="Kartika" pitchFamily="18" charset="0"/>
                <a:cs typeface="Kartika" pitchFamily="18" charset="0"/>
              </a:rPr>
              <a:t> </a:t>
            </a:r>
            <a:r>
              <a:rPr lang="en-US" sz="4800" dirty="0" err="1">
                <a:effectLst/>
                <a:latin typeface="Kartika" pitchFamily="18" charset="0"/>
                <a:cs typeface="Kartika" pitchFamily="18" charset="0"/>
              </a:rPr>
              <a:t>simul</a:t>
            </a:r>
            <a:r>
              <a:rPr lang="en-US" sz="4800" dirty="0">
                <a:effectLst/>
                <a:latin typeface="Kartika" pitchFamily="18" charset="0"/>
                <a:cs typeface="Kartika" pitchFamily="18" charset="0"/>
              </a:rPr>
              <a:t> </a:t>
            </a:r>
            <a:r>
              <a:rPr lang="en-US" sz="4800" u="sng" dirty="0" err="1">
                <a:effectLst/>
                <a:latin typeface="Kartika" pitchFamily="18" charset="0"/>
                <a:cs typeface="Kartika" pitchFamily="18" charset="0"/>
              </a:rPr>
              <a:t>rapiemur</a:t>
            </a:r>
            <a:r>
              <a:rPr lang="en-US" sz="4800" dirty="0">
                <a:effectLst/>
                <a:latin typeface="Kartika" pitchFamily="18" charset="0"/>
                <a:cs typeface="Kartika" pitchFamily="18" charset="0"/>
              </a:rPr>
              <a:t> cum </a:t>
            </a:r>
            <a:r>
              <a:rPr lang="en-US" sz="4800" dirty="0" err="1">
                <a:effectLst/>
                <a:latin typeface="Kartika" pitchFamily="18" charset="0"/>
                <a:cs typeface="Kartika" pitchFamily="18" charset="0"/>
              </a:rPr>
              <a:t>illis</a:t>
            </a:r>
            <a:r>
              <a:rPr lang="en-US" sz="4800" dirty="0">
                <a:effectLst/>
                <a:latin typeface="Kartika" pitchFamily="18" charset="0"/>
                <a:cs typeface="Kartika" pitchFamily="18" charset="0"/>
              </a:rPr>
              <a:t> in </a:t>
            </a:r>
            <a:r>
              <a:rPr lang="en-US" sz="4800" dirty="0" err="1">
                <a:effectLst/>
                <a:latin typeface="Kartika" pitchFamily="18" charset="0"/>
                <a:cs typeface="Kartika" pitchFamily="18" charset="0"/>
              </a:rPr>
              <a:t>nubibus</a:t>
            </a:r>
            <a:r>
              <a:rPr lang="en-US" sz="4800" dirty="0">
                <a:effectLst/>
                <a:latin typeface="Kartika" pitchFamily="18" charset="0"/>
                <a:cs typeface="Kartika" pitchFamily="18" charset="0"/>
              </a:rPr>
              <a:t> </a:t>
            </a:r>
            <a:r>
              <a:rPr lang="en-US" sz="4800" dirty="0" err="1">
                <a:effectLst/>
                <a:latin typeface="Kartika" pitchFamily="18" charset="0"/>
                <a:cs typeface="Kartika" pitchFamily="18" charset="0"/>
              </a:rPr>
              <a:t>obviam</a:t>
            </a:r>
            <a:r>
              <a:rPr lang="en-US" sz="4800" dirty="0">
                <a:effectLst/>
                <a:latin typeface="Kartika" pitchFamily="18" charset="0"/>
                <a:cs typeface="Kartika" pitchFamily="18" charset="0"/>
              </a:rPr>
              <a:t> Domino in </a:t>
            </a:r>
            <a:r>
              <a:rPr lang="en-US" sz="4800" dirty="0" err="1">
                <a:effectLst/>
                <a:latin typeface="Kartika" pitchFamily="18" charset="0"/>
                <a:cs typeface="Kartika" pitchFamily="18" charset="0"/>
              </a:rPr>
              <a:t>aera</a:t>
            </a:r>
            <a:r>
              <a:rPr lang="en-US" sz="4800" dirty="0">
                <a:effectLst/>
                <a:latin typeface="Kartika" pitchFamily="18" charset="0"/>
                <a:cs typeface="Kartika" pitchFamily="18" charset="0"/>
              </a:rPr>
              <a:t> et sic semper cum Domino </a:t>
            </a:r>
            <a:r>
              <a:rPr lang="en-US" sz="4800" dirty="0" err="1">
                <a:effectLst/>
                <a:latin typeface="Kartika" pitchFamily="18" charset="0"/>
                <a:cs typeface="Kartika" pitchFamily="18" charset="0"/>
              </a:rPr>
              <a:t>erimus</a:t>
            </a:r>
            <a:endParaRPr lang="en-US" sz="4800" dirty="0">
              <a:latin typeface="Kartika" pitchFamily="18" charset="0"/>
              <a:cs typeface="Kartika" pitchFamily="18" charset="0"/>
            </a:endParaRPr>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ctrTitle"/>
          </p:nvPr>
        </p:nvSpPr>
        <p:spPr>
          <a:xfrm>
            <a:off x="609600" y="76200"/>
            <a:ext cx="7772400" cy="1143000"/>
          </a:xfrm>
        </p:spPr>
        <p:txBody>
          <a:bodyPr/>
          <a:lstStyle/>
          <a:p>
            <a:r>
              <a:rPr lang="en-US" dirty="0"/>
              <a:t>The Rapture-</a:t>
            </a:r>
            <a:r>
              <a:rPr lang="en-US" dirty="0">
                <a:cs typeface="Times New Roman" pitchFamily="18" charset="0"/>
              </a:rPr>
              <a:t/>
            </a:r>
            <a:br>
              <a:rPr lang="en-US" dirty="0">
                <a:cs typeface="Times New Roman" pitchFamily="18" charset="0"/>
              </a:rPr>
            </a:br>
            <a:r>
              <a:rPr lang="en-US" dirty="0">
                <a:cs typeface="Times New Roman" pitchFamily="18" charset="0"/>
              </a:rPr>
              <a:t>I Thessalonians 4:17</a:t>
            </a:r>
            <a:r>
              <a:rPr lang="en-US" dirty="0"/>
              <a:t> </a:t>
            </a:r>
          </a:p>
        </p:txBody>
      </p:sp>
      <p:sp>
        <p:nvSpPr>
          <p:cNvPr id="15364" name="Rectangle 4"/>
          <p:cNvSpPr>
            <a:spLocks noGrp="1" noChangeArrowheads="1"/>
          </p:cNvSpPr>
          <p:nvPr>
            <p:ph type="subTitle" idx="1"/>
          </p:nvPr>
        </p:nvSpPr>
        <p:spPr>
          <a:xfrm>
            <a:off x="914400" y="1295400"/>
            <a:ext cx="7315200" cy="1676400"/>
          </a:xfrm>
        </p:spPr>
        <p:txBody>
          <a:bodyPr/>
          <a:lstStyle/>
          <a:p>
            <a:pPr algn="l"/>
            <a:r>
              <a:rPr lang="en-US" sz="2400" baseline="30000" dirty="0">
                <a:effectLst/>
                <a:latin typeface="Kartika" pitchFamily="18" charset="0"/>
                <a:cs typeface="Kartika" pitchFamily="18" charset="0"/>
              </a:rPr>
              <a:t>17 </a:t>
            </a:r>
            <a:r>
              <a:rPr lang="en-US" sz="2400" dirty="0" err="1">
                <a:effectLst/>
                <a:latin typeface="Kartika" pitchFamily="18" charset="0"/>
                <a:cs typeface="Kartika" pitchFamily="18" charset="0"/>
              </a:rPr>
              <a:t>deinde</a:t>
            </a:r>
            <a:r>
              <a:rPr lang="en-US" sz="2400" dirty="0">
                <a:effectLst/>
                <a:latin typeface="Kartika" pitchFamily="18" charset="0"/>
                <a:cs typeface="Kartika" pitchFamily="18" charset="0"/>
              </a:rPr>
              <a:t> </a:t>
            </a:r>
            <a:r>
              <a:rPr lang="en-US" sz="2400" dirty="0" err="1">
                <a:effectLst/>
                <a:latin typeface="Kartika" pitchFamily="18" charset="0"/>
                <a:cs typeface="Kartika" pitchFamily="18" charset="0"/>
              </a:rPr>
              <a:t>nos</a:t>
            </a:r>
            <a:r>
              <a:rPr lang="en-US" sz="2400" dirty="0">
                <a:effectLst/>
                <a:latin typeface="Kartika" pitchFamily="18" charset="0"/>
                <a:cs typeface="Kartika" pitchFamily="18" charset="0"/>
              </a:rPr>
              <a:t> qui </a:t>
            </a:r>
            <a:r>
              <a:rPr lang="en-US" sz="2400" dirty="0" err="1">
                <a:effectLst/>
                <a:latin typeface="Kartika" pitchFamily="18" charset="0"/>
                <a:cs typeface="Kartika" pitchFamily="18" charset="0"/>
              </a:rPr>
              <a:t>vivimus</a:t>
            </a:r>
            <a:r>
              <a:rPr lang="en-US" sz="2400" dirty="0">
                <a:effectLst/>
                <a:latin typeface="Kartika" pitchFamily="18" charset="0"/>
                <a:cs typeface="Kartika" pitchFamily="18" charset="0"/>
              </a:rPr>
              <a:t> qui </a:t>
            </a:r>
            <a:r>
              <a:rPr lang="en-US" sz="2400" dirty="0" err="1">
                <a:effectLst/>
                <a:latin typeface="Kartika" pitchFamily="18" charset="0"/>
                <a:cs typeface="Kartika" pitchFamily="18" charset="0"/>
              </a:rPr>
              <a:t>relinquimur</a:t>
            </a:r>
            <a:r>
              <a:rPr lang="en-US" sz="2400" dirty="0">
                <a:effectLst/>
                <a:latin typeface="Kartika" pitchFamily="18" charset="0"/>
                <a:cs typeface="Kartika" pitchFamily="18" charset="0"/>
              </a:rPr>
              <a:t> </a:t>
            </a:r>
            <a:r>
              <a:rPr lang="en-US" sz="2400" dirty="0" err="1">
                <a:effectLst/>
                <a:latin typeface="Kartika" pitchFamily="18" charset="0"/>
                <a:cs typeface="Kartika" pitchFamily="18" charset="0"/>
              </a:rPr>
              <a:t>simul</a:t>
            </a:r>
            <a:r>
              <a:rPr lang="en-US" sz="2400" dirty="0">
                <a:effectLst/>
                <a:latin typeface="Kartika" pitchFamily="18" charset="0"/>
                <a:cs typeface="Kartika" pitchFamily="18" charset="0"/>
              </a:rPr>
              <a:t> </a:t>
            </a:r>
            <a:r>
              <a:rPr lang="en-US" sz="3600" u="sng" dirty="0" err="1">
                <a:effectLst/>
                <a:latin typeface="Kartika" pitchFamily="18" charset="0"/>
                <a:cs typeface="Kartika" pitchFamily="18" charset="0"/>
              </a:rPr>
              <a:t>rapiemur</a:t>
            </a:r>
            <a:r>
              <a:rPr lang="en-US" sz="3600" dirty="0">
                <a:effectLst/>
                <a:latin typeface="Kartika" pitchFamily="18" charset="0"/>
                <a:cs typeface="Kartika" pitchFamily="18" charset="0"/>
              </a:rPr>
              <a:t> </a:t>
            </a:r>
            <a:r>
              <a:rPr lang="en-US" sz="2400" dirty="0">
                <a:effectLst/>
                <a:latin typeface="Kartika" pitchFamily="18" charset="0"/>
                <a:cs typeface="Kartika" pitchFamily="18" charset="0"/>
              </a:rPr>
              <a:t>cum </a:t>
            </a:r>
            <a:r>
              <a:rPr lang="en-US" sz="2400" dirty="0" err="1">
                <a:effectLst/>
                <a:latin typeface="Kartika" pitchFamily="18" charset="0"/>
                <a:cs typeface="Kartika" pitchFamily="18" charset="0"/>
              </a:rPr>
              <a:t>illis</a:t>
            </a:r>
            <a:r>
              <a:rPr lang="en-US" sz="2400" dirty="0">
                <a:effectLst/>
                <a:latin typeface="Kartika" pitchFamily="18" charset="0"/>
                <a:cs typeface="Kartika" pitchFamily="18" charset="0"/>
              </a:rPr>
              <a:t> in </a:t>
            </a:r>
            <a:r>
              <a:rPr lang="en-US" sz="2400" dirty="0" err="1">
                <a:effectLst/>
                <a:latin typeface="Kartika" pitchFamily="18" charset="0"/>
                <a:cs typeface="Kartika" pitchFamily="18" charset="0"/>
              </a:rPr>
              <a:t>nubibus</a:t>
            </a:r>
            <a:r>
              <a:rPr lang="en-US" sz="2400" dirty="0">
                <a:effectLst/>
                <a:latin typeface="Kartika" pitchFamily="18" charset="0"/>
                <a:cs typeface="Kartika" pitchFamily="18" charset="0"/>
              </a:rPr>
              <a:t> </a:t>
            </a:r>
            <a:r>
              <a:rPr lang="en-US" sz="2400" dirty="0" err="1">
                <a:effectLst/>
                <a:latin typeface="Kartika" pitchFamily="18" charset="0"/>
                <a:cs typeface="Kartika" pitchFamily="18" charset="0"/>
              </a:rPr>
              <a:t>obviam</a:t>
            </a:r>
            <a:r>
              <a:rPr lang="en-US" sz="2400" dirty="0">
                <a:effectLst/>
                <a:latin typeface="Kartika" pitchFamily="18" charset="0"/>
                <a:cs typeface="Kartika" pitchFamily="18" charset="0"/>
              </a:rPr>
              <a:t> Domino in </a:t>
            </a:r>
            <a:r>
              <a:rPr lang="en-US" sz="2400" dirty="0" err="1">
                <a:effectLst/>
                <a:latin typeface="Kartika" pitchFamily="18" charset="0"/>
                <a:cs typeface="Kartika" pitchFamily="18" charset="0"/>
              </a:rPr>
              <a:t>aera</a:t>
            </a:r>
            <a:r>
              <a:rPr lang="en-US" sz="2400" dirty="0">
                <a:effectLst/>
                <a:latin typeface="Kartika" pitchFamily="18" charset="0"/>
                <a:cs typeface="Kartika" pitchFamily="18" charset="0"/>
              </a:rPr>
              <a:t> et sic semper cum Domino </a:t>
            </a:r>
            <a:r>
              <a:rPr lang="en-US" sz="2400" dirty="0" err="1">
                <a:effectLst/>
                <a:latin typeface="Kartika" pitchFamily="18" charset="0"/>
                <a:cs typeface="Kartika" pitchFamily="18" charset="0"/>
              </a:rPr>
              <a:t>erimus</a:t>
            </a:r>
            <a:endParaRPr lang="en-US" sz="2400" dirty="0">
              <a:latin typeface="Kartika" pitchFamily="18" charset="0"/>
              <a:cs typeface="Kartika" pitchFamily="18" charset="0"/>
            </a:endParaRPr>
          </a:p>
        </p:txBody>
      </p:sp>
      <p:sp>
        <p:nvSpPr>
          <p:cNvPr id="2" name="TextBox 1"/>
          <p:cNvSpPr txBox="1"/>
          <p:nvPr/>
        </p:nvSpPr>
        <p:spPr>
          <a:xfrm>
            <a:off x="914400" y="2971800"/>
            <a:ext cx="7239000" cy="3693319"/>
          </a:xfrm>
          <a:prstGeom prst="rect">
            <a:avLst/>
          </a:prstGeom>
          <a:noFill/>
        </p:spPr>
        <p:txBody>
          <a:bodyPr wrap="square" rtlCol="0">
            <a:spAutoFit/>
          </a:bodyPr>
          <a:lstStyle/>
          <a:p>
            <a:r>
              <a:rPr lang="en-US" sz="3600" b="1" dirty="0" smtClean="0"/>
              <a:t>“ Rapture”  is from </a:t>
            </a:r>
            <a:r>
              <a:rPr lang="en-US" sz="3600" b="1" dirty="0"/>
              <a:t>the Latin Vulgate “</a:t>
            </a:r>
            <a:r>
              <a:rPr lang="en-US" sz="3600" b="1" dirty="0" err="1"/>
              <a:t>rapiemur</a:t>
            </a:r>
            <a:r>
              <a:rPr lang="en-US" sz="3600" b="1" dirty="0"/>
              <a:t>” </a:t>
            </a:r>
            <a:endParaRPr lang="en-US" sz="3600" b="1" dirty="0" smtClean="0"/>
          </a:p>
          <a:p>
            <a:r>
              <a:rPr lang="en-US" sz="3600" b="1" dirty="0" smtClean="0"/>
              <a:t>The </a:t>
            </a:r>
            <a:r>
              <a:rPr lang="en-US" sz="3600" b="1" dirty="0"/>
              <a:t>word "rapture" </a:t>
            </a:r>
            <a:r>
              <a:rPr lang="en-US" sz="3600" b="1" i="1" dirty="0"/>
              <a:t>is</a:t>
            </a:r>
            <a:r>
              <a:rPr lang="en-US" sz="3600" b="1" dirty="0"/>
              <a:t> in the </a:t>
            </a:r>
            <a:r>
              <a:rPr lang="en-US" sz="3600" b="1" dirty="0" smtClean="0"/>
              <a:t>Bible- The </a:t>
            </a:r>
            <a:r>
              <a:rPr lang="en-US" sz="3600" b="1" dirty="0"/>
              <a:t>Latin Vulgate was the common Bible of the church for over a thousand years.</a:t>
            </a:r>
          </a:p>
          <a:p>
            <a:endParaRPr lang="en-US" dirty="0"/>
          </a:p>
        </p:txBody>
      </p:sp>
    </p:spTree>
    <p:extLst>
      <p:ext uri="{BB962C8B-B14F-4D97-AF65-F5344CB8AC3E}">
        <p14:creationId xmlns:p14="http://schemas.microsoft.com/office/powerpoint/2010/main" val="1730054650"/>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7772400" cy="1143000"/>
          </a:xfrm>
        </p:spPr>
        <p:txBody>
          <a:bodyPr/>
          <a:lstStyle/>
          <a:p>
            <a:r>
              <a:rPr lang="en-US"/>
              <a:t>The Rapture-</a:t>
            </a:r>
          </a:p>
        </p:txBody>
      </p:sp>
      <p:sp>
        <p:nvSpPr>
          <p:cNvPr id="16387" name="Rectangle 3"/>
          <p:cNvSpPr>
            <a:spLocks noGrp="1" noChangeArrowheads="1"/>
          </p:cNvSpPr>
          <p:nvPr>
            <p:ph type="body" idx="1"/>
          </p:nvPr>
        </p:nvSpPr>
        <p:spPr>
          <a:xfrm>
            <a:off x="533400" y="1295400"/>
            <a:ext cx="8001000" cy="4114800"/>
          </a:xfrm>
        </p:spPr>
        <p:txBody>
          <a:bodyPr/>
          <a:lstStyle/>
          <a:p>
            <a:pPr>
              <a:lnSpc>
                <a:spcPct val="90000"/>
              </a:lnSpc>
            </a:pPr>
            <a:r>
              <a:rPr lang="en-US" sz="3800" dirty="0">
                <a:cs typeface="Times New Roman" pitchFamily="18" charset="0"/>
              </a:rPr>
              <a:t>He brings with Him those who sleep</a:t>
            </a:r>
            <a:endParaRPr lang="en-US" sz="3800" dirty="0"/>
          </a:p>
          <a:p>
            <a:pPr>
              <a:lnSpc>
                <a:spcPct val="90000"/>
              </a:lnSpc>
            </a:pPr>
            <a:r>
              <a:rPr lang="en-US" sz="3800" dirty="0">
                <a:cs typeface="Times New Roman" pitchFamily="18" charset="0"/>
              </a:rPr>
              <a:t>The Lord Himself descends</a:t>
            </a:r>
            <a:r>
              <a:rPr lang="en-US" sz="3800" dirty="0"/>
              <a:t> </a:t>
            </a:r>
          </a:p>
          <a:p>
            <a:pPr>
              <a:lnSpc>
                <a:spcPct val="90000"/>
              </a:lnSpc>
            </a:pPr>
            <a:r>
              <a:rPr lang="en-US" sz="3800" dirty="0">
                <a:cs typeface="Times New Roman" pitchFamily="18" charset="0"/>
              </a:rPr>
              <a:t>The voice of the Archangel and the trumpet of God</a:t>
            </a:r>
            <a:endParaRPr lang="en-US" sz="3800" dirty="0"/>
          </a:p>
          <a:p>
            <a:pPr>
              <a:lnSpc>
                <a:spcPct val="90000"/>
              </a:lnSpc>
            </a:pPr>
            <a:r>
              <a:rPr lang="en-US" sz="3800" dirty="0">
                <a:cs typeface="Times New Roman" pitchFamily="18" charset="0"/>
              </a:rPr>
              <a:t>The dead rise and are reunited soul and body</a:t>
            </a:r>
            <a:r>
              <a:rPr lang="en-US" sz="3800" dirty="0"/>
              <a:t> </a:t>
            </a:r>
          </a:p>
          <a:p>
            <a:pPr>
              <a:lnSpc>
                <a:spcPct val="90000"/>
              </a:lnSpc>
            </a:pPr>
            <a:r>
              <a:rPr lang="en-US" sz="3800" dirty="0">
                <a:cs typeface="Times New Roman" pitchFamily="18" charset="0"/>
              </a:rPr>
              <a:t>We are "caught up" together with them to meet the Lord in the air</a:t>
            </a:r>
            <a:r>
              <a:rPr lang="en-US" sz="3800" dirty="0"/>
              <a:t> </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1143000"/>
          </a:xfrm>
        </p:spPr>
        <p:txBody>
          <a:bodyPr/>
          <a:lstStyle/>
          <a:p>
            <a:r>
              <a:rPr lang="en-US" dirty="0"/>
              <a:t>The </a:t>
            </a:r>
            <a:r>
              <a:rPr lang="en-US" dirty="0" smtClean="0"/>
              <a:t>Raptures Timing-</a:t>
            </a:r>
            <a:endParaRPr lang="en-US" dirty="0"/>
          </a:p>
        </p:txBody>
      </p:sp>
      <p:sp>
        <p:nvSpPr>
          <p:cNvPr id="27651" name="Rectangle 3"/>
          <p:cNvSpPr>
            <a:spLocks noGrp="1" noChangeArrowheads="1"/>
          </p:cNvSpPr>
          <p:nvPr>
            <p:ph type="body" idx="1"/>
          </p:nvPr>
        </p:nvSpPr>
        <p:spPr>
          <a:xfrm>
            <a:off x="533400" y="914400"/>
            <a:ext cx="8001000" cy="4114800"/>
          </a:xfrm>
        </p:spPr>
        <p:txBody>
          <a:bodyPr/>
          <a:lstStyle/>
          <a:p>
            <a:pPr>
              <a:lnSpc>
                <a:spcPct val="90000"/>
              </a:lnSpc>
            </a:pPr>
            <a:r>
              <a:rPr lang="en-US" sz="4000" dirty="0">
                <a:cs typeface="Times New Roman" pitchFamily="18" charset="0"/>
              </a:rPr>
              <a:t>No man knows the day or hour, Matthew 25:13</a:t>
            </a:r>
            <a:endParaRPr lang="en-US" sz="4000" dirty="0"/>
          </a:p>
          <a:p>
            <a:pPr>
              <a:lnSpc>
                <a:spcPct val="90000"/>
              </a:lnSpc>
            </a:pPr>
            <a:r>
              <a:rPr lang="en-US" sz="4000" dirty="0">
                <a:cs typeface="Times New Roman" pitchFamily="18" charset="0"/>
              </a:rPr>
              <a:t>Like a thief in the night,                 I Thessalonians 5:2-4</a:t>
            </a:r>
          </a:p>
          <a:p>
            <a:pPr>
              <a:lnSpc>
                <a:spcPct val="90000"/>
              </a:lnSpc>
            </a:pPr>
            <a:r>
              <a:rPr lang="en-US" sz="4000" dirty="0" smtClean="0">
                <a:cs typeface="Times New Roman" pitchFamily="18" charset="0"/>
              </a:rPr>
              <a:t>Sign </a:t>
            </a:r>
            <a:r>
              <a:rPr lang="en-US" sz="4000" dirty="0">
                <a:cs typeface="Times New Roman" pitchFamily="18" charset="0"/>
              </a:rPr>
              <a:t>of Israel, Matthew 24:32-34.</a:t>
            </a:r>
          </a:p>
          <a:p>
            <a:pPr>
              <a:lnSpc>
                <a:spcPct val="90000"/>
              </a:lnSpc>
            </a:pPr>
            <a:r>
              <a:rPr lang="en-US" sz="4000" dirty="0">
                <a:cs typeface="Times New Roman" pitchFamily="18" charset="0"/>
              </a:rPr>
              <a:t>One is taken the other left, Matthew 24:40-42</a:t>
            </a:r>
            <a:r>
              <a:rPr lang="en-US" sz="4000" dirty="0" smtClean="0">
                <a:cs typeface="Times New Roman" pitchFamily="18" charset="0"/>
              </a:rPr>
              <a:t>.</a:t>
            </a:r>
            <a:endParaRPr lang="en-US" sz="4200" dirty="0">
              <a:cs typeface="Times New Roman" pitchFamily="18" charset="0"/>
            </a:endParaRPr>
          </a:p>
          <a:p>
            <a:pPr>
              <a:lnSpc>
                <a:spcPct val="90000"/>
              </a:lnSpc>
            </a:pPr>
            <a:r>
              <a:rPr lang="en-US" sz="4000" dirty="0">
                <a:effectLst>
                  <a:outerShdw blurRad="38100" dist="38100" dir="2700000" algn="tl">
                    <a:srgbClr val="000000">
                      <a:alpha val="43137"/>
                    </a:srgbClr>
                  </a:outerShdw>
                </a:effectLst>
              </a:rPr>
              <a:t>Imminent return (any moment </a:t>
            </a:r>
            <a:r>
              <a:rPr lang="en-US" sz="4000" dirty="0" smtClean="0">
                <a:effectLst>
                  <a:outerShdw blurRad="38100" dist="38100" dir="2700000" algn="tl">
                    <a:srgbClr val="000000">
                      <a:alpha val="43137"/>
                    </a:srgbClr>
                  </a:outerShdw>
                </a:effectLst>
              </a:rPr>
              <a:t>unpredictably)</a:t>
            </a:r>
            <a:endParaRPr lang="en-US" sz="4000" dirty="0">
              <a:effectLst>
                <a:outerShdw blurRad="38100" dist="38100" dir="2700000" algn="tl">
                  <a:srgbClr val="000000">
                    <a:alpha val="43137"/>
                  </a:srgbClr>
                </a:outerShdw>
              </a:effectLst>
              <a:cs typeface="Times New Roman" pitchFamily="18" charset="0"/>
            </a:endParaRPr>
          </a:p>
          <a:p>
            <a:pPr>
              <a:lnSpc>
                <a:spcPct val="90000"/>
              </a:lnSpc>
            </a:pPr>
            <a:endParaRPr lang="en-US" sz="4200" dirty="0">
              <a:cs typeface="Times New Roman" pitchFamily="18" charset="0"/>
            </a:endParaRPr>
          </a:p>
          <a:p>
            <a:pPr>
              <a:lnSpc>
                <a:spcPct val="90000"/>
              </a:lnSpc>
            </a:pPr>
            <a:endParaRPr lang="en-US" sz="3400"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001962"/>
          </a:xfrm>
        </p:spPr>
        <p:txBody>
          <a:bodyPr>
            <a:noAutofit/>
          </a:bodyPr>
          <a:lstStyle/>
          <a:p>
            <a:pPr marL="0" marR="0">
              <a:spcBef>
                <a:spcPts val="0"/>
              </a:spcBef>
              <a:spcAft>
                <a:spcPts val="0"/>
              </a:spcAft>
            </a:pPr>
            <a:r>
              <a:rPr lang="en-US" sz="8000" b="1" dirty="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Reset </a:t>
            </a:r>
            <a:r>
              <a:rPr lang="en-US" sz="8000" b="1" dirty="0" smtClean="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Two: The Great Tribulation</a:t>
            </a:r>
            <a:endParaRPr lang="en-US" sz="5400" dirty="0">
              <a:effectLst/>
              <a:latin typeface="Times New Roman"/>
              <a:ea typeface="Calibri"/>
              <a:cs typeface="Times New Roman"/>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971800"/>
            <a:ext cx="3792070" cy="3657600"/>
          </a:xfrm>
          <a:prstGeom prst="rect">
            <a:avLst/>
          </a:prstGeom>
        </p:spPr>
      </p:pic>
    </p:spTree>
    <p:extLst>
      <p:ext uri="{BB962C8B-B14F-4D97-AF65-F5344CB8AC3E}">
        <p14:creationId xmlns:p14="http://schemas.microsoft.com/office/powerpoint/2010/main" val="637125201"/>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882900"/>
            <a:ext cx="5334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988" y="685800"/>
            <a:ext cx="658812" cy="63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0"/>
          <p:cNvSpPr txBox="1"/>
          <p:nvPr/>
        </p:nvSpPr>
        <p:spPr>
          <a:xfrm>
            <a:off x="0" y="6705600"/>
            <a:ext cx="2353310" cy="2101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latin typeface="Times New Roman"/>
                <a:ea typeface="Calibri"/>
                <a:cs typeface="Times New Roman"/>
              </a:rPr>
              <a:t>Pastor Mark Schwarzbauer PhD 2013</a:t>
            </a:r>
            <a:endParaRPr lang="en-US" sz="1400" dirty="0">
              <a:effectLst/>
              <a:latin typeface="Times New Roman"/>
              <a:ea typeface="Calibri"/>
              <a:cs typeface="Times New Roman"/>
            </a:endParaRPr>
          </a:p>
        </p:txBody>
      </p:sp>
      <p:cxnSp>
        <p:nvCxnSpPr>
          <p:cNvPr id="7" name="Straight Connector 6"/>
          <p:cNvCxnSpPr/>
          <p:nvPr/>
        </p:nvCxnSpPr>
        <p:spPr>
          <a:xfrm>
            <a:off x="154940" y="4139565"/>
            <a:ext cx="890397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Text Box 2"/>
          <p:cNvSpPr txBox="1"/>
          <p:nvPr/>
        </p:nvSpPr>
        <p:spPr>
          <a:xfrm>
            <a:off x="154940" y="3150235"/>
            <a:ext cx="734060" cy="9423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solidFill>
                  <a:srgbClr val="993300"/>
                </a:solidFill>
                <a:effectLst/>
                <a:latin typeface="Times New Roman"/>
                <a:ea typeface="Calibri"/>
                <a:cs typeface="Times New Roman"/>
              </a:rPr>
              <a:t>The </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O.T.</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Law</a:t>
            </a:r>
            <a:endParaRPr lang="en-US" sz="1400">
              <a:effectLst/>
              <a:latin typeface="Times New Roman"/>
              <a:ea typeface="Calibri"/>
              <a:cs typeface="Times New Roman"/>
            </a:endParaRPr>
          </a:p>
        </p:txBody>
      </p:sp>
      <p:grpSp>
        <p:nvGrpSpPr>
          <p:cNvPr id="9" name="Group 8"/>
          <p:cNvGrpSpPr/>
          <p:nvPr/>
        </p:nvGrpSpPr>
        <p:grpSpPr>
          <a:xfrm>
            <a:off x="603885" y="2609850"/>
            <a:ext cx="749300" cy="1678305"/>
            <a:chOff x="0" y="0"/>
            <a:chExt cx="749508" cy="1678898"/>
          </a:xfrm>
        </p:grpSpPr>
        <p:sp>
          <p:nvSpPr>
            <p:cNvPr id="10" name="Rectangle 9"/>
            <p:cNvSpPr/>
            <p:nvPr/>
          </p:nvSpPr>
          <p:spPr>
            <a:xfrm>
              <a:off x="284813" y="0"/>
              <a:ext cx="179882" cy="1678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0" y="299803"/>
              <a:ext cx="749508" cy="194279"/>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Text Box 8"/>
          <p:cNvSpPr txBox="1"/>
          <p:nvPr/>
        </p:nvSpPr>
        <p:spPr>
          <a:xfrm>
            <a:off x="394335" y="4349115"/>
            <a:ext cx="1139190" cy="17532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a:effectLst/>
                <a:latin typeface="Times New Roman"/>
                <a:ea typeface="Calibri"/>
                <a:cs typeface="Times New Roman"/>
              </a:rPr>
              <a:t>Jesus’</a:t>
            </a:r>
          </a:p>
          <a:p>
            <a:pPr marL="0" marR="0" algn="ctr">
              <a:spcBef>
                <a:spcPts val="0"/>
              </a:spcBef>
              <a:spcAft>
                <a:spcPts val="0"/>
              </a:spcAft>
            </a:pPr>
            <a:r>
              <a:rPr lang="en-US" sz="1400">
                <a:effectLst/>
                <a:latin typeface="Times New Roman"/>
                <a:ea typeface="Calibri"/>
                <a:cs typeface="Times New Roman"/>
              </a:rPr>
              <a:t>Death &amp;</a:t>
            </a:r>
          </a:p>
          <a:p>
            <a:pPr marL="0" marR="0" algn="ctr">
              <a:spcBef>
                <a:spcPts val="0"/>
              </a:spcBef>
              <a:spcAft>
                <a:spcPts val="0"/>
              </a:spcAft>
            </a:pPr>
            <a:r>
              <a:rPr lang="en-US" sz="1400">
                <a:effectLst/>
                <a:latin typeface="Times New Roman"/>
                <a:ea typeface="Calibri"/>
                <a:cs typeface="Times New Roman"/>
              </a:rPr>
              <a:t>Resurrection</a:t>
            </a:r>
          </a:p>
          <a:p>
            <a:pPr marL="0" marR="0" algn="ctr">
              <a:spcBef>
                <a:spcPts val="0"/>
              </a:spcBef>
              <a:spcAft>
                <a:spcPts val="0"/>
              </a:spcAft>
            </a:pPr>
            <a:r>
              <a:rPr lang="en-US" sz="1400">
                <a:effectLst/>
                <a:latin typeface="Times New Roman"/>
                <a:ea typeface="Calibri"/>
                <a:cs typeface="Times New Roman"/>
              </a:rPr>
              <a:t>~</a:t>
            </a:r>
          </a:p>
          <a:p>
            <a:pPr marL="0" marR="0" algn="ctr">
              <a:spcBef>
                <a:spcPts val="0"/>
              </a:spcBef>
              <a:spcAft>
                <a:spcPts val="0"/>
              </a:spcAft>
            </a:pPr>
            <a:r>
              <a:rPr lang="en-US" sz="1400">
                <a:effectLst/>
                <a:latin typeface="Times New Roman"/>
                <a:ea typeface="Calibri"/>
                <a:cs typeface="Times New Roman"/>
              </a:rPr>
              <a:t>Law is Fulfilled</a:t>
            </a:r>
          </a:p>
          <a:p>
            <a:pPr marL="0" marR="0" algn="ctr">
              <a:spcBef>
                <a:spcPts val="0"/>
              </a:spcBef>
              <a:spcAft>
                <a:spcPts val="0"/>
              </a:spcAft>
            </a:pPr>
            <a:r>
              <a:rPr lang="en-US" sz="1400">
                <a:effectLst/>
                <a:latin typeface="Times New Roman"/>
                <a:ea typeface="Calibri"/>
                <a:cs typeface="Times New Roman"/>
              </a:rPr>
              <a:t>Church is Born</a:t>
            </a:r>
          </a:p>
          <a:p>
            <a:pPr marL="0" marR="0" algn="ctr">
              <a:spcBef>
                <a:spcPts val="0"/>
              </a:spcBef>
              <a:spcAft>
                <a:spcPts val="0"/>
              </a:spcAft>
            </a:pPr>
            <a:r>
              <a:rPr lang="en-US" sz="1400">
                <a:effectLst/>
                <a:latin typeface="Times New Roman"/>
                <a:ea typeface="Calibri"/>
                <a:cs typeface="Times New Roman"/>
              </a:rPr>
              <a:t> </a:t>
            </a:r>
          </a:p>
        </p:txBody>
      </p:sp>
      <p:sp>
        <p:nvSpPr>
          <p:cNvPr id="13" name="Block Arc 12"/>
          <p:cNvSpPr/>
          <p:nvPr/>
        </p:nvSpPr>
        <p:spPr>
          <a:xfrm>
            <a:off x="1068070" y="3234055"/>
            <a:ext cx="2653030" cy="173799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p:cNvSpPr/>
          <p:nvPr/>
        </p:nvSpPr>
        <p:spPr>
          <a:xfrm>
            <a:off x="2867025" y="3103880"/>
            <a:ext cx="464185" cy="854710"/>
          </a:xfrm>
          <a:custGeom>
            <a:avLst/>
            <a:gdLst>
              <a:gd name="connsiteX0" fmla="*/ 464695 w 464695"/>
              <a:gd name="connsiteY0" fmla="*/ 0 h 854977"/>
              <a:gd name="connsiteX1" fmla="*/ 449705 w 464695"/>
              <a:gd name="connsiteY1" fmla="*/ 104931 h 854977"/>
              <a:gd name="connsiteX2" fmla="*/ 434715 w 464695"/>
              <a:gd name="connsiteY2" fmla="*/ 299803 h 854977"/>
              <a:gd name="connsiteX3" fmla="*/ 299803 w 464695"/>
              <a:gd name="connsiteY3" fmla="*/ 419724 h 854977"/>
              <a:gd name="connsiteX4" fmla="*/ 254833 w 464695"/>
              <a:gd name="connsiteY4" fmla="*/ 449705 h 854977"/>
              <a:gd name="connsiteX5" fmla="*/ 239843 w 464695"/>
              <a:gd name="connsiteY5" fmla="*/ 554636 h 854977"/>
              <a:gd name="connsiteX6" fmla="*/ 164892 w 464695"/>
              <a:gd name="connsiteY6" fmla="*/ 629587 h 854977"/>
              <a:gd name="connsiteX7" fmla="*/ 134911 w 464695"/>
              <a:gd name="connsiteY7" fmla="*/ 659567 h 854977"/>
              <a:gd name="connsiteX8" fmla="*/ 119921 w 464695"/>
              <a:gd name="connsiteY8" fmla="*/ 704538 h 854977"/>
              <a:gd name="connsiteX9" fmla="*/ 104931 w 464695"/>
              <a:gd name="connsiteY9" fmla="*/ 794479 h 854977"/>
              <a:gd name="connsiteX10" fmla="*/ 59961 w 464695"/>
              <a:gd name="connsiteY10" fmla="*/ 824459 h 854977"/>
              <a:gd name="connsiteX11" fmla="*/ 0 w 464695"/>
              <a:gd name="connsiteY11" fmla="*/ 854439 h 85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95" h="854977">
                <a:moveTo>
                  <a:pt x="464695" y="0"/>
                </a:moveTo>
                <a:cubicBezTo>
                  <a:pt x="459698" y="34977"/>
                  <a:pt x="453221" y="69774"/>
                  <a:pt x="449705" y="104931"/>
                </a:cubicBezTo>
                <a:cubicBezTo>
                  <a:pt x="443222" y="169757"/>
                  <a:pt x="449637" y="236386"/>
                  <a:pt x="434715" y="299803"/>
                </a:cubicBezTo>
                <a:cubicBezTo>
                  <a:pt x="422326" y="352456"/>
                  <a:pt x="332363" y="398017"/>
                  <a:pt x="299803" y="419724"/>
                </a:cubicBezTo>
                <a:lnTo>
                  <a:pt x="254833" y="449705"/>
                </a:lnTo>
                <a:cubicBezTo>
                  <a:pt x="249836" y="484682"/>
                  <a:pt x="249996" y="520794"/>
                  <a:pt x="239843" y="554636"/>
                </a:cubicBezTo>
                <a:cubicBezTo>
                  <a:pt x="225643" y="601970"/>
                  <a:pt x="199078" y="602238"/>
                  <a:pt x="164892" y="629587"/>
                </a:cubicBezTo>
                <a:cubicBezTo>
                  <a:pt x="153856" y="638416"/>
                  <a:pt x="144905" y="649574"/>
                  <a:pt x="134911" y="659567"/>
                </a:cubicBezTo>
                <a:cubicBezTo>
                  <a:pt x="129914" y="674557"/>
                  <a:pt x="123349" y="689113"/>
                  <a:pt x="119921" y="704538"/>
                </a:cubicBezTo>
                <a:cubicBezTo>
                  <a:pt x="113328" y="734208"/>
                  <a:pt x="118523" y="767294"/>
                  <a:pt x="104931" y="794479"/>
                </a:cubicBezTo>
                <a:cubicBezTo>
                  <a:pt x="96874" y="810593"/>
                  <a:pt x="74029" y="813205"/>
                  <a:pt x="59961" y="824459"/>
                </a:cubicBezTo>
                <a:cubicBezTo>
                  <a:pt x="13653" y="861505"/>
                  <a:pt x="50661" y="854439"/>
                  <a:pt x="0" y="854439"/>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11"/>
          <p:cNvSpPr txBox="1"/>
          <p:nvPr/>
        </p:nvSpPr>
        <p:spPr>
          <a:xfrm>
            <a:off x="1563370" y="2490470"/>
            <a:ext cx="1678305" cy="7486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a:solidFill>
                  <a:srgbClr val="0070C0"/>
                </a:solidFill>
                <a:effectLst/>
                <a:latin typeface="Times New Roman"/>
                <a:ea typeface="Calibri"/>
                <a:cs typeface="Times New Roman"/>
              </a:rPr>
              <a:t>The Church Age</a:t>
            </a:r>
            <a:endParaRPr lang="en-US" sz="1400">
              <a:effectLst/>
              <a:latin typeface="Times New Roman"/>
              <a:ea typeface="Calibri"/>
              <a:cs typeface="Times New Roman"/>
            </a:endParaRPr>
          </a:p>
          <a:p>
            <a:pPr marL="0" marR="0">
              <a:spcBef>
                <a:spcPts val="0"/>
              </a:spcBef>
              <a:spcAft>
                <a:spcPts val="0"/>
              </a:spcAft>
            </a:pPr>
            <a:r>
              <a:rPr lang="en-US" sz="1400">
                <a:effectLst/>
                <a:latin typeface="Times New Roman"/>
                <a:ea typeface="Calibri"/>
                <a:cs typeface="Times New Roman"/>
              </a:rPr>
              <a:t>Only Father knows the length of time…</a:t>
            </a:r>
          </a:p>
        </p:txBody>
      </p:sp>
      <p:sp>
        <p:nvSpPr>
          <p:cNvPr id="16" name="Up Arrow 15"/>
          <p:cNvSpPr/>
          <p:nvPr/>
        </p:nvSpPr>
        <p:spPr>
          <a:xfrm>
            <a:off x="3644265" y="1919605"/>
            <a:ext cx="389890" cy="22161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077845" y="121920"/>
            <a:ext cx="1498600" cy="17983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FF0000"/>
                </a:solidFill>
                <a:effectLst/>
                <a:latin typeface="Times New Roman"/>
                <a:ea typeface="Calibri"/>
                <a:cs typeface="Times New Roman"/>
              </a:rPr>
              <a:t>The Rapture</a:t>
            </a:r>
            <a:r>
              <a:rPr lang="en-US" sz="1400">
                <a:solidFill>
                  <a:srgbClr val="FF0000"/>
                </a:solidFill>
                <a:effectLst/>
                <a:latin typeface="Times New Roman"/>
                <a:ea typeface="Calibri"/>
                <a:cs typeface="Times New Roman"/>
              </a:rPr>
              <a:t> </a:t>
            </a:r>
            <a:r>
              <a:rPr lang="en-US" sz="1400">
                <a:effectLst/>
                <a:latin typeface="Times New Roman"/>
                <a:ea typeface="Calibri"/>
                <a:cs typeface="Times New Roman"/>
              </a:rPr>
              <a:t>of the Church ending the church age and beginning the Great Tribulation</a:t>
            </a:r>
          </a:p>
          <a:p>
            <a:pPr marL="0" marR="0" algn="ctr">
              <a:spcBef>
                <a:spcPts val="0"/>
              </a:spcBef>
              <a:spcAft>
                <a:spcPts val="0"/>
              </a:spcAft>
            </a:pPr>
            <a:r>
              <a:rPr lang="en-US" sz="1400">
                <a:effectLst/>
                <a:latin typeface="Times New Roman"/>
                <a:ea typeface="Calibri"/>
                <a:cs typeface="Times New Roman"/>
              </a:rPr>
              <a:t>1 Thess. 4:13f</a:t>
            </a:r>
          </a:p>
          <a:p>
            <a:pPr marL="0" marR="0" algn="ctr">
              <a:spcBef>
                <a:spcPts val="0"/>
              </a:spcBef>
              <a:spcAft>
                <a:spcPts val="0"/>
              </a:spcAft>
            </a:pPr>
            <a:r>
              <a:rPr lang="en-US" sz="1400">
                <a:effectLst/>
                <a:latin typeface="Times New Roman"/>
                <a:ea typeface="Calibri"/>
                <a:cs typeface="Times New Roman"/>
              </a:rPr>
              <a:t>Church goes up.</a:t>
            </a:r>
          </a:p>
        </p:txBody>
      </p:sp>
      <p:sp>
        <p:nvSpPr>
          <p:cNvPr id="18" name="Right Brace 17"/>
          <p:cNvSpPr/>
          <p:nvPr/>
        </p:nvSpPr>
        <p:spPr>
          <a:xfrm rot="16200000">
            <a:off x="4216400" y="3300730"/>
            <a:ext cx="553720" cy="1096010"/>
          </a:xfrm>
          <a:prstGeom prst="rightBrace">
            <a:avLst/>
          </a:prstGeom>
          <a:ln w="60325">
            <a:solidFill>
              <a:srgbClr val="7030A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15"/>
          <p:cNvSpPr txBox="1"/>
          <p:nvPr/>
        </p:nvSpPr>
        <p:spPr>
          <a:xfrm>
            <a:off x="3947160" y="2040889"/>
            <a:ext cx="1094105" cy="1580515"/>
          </a:xfrm>
          <a:prstGeom prst="rect">
            <a:avLst/>
          </a:prstGeom>
          <a:solidFill>
            <a:srgbClr val="FFFF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a:effectLst/>
                <a:latin typeface="Times New Roman"/>
                <a:ea typeface="Calibri"/>
                <a:cs typeface="Times New Roman"/>
              </a:rPr>
              <a:t>7 Year Period</a:t>
            </a:r>
          </a:p>
          <a:p>
            <a:pPr marL="0" marR="0" algn="ctr">
              <a:spcBef>
                <a:spcPts val="0"/>
              </a:spcBef>
              <a:spcAft>
                <a:spcPts val="0"/>
              </a:spcAft>
            </a:pPr>
            <a:r>
              <a:rPr lang="en-US" b="1" dirty="0">
                <a:solidFill>
                  <a:srgbClr val="7030A0"/>
                </a:solidFill>
                <a:effectLst/>
                <a:latin typeface="Times New Roman"/>
                <a:ea typeface="Calibri"/>
                <a:cs typeface="Times New Roman"/>
              </a:rPr>
              <a:t>Great </a:t>
            </a:r>
            <a:r>
              <a:rPr lang="en-US" b="1" dirty="0" err="1" smtClean="0">
                <a:solidFill>
                  <a:srgbClr val="7030A0"/>
                </a:solidFill>
                <a:effectLst/>
                <a:latin typeface="Times New Roman"/>
                <a:ea typeface="Calibri"/>
                <a:cs typeface="Times New Roman"/>
              </a:rPr>
              <a:t>Tribula-tion</a:t>
            </a:r>
            <a:endParaRPr lang="en-US" b="1" dirty="0">
              <a:effectLst/>
              <a:latin typeface="Times New Roman"/>
              <a:ea typeface="Calibri"/>
              <a:cs typeface="Times New Roman"/>
            </a:endParaRPr>
          </a:p>
        </p:txBody>
      </p:sp>
      <p:sp>
        <p:nvSpPr>
          <p:cNvPr id="20" name="Down Arrow 19"/>
          <p:cNvSpPr/>
          <p:nvPr/>
        </p:nvSpPr>
        <p:spPr>
          <a:xfrm>
            <a:off x="4944745" y="2040890"/>
            <a:ext cx="314325" cy="1784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17"/>
          <p:cNvSpPr txBox="1"/>
          <p:nvPr/>
        </p:nvSpPr>
        <p:spPr>
          <a:xfrm>
            <a:off x="4666615" y="377190"/>
            <a:ext cx="854075" cy="15716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00B050"/>
                </a:solidFill>
                <a:effectLst/>
                <a:latin typeface="Times New Roman"/>
                <a:ea typeface="Calibri"/>
                <a:cs typeface="Times New Roman"/>
              </a:rPr>
              <a:t>The</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Second</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Coming~</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Jesus comes back</a:t>
            </a:r>
            <a:endParaRPr lang="en-US" sz="1400">
              <a:effectLst/>
              <a:latin typeface="Times New Roman"/>
              <a:ea typeface="Calibri"/>
              <a:cs typeface="Times New Roman"/>
            </a:endParaRPr>
          </a:p>
        </p:txBody>
      </p:sp>
      <p:sp>
        <p:nvSpPr>
          <p:cNvPr id="22" name="Block Arc 21"/>
          <p:cNvSpPr/>
          <p:nvPr/>
        </p:nvSpPr>
        <p:spPr>
          <a:xfrm>
            <a:off x="5041265" y="3704590"/>
            <a:ext cx="2442845" cy="806450"/>
          </a:xfrm>
          <a:prstGeom prst="blockArc">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19"/>
          <p:cNvSpPr txBox="1"/>
          <p:nvPr/>
        </p:nvSpPr>
        <p:spPr>
          <a:xfrm>
            <a:off x="5251450" y="2910205"/>
            <a:ext cx="1978660" cy="7480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4A442A"/>
                </a:solidFill>
                <a:effectLst/>
                <a:latin typeface="Times New Roman"/>
                <a:ea typeface="Calibri"/>
                <a:cs typeface="Times New Roman"/>
              </a:rPr>
              <a:t>The Millennium~ 1,000 Year Reign of Christ</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4A442A"/>
                </a:solidFill>
                <a:effectLst/>
                <a:latin typeface="Times New Roman"/>
                <a:ea typeface="Calibri"/>
                <a:cs typeface="Times New Roman"/>
              </a:rPr>
              <a:t>Rev. 20:1-3</a:t>
            </a:r>
            <a:endParaRPr lang="en-US" sz="1400">
              <a:effectLst/>
              <a:latin typeface="Times New Roman"/>
              <a:ea typeface="Calibri"/>
              <a:cs typeface="Times New Roman"/>
            </a:endParaRPr>
          </a:p>
        </p:txBody>
      </p:sp>
      <p:sp>
        <p:nvSpPr>
          <p:cNvPr id="24" name="Text Box 21"/>
          <p:cNvSpPr txBox="1"/>
          <p:nvPr/>
        </p:nvSpPr>
        <p:spPr>
          <a:xfrm>
            <a:off x="6450330" y="1814195"/>
            <a:ext cx="1318260" cy="9156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effectLst/>
                <a:latin typeface="Times New Roman"/>
                <a:ea typeface="Calibri"/>
                <a:cs typeface="Times New Roman"/>
              </a:rPr>
              <a:t>The Great</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White Throne</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Judgment</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Rev. 20:11-13</a:t>
            </a:r>
            <a:endParaRPr lang="en-US" sz="1400">
              <a:effectLst/>
              <a:latin typeface="Times New Roman"/>
              <a:ea typeface="Calibri"/>
              <a:cs typeface="Times New Roman"/>
            </a:endParaRPr>
          </a:p>
        </p:txBody>
      </p:sp>
      <p:sp>
        <p:nvSpPr>
          <p:cNvPr id="25" name="Down Arrow 24"/>
          <p:cNvSpPr/>
          <p:nvPr/>
        </p:nvSpPr>
        <p:spPr>
          <a:xfrm>
            <a:off x="7466330" y="4139565"/>
            <a:ext cx="239395" cy="370840"/>
          </a:xfrm>
          <a:prstGeom prst="downArrow">
            <a:avLst/>
          </a:prstGeom>
          <a:solidFill>
            <a:srgbClr val="FFC000"/>
          </a:solidFill>
          <a:ln>
            <a:solidFill>
              <a:srgbClr val="A1242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 Box 23"/>
          <p:cNvSpPr txBox="1"/>
          <p:nvPr/>
        </p:nvSpPr>
        <p:spPr>
          <a:xfrm>
            <a:off x="7301865" y="4589780"/>
            <a:ext cx="1003935" cy="19634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a:effectLst/>
                <a:latin typeface="Times New Roman"/>
                <a:ea typeface="Calibri"/>
                <a:cs typeface="Times New Roman"/>
              </a:rPr>
              <a:t>“anyone not found written in the Book of Life was cast into the lake of fire.” Rev. 20:14-15</a:t>
            </a:r>
          </a:p>
        </p:txBody>
      </p:sp>
      <p:sp>
        <p:nvSpPr>
          <p:cNvPr id="27" name="Cloud 26"/>
          <p:cNvSpPr/>
          <p:nvPr/>
        </p:nvSpPr>
        <p:spPr>
          <a:xfrm>
            <a:off x="7226935" y="6248400"/>
            <a:ext cx="1078865" cy="854075"/>
          </a:xfrm>
          <a:prstGeom prst="cloud">
            <a:avLst/>
          </a:prstGeom>
          <a:gradFill>
            <a:gsLst>
              <a:gs pos="0">
                <a:srgbClr val="FFF200"/>
              </a:gs>
              <a:gs pos="45000">
                <a:srgbClr val="FF7A00"/>
              </a:gs>
              <a:gs pos="70000">
                <a:srgbClr val="FF0300"/>
              </a:gs>
              <a:gs pos="100000">
                <a:srgbClr val="4D0808"/>
              </a:gs>
            </a:gsLst>
            <a:lin ang="5400000" scaled="0"/>
          </a:gra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Bevel 27"/>
          <p:cNvSpPr/>
          <p:nvPr/>
        </p:nvSpPr>
        <p:spPr>
          <a:xfrm>
            <a:off x="7752715" y="1426210"/>
            <a:ext cx="1289050" cy="2706370"/>
          </a:xfrm>
          <a:prstGeom prst="bevel">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a:effectLst/>
                <a:latin typeface="Times New Roman"/>
                <a:ea typeface="Calibri"/>
                <a:cs typeface="Times New Roman"/>
              </a:rPr>
              <a:t>New</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Heaven</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And</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New Earth</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Rev. 21</a:t>
            </a:r>
            <a:endParaRPr lang="en-US" sz="1400">
              <a:effectLst/>
              <a:latin typeface="Times New Roman"/>
              <a:ea typeface="Calibri"/>
              <a:cs typeface="Times New Roman"/>
            </a:endParaRPr>
          </a:p>
        </p:txBody>
      </p:sp>
      <p:sp>
        <p:nvSpPr>
          <p:cNvPr id="29" name="Text Box 27"/>
          <p:cNvSpPr txBox="1"/>
          <p:nvPr/>
        </p:nvSpPr>
        <p:spPr>
          <a:xfrm>
            <a:off x="1765936" y="4191000"/>
            <a:ext cx="5396864" cy="252253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b="1" dirty="0">
                <a:solidFill>
                  <a:srgbClr val="7030A0"/>
                </a:solidFill>
                <a:effectLst/>
                <a:latin typeface="Times New Roman"/>
                <a:ea typeface="Calibri"/>
                <a:cs typeface="Times New Roman"/>
              </a:rPr>
              <a:t>Great Tribulation AKA Jacobs Trouble</a:t>
            </a:r>
            <a:endParaRPr lang="en-US" sz="2000" b="1" dirty="0">
              <a:effectLst/>
              <a:latin typeface="Times New Roman"/>
              <a:ea typeface="Calibri"/>
              <a:cs typeface="Times New Roman"/>
            </a:endParaRPr>
          </a:p>
          <a:p>
            <a:pPr marL="0" marR="0">
              <a:spcBef>
                <a:spcPts val="0"/>
              </a:spcBef>
              <a:spcAft>
                <a:spcPts val="0"/>
              </a:spcAft>
            </a:pPr>
            <a:r>
              <a:rPr lang="en-US" sz="2000" b="1" dirty="0">
                <a:effectLst/>
                <a:latin typeface="Times New Roman"/>
                <a:ea typeface="Calibri"/>
                <a:cs typeface="Times New Roman"/>
              </a:rPr>
              <a:t>Mat. 24:21 – Great Tribulation</a:t>
            </a:r>
          </a:p>
          <a:p>
            <a:pPr marL="0" marR="0">
              <a:spcBef>
                <a:spcPts val="0"/>
              </a:spcBef>
              <a:spcAft>
                <a:spcPts val="0"/>
              </a:spcAft>
            </a:pPr>
            <a:r>
              <a:rPr lang="en-US" sz="2000" b="1" dirty="0" err="1">
                <a:effectLst/>
                <a:latin typeface="Times New Roman"/>
                <a:ea typeface="Calibri"/>
                <a:cs typeface="Times New Roman"/>
              </a:rPr>
              <a:t>Zep</a:t>
            </a:r>
            <a:r>
              <a:rPr lang="en-US" sz="2000" b="1" dirty="0">
                <a:effectLst/>
                <a:latin typeface="Times New Roman"/>
                <a:ea typeface="Calibri"/>
                <a:cs typeface="Times New Roman"/>
              </a:rPr>
              <a:t>. 1:14-17 Great day of the Lord- Day of Wrath</a:t>
            </a:r>
          </a:p>
          <a:p>
            <a:pPr marL="0" marR="0">
              <a:spcBef>
                <a:spcPts val="0"/>
              </a:spcBef>
              <a:spcAft>
                <a:spcPts val="0"/>
              </a:spcAft>
            </a:pPr>
            <a:r>
              <a:rPr lang="en-US" sz="2000" b="1" dirty="0">
                <a:effectLst/>
                <a:latin typeface="Times New Roman"/>
                <a:ea typeface="Calibri"/>
                <a:cs typeface="Times New Roman"/>
              </a:rPr>
              <a:t>Daniel 12:3 – Time of Trouble such as never was</a:t>
            </a:r>
          </a:p>
          <a:p>
            <a:pPr marL="0" marR="0">
              <a:spcBef>
                <a:spcPts val="0"/>
              </a:spcBef>
              <a:spcAft>
                <a:spcPts val="0"/>
              </a:spcAft>
            </a:pPr>
            <a:r>
              <a:rPr lang="en-US" sz="2000" b="1" dirty="0">
                <a:effectLst/>
                <a:latin typeface="Times New Roman"/>
                <a:ea typeface="Calibri"/>
                <a:cs typeface="Times New Roman"/>
              </a:rPr>
              <a:t>Jeremiah 30:7 time of “Jacob’s Trouble” (Israel- God deals with Israel over rejection of Messiah) </a:t>
            </a:r>
          </a:p>
          <a:p>
            <a:pPr marL="0" marR="0">
              <a:spcBef>
                <a:spcPts val="0"/>
              </a:spcBef>
              <a:spcAft>
                <a:spcPts val="0"/>
              </a:spcAft>
            </a:pPr>
            <a:r>
              <a:rPr lang="en-US" sz="1400" dirty="0">
                <a:effectLst/>
                <a:latin typeface="Times New Roman"/>
                <a:ea typeface="Calibri"/>
                <a:cs typeface="Times New Roman"/>
              </a:rPr>
              <a:t> </a:t>
            </a:r>
          </a:p>
        </p:txBody>
      </p:sp>
      <p:cxnSp>
        <p:nvCxnSpPr>
          <p:cNvPr id="30" name="Straight Arrow Connector 29"/>
          <p:cNvCxnSpPr/>
          <p:nvPr/>
        </p:nvCxnSpPr>
        <p:spPr>
          <a:xfrm flipV="1">
            <a:off x="3945255" y="3959227"/>
            <a:ext cx="345440" cy="302893"/>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28"/>
          <p:cNvSpPr>
            <a:spLocks noChangeArrowheads="1"/>
          </p:cNvSpPr>
          <p:nvPr/>
        </p:nvSpPr>
        <p:spPr bwMode="auto">
          <a:xfrm>
            <a:off x="-609600" y="-425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77281566"/>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882900"/>
            <a:ext cx="5334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988" y="685800"/>
            <a:ext cx="658812" cy="63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0"/>
          <p:cNvSpPr txBox="1"/>
          <p:nvPr/>
        </p:nvSpPr>
        <p:spPr>
          <a:xfrm>
            <a:off x="0" y="6705600"/>
            <a:ext cx="2353310" cy="2101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latin typeface="Times New Roman"/>
                <a:ea typeface="Calibri"/>
                <a:cs typeface="Times New Roman"/>
              </a:rPr>
              <a:t>Pastor Mark Schwarzbauer PhD 2013</a:t>
            </a:r>
            <a:endParaRPr lang="en-US" sz="1400" dirty="0">
              <a:effectLst/>
              <a:latin typeface="Times New Roman"/>
              <a:ea typeface="Calibri"/>
              <a:cs typeface="Times New Roman"/>
            </a:endParaRPr>
          </a:p>
        </p:txBody>
      </p:sp>
      <p:cxnSp>
        <p:nvCxnSpPr>
          <p:cNvPr id="7" name="Straight Connector 6"/>
          <p:cNvCxnSpPr/>
          <p:nvPr/>
        </p:nvCxnSpPr>
        <p:spPr>
          <a:xfrm>
            <a:off x="154940" y="4139565"/>
            <a:ext cx="890397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Text Box 2"/>
          <p:cNvSpPr txBox="1"/>
          <p:nvPr/>
        </p:nvSpPr>
        <p:spPr>
          <a:xfrm>
            <a:off x="154940" y="3150235"/>
            <a:ext cx="734060" cy="9423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solidFill>
                  <a:srgbClr val="993300"/>
                </a:solidFill>
                <a:effectLst/>
                <a:latin typeface="Times New Roman"/>
                <a:ea typeface="Calibri"/>
                <a:cs typeface="Times New Roman"/>
              </a:rPr>
              <a:t>The </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O.T.</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Law</a:t>
            </a:r>
            <a:endParaRPr lang="en-US" sz="1400">
              <a:effectLst/>
              <a:latin typeface="Times New Roman"/>
              <a:ea typeface="Calibri"/>
              <a:cs typeface="Times New Roman"/>
            </a:endParaRPr>
          </a:p>
        </p:txBody>
      </p:sp>
      <p:grpSp>
        <p:nvGrpSpPr>
          <p:cNvPr id="9" name="Group 8"/>
          <p:cNvGrpSpPr/>
          <p:nvPr/>
        </p:nvGrpSpPr>
        <p:grpSpPr>
          <a:xfrm>
            <a:off x="603885" y="2609850"/>
            <a:ext cx="749300" cy="1678305"/>
            <a:chOff x="0" y="0"/>
            <a:chExt cx="749508" cy="1678898"/>
          </a:xfrm>
        </p:grpSpPr>
        <p:sp>
          <p:nvSpPr>
            <p:cNvPr id="10" name="Rectangle 9"/>
            <p:cNvSpPr/>
            <p:nvPr/>
          </p:nvSpPr>
          <p:spPr>
            <a:xfrm>
              <a:off x="284813" y="0"/>
              <a:ext cx="179882" cy="1678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0" y="299803"/>
              <a:ext cx="749508" cy="194279"/>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Text Box 8"/>
          <p:cNvSpPr txBox="1"/>
          <p:nvPr/>
        </p:nvSpPr>
        <p:spPr>
          <a:xfrm>
            <a:off x="76200" y="4267200"/>
            <a:ext cx="1139190" cy="17532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effectLst/>
                <a:latin typeface="Times New Roman"/>
                <a:ea typeface="Calibri"/>
                <a:cs typeface="Times New Roman"/>
              </a:rPr>
              <a:t>Jesus’</a:t>
            </a:r>
          </a:p>
          <a:p>
            <a:pPr marL="0" marR="0" algn="ctr">
              <a:spcBef>
                <a:spcPts val="0"/>
              </a:spcBef>
              <a:spcAft>
                <a:spcPts val="0"/>
              </a:spcAft>
            </a:pPr>
            <a:r>
              <a:rPr lang="en-US" sz="1400" dirty="0">
                <a:effectLst/>
                <a:latin typeface="Times New Roman"/>
                <a:ea typeface="Calibri"/>
                <a:cs typeface="Times New Roman"/>
              </a:rPr>
              <a:t>Death &amp;</a:t>
            </a:r>
          </a:p>
          <a:p>
            <a:pPr marL="0" marR="0" algn="ctr">
              <a:spcBef>
                <a:spcPts val="0"/>
              </a:spcBef>
              <a:spcAft>
                <a:spcPts val="0"/>
              </a:spcAft>
            </a:pPr>
            <a:r>
              <a:rPr lang="en-US" sz="1400" dirty="0">
                <a:effectLst/>
                <a:latin typeface="Times New Roman"/>
                <a:ea typeface="Calibri"/>
                <a:cs typeface="Times New Roman"/>
              </a:rPr>
              <a:t>Resurrection</a:t>
            </a:r>
          </a:p>
          <a:p>
            <a:pPr marL="0" marR="0" algn="ctr">
              <a:spcBef>
                <a:spcPts val="0"/>
              </a:spcBef>
              <a:spcAft>
                <a:spcPts val="0"/>
              </a:spcAft>
            </a:pPr>
            <a:r>
              <a:rPr lang="en-US" sz="1400" dirty="0">
                <a:effectLst/>
                <a:latin typeface="Times New Roman"/>
                <a:ea typeface="Calibri"/>
                <a:cs typeface="Times New Roman"/>
              </a:rPr>
              <a:t>~</a:t>
            </a:r>
          </a:p>
          <a:p>
            <a:pPr marL="0" marR="0" algn="ctr">
              <a:spcBef>
                <a:spcPts val="0"/>
              </a:spcBef>
              <a:spcAft>
                <a:spcPts val="0"/>
              </a:spcAft>
            </a:pPr>
            <a:r>
              <a:rPr lang="en-US" sz="1400" dirty="0">
                <a:effectLst/>
                <a:latin typeface="Times New Roman"/>
                <a:ea typeface="Calibri"/>
                <a:cs typeface="Times New Roman"/>
              </a:rPr>
              <a:t>Law is Fulfilled</a:t>
            </a:r>
          </a:p>
          <a:p>
            <a:pPr marL="0" marR="0" algn="ctr">
              <a:spcBef>
                <a:spcPts val="0"/>
              </a:spcBef>
              <a:spcAft>
                <a:spcPts val="0"/>
              </a:spcAft>
            </a:pPr>
            <a:r>
              <a:rPr lang="en-US" sz="1400" dirty="0">
                <a:effectLst/>
                <a:latin typeface="Times New Roman"/>
                <a:ea typeface="Calibri"/>
                <a:cs typeface="Times New Roman"/>
              </a:rPr>
              <a:t>Church is Born</a:t>
            </a:r>
          </a:p>
          <a:p>
            <a:pPr marL="0" marR="0" algn="ctr">
              <a:spcBef>
                <a:spcPts val="0"/>
              </a:spcBef>
              <a:spcAft>
                <a:spcPts val="0"/>
              </a:spcAft>
            </a:pPr>
            <a:r>
              <a:rPr lang="en-US" sz="1400" dirty="0">
                <a:effectLst/>
                <a:latin typeface="Times New Roman"/>
                <a:ea typeface="Calibri"/>
                <a:cs typeface="Times New Roman"/>
              </a:rPr>
              <a:t> </a:t>
            </a:r>
          </a:p>
        </p:txBody>
      </p:sp>
      <p:sp>
        <p:nvSpPr>
          <p:cNvPr id="13" name="Block Arc 12"/>
          <p:cNvSpPr/>
          <p:nvPr/>
        </p:nvSpPr>
        <p:spPr>
          <a:xfrm>
            <a:off x="1068070" y="3234055"/>
            <a:ext cx="2653030" cy="173799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p:cNvSpPr/>
          <p:nvPr/>
        </p:nvSpPr>
        <p:spPr>
          <a:xfrm>
            <a:off x="2867025" y="3103880"/>
            <a:ext cx="464185" cy="854710"/>
          </a:xfrm>
          <a:custGeom>
            <a:avLst/>
            <a:gdLst>
              <a:gd name="connsiteX0" fmla="*/ 464695 w 464695"/>
              <a:gd name="connsiteY0" fmla="*/ 0 h 854977"/>
              <a:gd name="connsiteX1" fmla="*/ 449705 w 464695"/>
              <a:gd name="connsiteY1" fmla="*/ 104931 h 854977"/>
              <a:gd name="connsiteX2" fmla="*/ 434715 w 464695"/>
              <a:gd name="connsiteY2" fmla="*/ 299803 h 854977"/>
              <a:gd name="connsiteX3" fmla="*/ 299803 w 464695"/>
              <a:gd name="connsiteY3" fmla="*/ 419724 h 854977"/>
              <a:gd name="connsiteX4" fmla="*/ 254833 w 464695"/>
              <a:gd name="connsiteY4" fmla="*/ 449705 h 854977"/>
              <a:gd name="connsiteX5" fmla="*/ 239843 w 464695"/>
              <a:gd name="connsiteY5" fmla="*/ 554636 h 854977"/>
              <a:gd name="connsiteX6" fmla="*/ 164892 w 464695"/>
              <a:gd name="connsiteY6" fmla="*/ 629587 h 854977"/>
              <a:gd name="connsiteX7" fmla="*/ 134911 w 464695"/>
              <a:gd name="connsiteY7" fmla="*/ 659567 h 854977"/>
              <a:gd name="connsiteX8" fmla="*/ 119921 w 464695"/>
              <a:gd name="connsiteY8" fmla="*/ 704538 h 854977"/>
              <a:gd name="connsiteX9" fmla="*/ 104931 w 464695"/>
              <a:gd name="connsiteY9" fmla="*/ 794479 h 854977"/>
              <a:gd name="connsiteX10" fmla="*/ 59961 w 464695"/>
              <a:gd name="connsiteY10" fmla="*/ 824459 h 854977"/>
              <a:gd name="connsiteX11" fmla="*/ 0 w 464695"/>
              <a:gd name="connsiteY11" fmla="*/ 854439 h 85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95" h="854977">
                <a:moveTo>
                  <a:pt x="464695" y="0"/>
                </a:moveTo>
                <a:cubicBezTo>
                  <a:pt x="459698" y="34977"/>
                  <a:pt x="453221" y="69774"/>
                  <a:pt x="449705" y="104931"/>
                </a:cubicBezTo>
                <a:cubicBezTo>
                  <a:pt x="443222" y="169757"/>
                  <a:pt x="449637" y="236386"/>
                  <a:pt x="434715" y="299803"/>
                </a:cubicBezTo>
                <a:cubicBezTo>
                  <a:pt x="422326" y="352456"/>
                  <a:pt x="332363" y="398017"/>
                  <a:pt x="299803" y="419724"/>
                </a:cubicBezTo>
                <a:lnTo>
                  <a:pt x="254833" y="449705"/>
                </a:lnTo>
                <a:cubicBezTo>
                  <a:pt x="249836" y="484682"/>
                  <a:pt x="249996" y="520794"/>
                  <a:pt x="239843" y="554636"/>
                </a:cubicBezTo>
                <a:cubicBezTo>
                  <a:pt x="225643" y="601970"/>
                  <a:pt x="199078" y="602238"/>
                  <a:pt x="164892" y="629587"/>
                </a:cubicBezTo>
                <a:cubicBezTo>
                  <a:pt x="153856" y="638416"/>
                  <a:pt x="144905" y="649574"/>
                  <a:pt x="134911" y="659567"/>
                </a:cubicBezTo>
                <a:cubicBezTo>
                  <a:pt x="129914" y="674557"/>
                  <a:pt x="123349" y="689113"/>
                  <a:pt x="119921" y="704538"/>
                </a:cubicBezTo>
                <a:cubicBezTo>
                  <a:pt x="113328" y="734208"/>
                  <a:pt x="118523" y="767294"/>
                  <a:pt x="104931" y="794479"/>
                </a:cubicBezTo>
                <a:cubicBezTo>
                  <a:pt x="96874" y="810593"/>
                  <a:pt x="74029" y="813205"/>
                  <a:pt x="59961" y="824459"/>
                </a:cubicBezTo>
                <a:cubicBezTo>
                  <a:pt x="13653" y="861505"/>
                  <a:pt x="50661" y="854439"/>
                  <a:pt x="0" y="854439"/>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11"/>
          <p:cNvSpPr txBox="1"/>
          <p:nvPr/>
        </p:nvSpPr>
        <p:spPr>
          <a:xfrm>
            <a:off x="1563370" y="2490470"/>
            <a:ext cx="1678305" cy="7486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a:solidFill>
                  <a:srgbClr val="0070C0"/>
                </a:solidFill>
                <a:effectLst/>
                <a:latin typeface="Times New Roman"/>
                <a:ea typeface="Calibri"/>
                <a:cs typeface="Times New Roman"/>
              </a:rPr>
              <a:t>The Church Age</a:t>
            </a:r>
            <a:endParaRPr lang="en-US" sz="1400">
              <a:effectLst/>
              <a:latin typeface="Times New Roman"/>
              <a:ea typeface="Calibri"/>
              <a:cs typeface="Times New Roman"/>
            </a:endParaRPr>
          </a:p>
          <a:p>
            <a:pPr marL="0" marR="0">
              <a:spcBef>
                <a:spcPts val="0"/>
              </a:spcBef>
              <a:spcAft>
                <a:spcPts val="0"/>
              </a:spcAft>
            </a:pPr>
            <a:r>
              <a:rPr lang="en-US" sz="1400">
                <a:effectLst/>
                <a:latin typeface="Times New Roman"/>
                <a:ea typeface="Calibri"/>
                <a:cs typeface="Times New Roman"/>
              </a:rPr>
              <a:t>Only Father knows the length of time…</a:t>
            </a:r>
          </a:p>
        </p:txBody>
      </p:sp>
      <p:sp>
        <p:nvSpPr>
          <p:cNvPr id="16" name="Up Arrow 15"/>
          <p:cNvSpPr/>
          <p:nvPr/>
        </p:nvSpPr>
        <p:spPr>
          <a:xfrm>
            <a:off x="3644265" y="1919605"/>
            <a:ext cx="389890" cy="22161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077845" y="121920"/>
            <a:ext cx="1498600" cy="17983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FF0000"/>
                </a:solidFill>
                <a:effectLst/>
                <a:latin typeface="Times New Roman"/>
                <a:ea typeface="Calibri"/>
                <a:cs typeface="Times New Roman"/>
              </a:rPr>
              <a:t>The Rapture</a:t>
            </a:r>
            <a:r>
              <a:rPr lang="en-US" sz="1400">
                <a:solidFill>
                  <a:srgbClr val="FF0000"/>
                </a:solidFill>
                <a:effectLst/>
                <a:latin typeface="Times New Roman"/>
                <a:ea typeface="Calibri"/>
                <a:cs typeface="Times New Roman"/>
              </a:rPr>
              <a:t> </a:t>
            </a:r>
            <a:r>
              <a:rPr lang="en-US" sz="1400">
                <a:effectLst/>
                <a:latin typeface="Times New Roman"/>
                <a:ea typeface="Calibri"/>
                <a:cs typeface="Times New Roman"/>
              </a:rPr>
              <a:t>of the Church ending the church age and beginning the Great Tribulation</a:t>
            </a:r>
          </a:p>
          <a:p>
            <a:pPr marL="0" marR="0" algn="ctr">
              <a:spcBef>
                <a:spcPts val="0"/>
              </a:spcBef>
              <a:spcAft>
                <a:spcPts val="0"/>
              </a:spcAft>
            </a:pPr>
            <a:r>
              <a:rPr lang="en-US" sz="1400">
                <a:effectLst/>
                <a:latin typeface="Times New Roman"/>
                <a:ea typeface="Calibri"/>
                <a:cs typeface="Times New Roman"/>
              </a:rPr>
              <a:t>1 Thess. 4:13f</a:t>
            </a:r>
          </a:p>
          <a:p>
            <a:pPr marL="0" marR="0" algn="ctr">
              <a:spcBef>
                <a:spcPts val="0"/>
              </a:spcBef>
              <a:spcAft>
                <a:spcPts val="0"/>
              </a:spcAft>
            </a:pPr>
            <a:r>
              <a:rPr lang="en-US" sz="1400">
                <a:effectLst/>
                <a:latin typeface="Times New Roman"/>
                <a:ea typeface="Calibri"/>
                <a:cs typeface="Times New Roman"/>
              </a:rPr>
              <a:t>Church goes up.</a:t>
            </a:r>
          </a:p>
        </p:txBody>
      </p:sp>
      <p:sp>
        <p:nvSpPr>
          <p:cNvPr id="18" name="Right Brace 17"/>
          <p:cNvSpPr/>
          <p:nvPr/>
        </p:nvSpPr>
        <p:spPr>
          <a:xfrm rot="16200000">
            <a:off x="4216400" y="3300730"/>
            <a:ext cx="553720" cy="1096010"/>
          </a:xfrm>
          <a:prstGeom prst="rightBrace">
            <a:avLst/>
          </a:prstGeom>
          <a:ln w="60325">
            <a:solidFill>
              <a:srgbClr val="7030A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15"/>
          <p:cNvSpPr txBox="1"/>
          <p:nvPr/>
        </p:nvSpPr>
        <p:spPr>
          <a:xfrm>
            <a:off x="3947160" y="2490470"/>
            <a:ext cx="1094105" cy="9283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effectLst/>
                <a:latin typeface="Times New Roman"/>
                <a:ea typeface="Calibri"/>
                <a:cs typeface="Times New Roman"/>
              </a:rPr>
              <a:t>7 Year Period</a:t>
            </a:r>
          </a:p>
          <a:p>
            <a:pPr marL="0" marR="0" algn="ctr">
              <a:spcBef>
                <a:spcPts val="0"/>
              </a:spcBef>
              <a:spcAft>
                <a:spcPts val="0"/>
              </a:spcAft>
            </a:pPr>
            <a:r>
              <a:rPr lang="en-US" sz="1400" b="1" dirty="0">
                <a:solidFill>
                  <a:srgbClr val="7030A0"/>
                </a:solidFill>
                <a:effectLst/>
                <a:latin typeface="Times New Roman"/>
                <a:ea typeface="Calibri"/>
                <a:cs typeface="Times New Roman"/>
              </a:rPr>
              <a:t>Great Tribulation</a:t>
            </a:r>
            <a:endParaRPr lang="en-US" sz="1400" dirty="0">
              <a:effectLst/>
              <a:latin typeface="Times New Roman"/>
              <a:ea typeface="Calibri"/>
              <a:cs typeface="Times New Roman"/>
            </a:endParaRPr>
          </a:p>
        </p:txBody>
      </p:sp>
      <p:sp>
        <p:nvSpPr>
          <p:cNvPr id="20" name="Down Arrow 19"/>
          <p:cNvSpPr/>
          <p:nvPr/>
        </p:nvSpPr>
        <p:spPr>
          <a:xfrm>
            <a:off x="4944745" y="2040890"/>
            <a:ext cx="314325" cy="1784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17"/>
          <p:cNvSpPr txBox="1"/>
          <p:nvPr/>
        </p:nvSpPr>
        <p:spPr>
          <a:xfrm>
            <a:off x="4666615" y="377190"/>
            <a:ext cx="854075" cy="15716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00B050"/>
                </a:solidFill>
                <a:effectLst/>
                <a:latin typeface="Times New Roman"/>
                <a:ea typeface="Calibri"/>
                <a:cs typeface="Times New Roman"/>
              </a:rPr>
              <a:t>The</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Second</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Coming~</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Jesus comes back</a:t>
            </a:r>
            <a:endParaRPr lang="en-US" sz="1400">
              <a:effectLst/>
              <a:latin typeface="Times New Roman"/>
              <a:ea typeface="Calibri"/>
              <a:cs typeface="Times New Roman"/>
            </a:endParaRPr>
          </a:p>
        </p:txBody>
      </p:sp>
      <p:sp>
        <p:nvSpPr>
          <p:cNvPr id="22" name="Block Arc 21"/>
          <p:cNvSpPr/>
          <p:nvPr/>
        </p:nvSpPr>
        <p:spPr>
          <a:xfrm>
            <a:off x="5041265" y="3704590"/>
            <a:ext cx="2442845" cy="806450"/>
          </a:xfrm>
          <a:prstGeom prst="blockArc">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19"/>
          <p:cNvSpPr txBox="1"/>
          <p:nvPr/>
        </p:nvSpPr>
        <p:spPr>
          <a:xfrm>
            <a:off x="5251450" y="2910205"/>
            <a:ext cx="1978660" cy="7480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4A442A"/>
                </a:solidFill>
                <a:effectLst/>
                <a:latin typeface="Times New Roman"/>
                <a:ea typeface="Calibri"/>
                <a:cs typeface="Times New Roman"/>
              </a:rPr>
              <a:t>The Millennium~ 1,000 Year Reign of Christ</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4A442A"/>
                </a:solidFill>
                <a:effectLst/>
                <a:latin typeface="Times New Roman"/>
                <a:ea typeface="Calibri"/>
                <a:cs typeface="Times New Roman"/>
              </a:rPr>
              <a:t>Rev. 20:1-3</a:t>
            </a:r>
            <a:endParaRPr lang="en-US" sz="1400">
              <a:effectLst/>
              <a:latin typeface="Times New Roman"/>
              <a:ea typeface="Calibri"/>
              <a:cs typeface="Times New Roman"/>
            </a:endParaRPr>
          </a:p>
        </p:txBody>
      </p:sp>
      <p:sp>
        <p:nvSpPr>
          <p:cNvPr id="24" name="Text Box 21"/>
          <p:cNvSpPr txBox="1"/>
          <p:nvPr/>
        </p:nvSpPr>
        <p:spPr>
          <a:xfrm>
            <a:off x="6450330" y="1814195"/>
            <a:ext cx="1318260" cy="9156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effectLst/>
                <a:latin typeface="Times New Roman"/>
                <a:ea typeface="Calibri"/>
                <a:cs typeface="Times New Roman"/>
              </a:rPr>
              <a:t>The Great</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White Throne</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Judgment</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Rev. 20:11-13</a:t>
            </a:r>
            <a:endParaRPr lang="en-US" sz="1400">
              <a:effectLst/>
              <a:latin typeface="Times New Roman"/>
              <a:ea typeface="Calibri"/>
              <a:cs typeface="Times New Roman"/>
            </a:endParaRPr>
          </a:p>
        </p:txBody>
      </p:sp>
      <p:sp>
        <p:nvSpPr>
          <p:cNvPr id="25" name="Down Arrow 24"/>
          <p:cNvSpPr/>
          <p:nvPr/>
        </p:nvSpPr>
        <p:spPr>
          <a:xfrm>
            <a:off x="7466330" y="4139565"/>
            <a:ext cx="239395" cy="370840"/>
          </a:xfrm>
          <a:prstGeom prst="downArrow">
            <a:avLst/>
          </a:prstGeom>
          <a:solidFill>
            <a:srgbClr val="FFC000"/>
          </a:solidFill>
          <a:ln>
            <a:solidFill>
              <a:srgbClr val="A1242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 Box 23"/>
          <p:cNvSpPr txBox="1"/>
          <p:nvPr/>
        </p:nvSpPr>
        <p:spPr>
          <a:xfrm>
            <a:off x="7454265" y="4589780"/>
            <a:ext cx="1003935" cy="19634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latin typeface="Times New Roman"/>
                <a:ea typeface="Calibri"/>
                <a:cs typeface="Times New Roman"/>
              </a:rPr>
              <a:t>“anyone not found written in the Book of Life was cast into the lake of fire.” Rev. 20:14-15</a:t>
            </a:r>
          </a:p>
        </p:txBody>
      </p:sp>
      <p:sp>
        <p:nvSpPr>
          <p:cNvPr id="27" name="Cloud 26"/>
          <p:cNvSpPr/>
          <p:nvPr/>
        </p:nvSpPr>
        <p:spPr>
          <a:xfrm>
            <a:off x="7226935" y="6248400"/>
            <a:ext cx="1078865" cy="854075"/>
          </a:xfrm>
          <a:prstGeom prst="cloud">
            <a:avLst/>
          </a:prstGeom>
          <a:gradFill>
            <a:gsLst>
              <a:gs pos="0">
                <a:srgbClr val="FFF200"/>
              </a:gs>
              <a:gs pos="45000">
                <a:srgbClr val="FF7A00"/>
              </a:gs>
              <a:gs pos="70000">
                <a:srgbClr val="FF0300"/>
              </a:gs>
              <a:gs pos="100000">
                <a:srgbClr val="4D0808"/>
              </a:gs>
            </a:gsLst>
            <a:lin ang="5400000" scaled="0"/>
          </a:gra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Bevel 27"/>
          <p:cNvSpPr/>
          <p:nvPr/>
        </p:nvSpPr>
        <p:spPr>
          <a:xfrm>
            <a:off x="7752715" y="1426210"/>
            <a:ext cx="1289050" cy="2706370"/>
          </a:xfrm>
          <a:prstGeom prst="bevel">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a:effectLst/>
                <a:latin typeface="Times New Roman"/>
                <a:ea typeface="Calibri"/>
                <a:cs typeface="Times New Roman"/>
              </a:rPr>
              <a:t>New</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Heaven</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And</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New Earth</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Rev. 21</a:t>
            </a:r>
            <a:endParaRPr lang="en-US" sz="1400">
              <a:effectLst/>
              <a:latin typeface="Times New Roman"/>
              <a:ea typeface="Calibri"/>
              <a:cs typeface="Times New Roman"/>
            </a:endParaRPr>
          </a:p>
        </p:txBody>
      </p:sp>
      <p:sp>
        <p:nvSpPr>
          <p:cNvPr id="29" name="Text Box 27"/>
          <p:cNvSpPr txBox="1"/>
          <p:nvPr/>
        </p:nvSpPr>
        <p:spPr>
          <a:xfrm>
            <a:off x="1295400" y="4191000"/>
            <a:ext cx="6076315" cy="252253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b="1" dirty="0">
                <a:solidFill>
                  <a:srgbClr val="7030A0"/>
                </a:solidFill>
                <a:effectLst/>
                <a:latin typeface="Times New Roman"/>
                <a:ea typeface="Calibri"/>
                <a:cs typeface="Times New Roman"/>
              </a:rPr>
              <a:t>Great Tribulation AKA Jacobs Trouble</a:t>
            </a:r>
            <a:endParaRPr lang="en-US" sz="2000" b="1" dirty="0">
              <a:effectLst/>
              <a:latin typeface="Times New Roman"/>
              <a:ea typeface="Calibri"/>
              <a:cs typeface="Times New Roman"/>
            </a:endParaRPr>
          </a:p>
          <a:p>
            <a:r>
              <a:rPr lang="en-US" sz="2100" b="1" dirty="0">
                <a:latin typeface="Times New Roman"/>
                <a:ea typeface="Calibri"/>
                <a:cs typeface="Times New Roman"/>
              </a:rPr>
              <a:t>Seven Year period (Daniels 70th week in prophecy).</a:t>
            </a:r>
          </a:p>
          <a:p>
            <a:r>
              <a:rPr lang="en-US" sz="2100" b="1" dirty="0" smtClean="0">
                <a:latin typeface="Times New Roman"/>
                <a:ea typeface="Calibri"/>
                <a:cs typeface="Times New Roman"/>
              </a:rPr>
              <a:t>Anti-Christ</a:t>
            </a:r>
            <a:r>
              <a:rPr lang="en-US" sz="2100" b="1" dirty="0">
                <a:latin typeface="Times New Roman"/>
                <a:ea typeface="Calibri"/>
                <a:cs typeface="Times New Roman"/>
              </a:rPr>
              <a:t>, a one world leader makes a 7 year covenant with the Jews. After 3.5 years he breaks it and demands worship. (Daniel 9:20-27</a:t>
            </a:r>
            <a:r>
              <a:rPr lang="en-US" sz="2100" b="1" dirty="0" smtClean="0">
                <a:latin typeface="Times New Roman"/>
                <a:ea typeface="Calibri"/>
                <a:cs typeface="Times New Roman"/>
              </a:rPr>
              <a:t>)  Forces </a:t>
            </a:r>
            <a:r>
              <a:rPr lang="en-US" sz="2100" b="1" dirty="0">
                <a:latin typeface="Times New Roman"/>
                <a:ea typeface="Calibri"/>
                <a:cs typeface="Times New Roman"/>
              </a:rPr>
              <a:t>everyone to accept him… mark of 666 (Revelation 13:11-18</a:t>
            </a:r>
            <a:r>
              <a:rPr lang="en-US" sz="2100" b="1" dirty="0" smtClean="0">
                <a:latin typeface="Times New Roman"/>
                <a:ea typeface="Calibri"/>
                <a:cs typeface="Times New Roman"/>
              </a:rPr>
              <a:t>).</a:t>
            </a:r>
            <a:r>
              <a:rPr lang="en-US" sz="2100" dirty="0">
                <a:effectLst/>
                <a:latin typeface="Times New Roman"/>
                <a:ea typeface="Calibri"/>
                <a:cs typeface="Times New Roman"/>
              </a:rPr>
              <a:t> </a:t>
            </a:r>
          </a:p>
        </p:txBody>
      </p:sp>
      <p:cxnSp>
        <p:nvCxnSpPr>
          <p:cNvPr id="30" name="Straight Arrow Connector 29"/>
          <p:cNvCxnSpPr/>
          <p:nvPr/>
        </p:nvCxnSpPr>
        <p:spPr>
          <a:xfrm flipV="1">
            <a:off x="3945255" y="3959227"/>
            <a:ext cx="345440" cy="302893"/>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28"/>
          <p:cNvSpPr>
            <a:spLocks noChangeArrowheads="1"/>
          </p:cNvSpPr>
          <p:nvPr/>
        </p:nvSpPr>
        <p:spPr bwMode="auto">
          <a:xfrm>
            <a:off x="-609600" y="-425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Text Box 15"/>
          <p:cNvSpPr txBox="1"/>
          <p:nvPr/>
        </p:nvSpPr>
        <p:spPr>
          <a:xfrm>
            <a:off x="3947160" y="2040889"/>
            <a:ext cx="1094105" cy="1580515"/>
          </a:xfrm>
          <a:prstGeom prst="rect">
            <a:avLst/>
          </a:prstGeom>
          <a:solidFill>
            <a:srgbClr val="FFFF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a:effectLst/>
                <a:latin typeface="Times New Roman"/>
                <a:ea typeface="Calibri"/>
                <a:cs typeface="Times New Roman"/>
              </a:rPr>
              <a:t>7 Year Period</a:t>
            </a:r>
          </a:p>
          <a:p>
            <a:pPr marL="0" marR="0" algn="ctr">
              <a:spcBef>
                <a:spcPts val="0"/>
              </a:spcBef>
              <a:spcAft>
                <a:spcPts val="0"/>
              </a:spcAft>
            </a:pPr>
            <a:r>
              <a:rPr lang="en-US" b="1" dirty="0">
                <a:solidFill>
                  <a:srgbClr val="7030A0"/>
                </a:solidFill>
                <a:effectLst/>
                <a:latin typeface="Times New Roman"/>
                <a:ea typeface="Calibri"/>
                <a:cs typeface="Times New Roman"/>
              </a:rPr>
              <a:t>Great </a:t>
            </a:r>
            <a:r>
              <a:rPr lang="en-US" b="1" dirty="0" err="1" smtClean="0">
                <a:solidFill>
                  <a:srgbClr val="7030A0"/>
                </a:solidFill>
                <a:effectLst/>
                <a:latin typeface="Times New Roman"/>
                <a:ea typeface="Calibri"/>
                <a:cs typeface="Times New Roman"/>
              </a:rPr>
              <a:t>Tribula-tion</a:t>
            </a:r>
            <a:endParaRPr lang="en-US" b="1" dirty="0">
              <a:effectLst/>
              <a:latin typeface="Times New Roman"/>
              <a:ea typeface="Calibri"/>
              <a:cs typeface="Times New Roman"/>
            </a:endParaRPr>
          </a:p>
        </p:txBody>
      </p:sp>
    </p:spTree>
    <p:extLst>
      <p:ext uri="{BB962C8B-B14F-4D97-AF65-F5344CB8AC3E}">
        <p14:creationId xmlns:p14="http://schemas.microsoft.com/office/powerpoint/2010/main" val="4163295074"/>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001962"/>
          </a:xfrm>
        </p:spPr>
        <p:txBody>
          <a:bodyPr>
            <a:noAutofit/>
          </a:bodyPr>
          <a:lstStyle/>
          <a:p>
            <a:pPr marL="0" marR="0">
              <a:spcBef>
                <a:spcPts val="0"/>
              </a:spcBef>
              <a:spcAft>
                <a:spcPts val="0"/>
              </a:spcAft>
            </a:pPr>
            <a:r>
              <a:rPr lang="en-US" sz="8000" b="1" dirty="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Reset </a:t>
            </a:r>
            <a:r>
              <a:rPr lang="en-US" sz="8000" b="1" dirty="0" smtClean="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Three: The Second Coming</a:t>
            </a:r>
            <a:endParaRPr lang="en-US" sz="5400" dirty="0">
              <a:effectLst/>
              <a:latin typeface="Times New Roman"/>
              <a:ea typeface="Calibri"/>
              <a:cs typeface="Times New Roman"/>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971800"/>
            <a:ext cx="3792070" cy="3657600"/>
          </a:xfrm>
          <a:prstGeom prst="rect">
            <a:avLst/>
          </a:prstGeom>
        </p:spPr>
      </p:pic>
    </p:spTree>
    <p:extLst>
      <p:ext uri="{BB962C8B-B14F-4D97-AF65-F5344CB8AC3E}">
        <p14:creationId xmlns:p14="http://schemas.microsoft.com/office/powerpoint/2010/main" val="2686637611"/>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7772400" cy="1143000"/>
          </a:xfrm>
        </p:spPr>
        <p:txBody>
          <a:bodyPr/>
          <a:lstStyle/>
          <a:p>
            <a:r>
              <a:rPr lang="en-US" sz="5200" b="0">
                <a:solidFill>
                  <a:srgbClr val="000099"/>
                </a:solidFill>
                <a:effectLst>
                  <a:outerShdw blurRad="38100" dist="38100" dir="2700000" algn="tl">
                    <a:srgbClr val="000000"/>
                  </a:outerShdw>
                </a:effectLst>
                <a:cs typeface="Times New Roman" pitchFamily="18" charset="0"/>
              </a:rPr>
              <a:t>I Thessalonians 4:13-18</a:t>
            </a:r>
          </a:p>
        </p:txBody>
      </p:sp>
      <p:sp>
        <p:nvSpPr>
          <p:cNvPr id="5123" name="Rectangle 3"/>
          <p:cNvSpPr>
            <a:spLocks noGrp="1" noChangeArrowheads="1"/>
          </p:cNvSpPr>
          <p:nvPr>
            <p:ph type="body" idx="1"/>
          </p:nvPr>
        </p:nvSpPr>
        <p:spPr>
          <a:xfrm>
            <a:off x="609600" y="1371600"/>
            <a:ext cx="8001000" cy="5029200"/>
          </a:xfrm>
        </p:spPr>
        <p:txBody>
          <a:bodyPr/>
          <a:lstStyle/>
          <a:p>
            <a:pPr>
              <a:buFontTx/>
              <a:buNone/>
            </a:pPr>
            <a:r>
              <a:rPr lang="en-US" sz="5200" baseline="30000">
                <a:solidFill>
                  <a:srgbClr val="010000"/>
                </a:solidFill>
                <a:effectLst/>
              </a:rPr>
              <a:t>13</a:t>
            </a:r>
            <a:r>
              <a:rPr lang="en-US" sz="5200">
                <a:solidFill>
                  <a:srgbClr val="010000"/>
                </a:solidFill>
                <a:effectLst/>
              </a:rPr>
              <a:t>But I do not want you to be ignorant, brethren, concerning those who have fallen asleep, lest you sorrow as others who have no hope.</a:t>
            </a:r>
            <a:endParaRPr lang="en-US" sz="5200">
              <a:solidFill>
                <a:srgbClr val="010000"/>
              </a:solidFill>
              <a:effectLst>
                <a:outerShdw blurRad="38100" dist="38100" dir="2700000" algn="tl">
                  <a:srgbClr val="FFFFFF"/>
                </a:outerShdw>
              </a:effectLst>
            </a:endParaRP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990600"/>
          </a:xfrm>
        </p:spPr>
        <p:txBody>
          <a:bodyPr/>
          <a:lstStyle/>
          <a:p>
            <a:r>
              <a:rPr lang="en-US" sz="5200" b="0" dirty="0" smtClean="0">
                <a:solidFill>
                  <a:srgbClr val="000099"/>
                </a:solidFill>
                <a:effectLst>
                  <a:outerShdw blurRad="38100" dist="38100" dir="2700000" algn="tl">
                    <a:srgbClr val="000000"/>
                  </a:outerShdw>
                </a:effectLst>
                <a:cs typeface="Times New Roman" pitchFamily="18" charset="0"/>
              </a:rPr>
              <a:t>Revelation 19:11-16</a:t>
            </a:r>
            <a:endParaRPr lang="en-US" sz="5200" b="0" dirty="0">
              <a:solidFill>
                <a:srgbClr val="000099"/>
              </a:solidFill>
              <a:effectLst>
                <a:outerShdw blurRad="38100" dist="38100" dir="2700000" algn="tl">
                  <a:srgbClr val="000000"/>
                </a:outerShdw>
              </a:effectLst>
              <a:cs typeface="Times New Roman" pitchFamily="18" charset="0"/>
            </a:endParaRPr>
          </a:p>
        </p:txBody>
      </p:sp>
      <p:sp>
        <p:nvSpPr>
          <p:cNvPr id="5123" name="Rectangle 3"/>
          <p:cNvSpPr>
            <a:spLocks noGrp="1" noChangeArrowheads="1"/>
          </p:cNvSpPr>
          <p:nvPr>
            <p:ph type="body" idx="1"/>
          </p:nvPr>
        </p:nvSpPr>
        <p:spPr>
          <a:xfrm>
            <a:off x="609600" y="914400"/>
            <a:ext cx="8229600" cy="5486400"/>
          </a:xfrm>
        </p:spPr>
        <p:txBody>
          <a:bodyPr/>
          <a:lstStyle/>
          <a:p>
            <a:pPr>
              <a:buFontTx/>
              <a:buNone/>
            </a:pPr>
            <a:r>
              <a:rPr lang="en-US" sz="4000" dirty="0" smtClean="0">
                <a:solidFill>
                  <a:srgbClr val="010000"/>
                </a:solidFill>
                <a:effectLst>
                  <a:outerShdw blurRad="38100" dist="38100" dir="2700000" algn="tl">
                    <a:srgbClr val="000000">
                      <a:alpha val="43137"/>
                    </a:srgbClr>
                  </a:outerShdw>
                </a:effectLst>
              </a:rPr>
              <a:t>11 </a:t>
            </a:r>
            <a:r>
              <a:rPr lang="en-US" sz="4000" dirty="0">
                <a:solidFill>
                  <a:srgbClr val="010000"/>
                </a:solidFill>
                <a:effectLst>
                  <a:outerShdw blurRad="38100" dist="38100" dir="2700000" algn="tl">
                    <a:srgbClr val="000000">
                      <a:alpha val="43137"/>
                    </a:srgbClr>
                  </a:outerShdw>
                </a:effectLst>
              </a:rPr>
              <a:t>Now I saw heaven opened, and behold, a white horse. And He who sat on him was called Faithful and True, and in righteousness He judges and makes war. 12 His eyes were like a flame of fire, and on His head were many crowns. He had a name written that no one knew except Himself. </a:t>
            </a:r>
          </a:p>
        </p:txBody>
      </p:sp>
    </p:spTree>
    <p:extLst>
      <p:ext uri="{BB962C8B-B14F-4D97-AF65-F5344CB8AC3E}">
        <p14:creationId xmlns:p14="http://schemas.microsoft.com/office/powerpoint/2010/main" val="447867712"/>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990600"/>
          </a:xfrm>
        </p:spPr>
        <p:txBody>
          <a:bodyPr/>
          <a:lstStyle/>
          <a:p>
            <a:r>
              <a:rPr lang="en-US" sz="5200" b="0" dirty="0" smtClean="0">
                <a:solidFill>
                  <a:srgbClr val="000099"/>
                </a:solidFill>
                <a:effectLst>
                  <a:outerShdw blurRad="38100" dist="38100" dir="2700000" algn="tl">
                    <a:srgbClr val="000000"/>
                  </a:outerShdw>
                </a:effectLst>
                <a:cs typeface="Times New Roman" pitchFamily="18" charset="0"/>
              </a:rPr>
              <a:t>Revelation 19:11-16</a:t>
            </a:r>
            <a:endParaRPr lang="en-US" sz="5200" b="0" dirty="0">
              <a:solidFill>
                <a:srgbClr val="000099"/>
              </a:solidFill>
              <a:effectLst>
                <a:outerShdw blurRad="38100" dist="38100" dir="2700000" algn="tl">
                  <a:srgbClr val="000000"/>
                </a:outerShdw>
              </a:effectLst>
              <a:cs typeface="Times New Roman" pitchFamily="18" charset="0"/>
            </a:endParaRPr>
          </a:p>
        </p:txBody>
      </p:sp>
      <p:sp>
        <p:nvSpPr>
          <p:cNvPr id="5123" name="Rectangle 3"/>
          <p:cNvSpPr>
            <a:spLocks noGrp="1" noChangeArrowheads="1"/>
          </p:cNvSpPr>
          <p:nvPr>
            <p:ph type="body" idx="1"/>
          </p:nvPr>
        </p:nvSpPr>
        <p:spPr>
          <a:xfrm>
            <a:off x="609600" y="914400"/>
            <a:ext cx="8153400" cy="5486400"/>
          </a:xfrm>
        </p:spPr>
        <p:txBody>
          <a:bodyPr/>
          <a:lstStyle/>
          <a:p>
            <a:pPr>
              <a:buFontTx/>
              <a:buNone/>
            </a:pPr>
            <a:r>
              <a:rPr lang="en-US" sz="4000" dirty="0" smtClean="0">
                <a:solidFill>
                  <a:srgbClr val="010000"/>
                </a:solidFill>
                <a:effectLst>
                  <a:outerShdw blurRad="38100" dist="38100" dir="2700000" algn="tl">
                    <a:srgbClr val="000000">
                      <a:alpha val="43137"/>
                    </a:srgbClr>
                  </a:outerShdw>
                </a:effectLst>
              </a:rPr>
              <a:t>13 </a:t>
            </a:r>
            <a:r>
              <a:rPr lang="en-US" sz="4000" dirty="0">
                <a:solidFill>
                  <a:srgbClr val="010000"/>
                </a:solidFill>
                <a:effectLst>
                  <a:outerShdw blurRad="38100" dist="38100" dir="2700000" algn="tl">
                    <a:srgbClr val="000000">
                      <a:alpha val="43137"/>
                    </a:srgbClr>
                  </a:outerShdw>
                </a:effectLst>
              </a:rPr>
              <a:t>He was clothed with a robe dipped in blood, and His name is called The Word of God. 14 And the armies in heaven, clothed in fine linen, white and clean, followed Him on white horses. </a:t>
            </a:r>
          </a:p>
        </p:txBody>
      </p:sp>
    </p:spTree>
    <p:extLst>
      <p:ext uri="{BB962C8B-B14F-4D97-AF65-F5344CB8AC3E}">
        <p14:creationId xmlns:p14="http://schemas.microsoft.com/office/powerpoint/2010/main" val="2632894538"/>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990600"/>
          </a:xfrm>
        </p:spPr>
        <p:txBody>
          <a:bodyPr/>
          <a:lstStyle/>
          <a:p>
            <a:r>
              <a:rPr lang="en-US" sz="5200" b="0" dirty="0" smtClean="0">
                <a:solidFill>
                  <a:srgbClr val="000099"/>
                </a:solidFill>
                <a:effectLst>
                  <a:outerShdw blurRad="38100" dist="38100" dir="2700000" algn="tl">
                    <a:srgbClr val="000000"/>
                  </a:outerShdw>
                </a:effectLst>
                <a:cs typeface="Times New Roman" pitchFamily="18" charset="0"/>
              </a:rPr>
              <a:t>Revelation 19:11-16</a:t>
            </a:r>
            <a:endParaRPr lang="en-US" sz="5200" b="0" dirty="0">
              <a:solidFill>
                <a:srgbClr val="000099"/>
              </a:solidFill>
              <a:effectLst>
                <a:outerShdw blurRad="38100" dist="38100" dir="2700000" algn="tl">
                  <a:srgbClr val="000000"/>
                </a:outerShdw>
              </a:effectLst>
              <a:cs typeface="Times New Roman" pitchFamily="18" charset="0"/>
            </a:endParaRPr>
          </a:p>
        </p:txBody>
      </p:sp>
      <p:sp>
        <p:nvSpPr>
          <p:cNvPr id="5123" name="Rectangle 3"/>
          <p:cNvSpPr>
            <a:spLocks noGrp="1" noChangeArrowheads="1"/>
          </p:cNvSpPr>
          <p:nvPr>
            <p:ph type="body" idx="1"/>
          </p:nvPr>
        </p:nvSpPr>
        <p:spPr>
          <a:xfrm>
            <a:off x="152400" y="762000"/>
            <a:ext cx="8763000" cy="5486400"/>
          </a:xfrm>
        </p:spPr>
        <p:txBody>
          <a:bodyPr/>
          <a:lstStyle/>
          <a:p>
            <a:pPr>
              <a:buFontTx/>
              <a:buNone/>
            </a:pPr>
            <a:r>
              <a:rPr lang="en-US" sz="4000" dirty="0" smtClean="0">
                <a:solidFill>
                  <a:srgbClr val="010000"/>
                </a:solidFill>
                <a:effectLst>
                  <a:outerShdw blurRad="38100" dist="38100" dir="2700000" algn="tl">
                    <a:srgbClr val="000000">
                      <a:alpha val="43137"/>
                    </a:srgbClr>
                  </a:outerShdw>
                </a:effectLst>
              </a:rPr>
              <a:t>15 Now out of His mouth goes a sharp sword, that with it He should strike the nations. And He Himself will rule them with a rod of iron. He Himself treads the winepress of the fierceness and wrath of Almighty God. 16 And He has on His robe and on His thigh a name written:    KING OF KINGS AND LORD OF LORDS. </a:t>
            </a:r>
            <a:endParaRPr lang="en-US" sz="4000" dirty="0">
              <a:solidFill>
                <a:srgbClr val="01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107043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665" y="274638"/>
            <a:ext cx="7328535" cy="1143000"/>
          </a:xfrm>
        </p:spPr>
        <p:txBody>
          <a:bodyPr>
            <a:no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Reset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Three: </a:t>
            </a:r>
            <a:b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The Second Coming</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724400"/>
          </a:xfrm>
        </p:spPr>
        <p:txBody>
          <a:bodyPr>
            <a:noAutofit/>
          </a:bodyPr>
          <a:lstStyle/>
          <a:p>
            <a:pPr marL="0" lvl="0" indent="0" algn="ctr">
              <a:spcBef>
                <a:spcPts val="0"/>
              </a:spcBef>
              <a:buNone/>
            </a:pPr>
            <a:r>
              <a:rPr lang="en-US" sz="6000" b="1" dirty="0" smtClean="0">
                <a:effectLst>
                  <a:outerShdw blurRad="38100" dist="38100" dir="2700000" algn="tl">
                    <a:srgbClr val="000000">
                      <a:alpha val="43137"/>
                    </a:srgbClr>
                  </a:outerShdw>
                </a:effectLst>
                <a:latin typeface="Times New Roman" pitchFamily="18" charset="0"/>
                <a:cs typeface="Times New Roman" pitchFamily="18" charset="0"/>
              </a:rPr>
              <a:t>The Difference </a:t>
            </a:r>
            <a:r>
              <a:rPr lang="en-US" sz="6000" b="1" dirty="0">
                <a:effectLst>
                  <a:outerShdw blurRad="38100" dist="38100" dir="2700000" algn="tl">
                    <a:srgbClr val="000000">
                      <a:alpha val="43137"/>
                    </a:srgbClr>
                  </a:outerShdw>
                </a:effectLst>
                <a:latin typeface="Times New Roman" pitchFamily="18" charset="0"/>
                <a:cs typeface="Times New Roman" pitchFamily="18" charset="0"/>
              </a:rPr>
              <a:t>between </a:t>
            </a:r>
            <a:r>
              <a:rPr lang="en-US" sz="6000" b="1" dirty="0" smtClean="0">
                <a:effectLst>
                  <a:outerShdw blurRad="38100" dist="38100" dir="2700000" algn="tl">
                    <a:srgbClr val="000000">
                      <a:alpha val="43137"/>
                    </a:srgbClr>
                  </a:outerShdw>
                </a:effectLst>
                <a:latin typeface="Times New Roman" pitchFamily="18" charset="0"/>
                <a:cs typeface="Times New Roman" pitchFamily="18" charset="0"/>
              </a:rPr>
              <a:t>the Rapture </a:t>
            </a:r>
            <a:r>
              <a:rPr lang="en-US" sz="6000" b="1" dirty="0">
                <a:effectLst>
                  <a:outerShdw blurRad="38100" dist="38100" dir="2700000" algn="tl">
                    <a:srgbClr val="000000">
                      <a:alpha val="43137"/>
                    </a:srgbClr>
                  </a:outerShdw>
                </a:effectLst>
                <a:latin typeface="Times New Roman" pitchFamily="18" charset="0"/>
                <a:cs typeface="Times New Roman" pitchFamily="18" charset="0"/>
              </a:rPr>
              <a:t>and </a:t>
            </a:r>
            <a:endParaRPr lang="en-US" sz="6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lvl="0" indent="0" algn="ctr">
              <a:spcBef>
                <a:spcPts val="0"/>
              </a:spcBef>
              <a:buNone/>
            </a:pPr>
            <a:r>
              <a:rPr lang="en-US" sz="6000" b="1" dirty="0" smtClean="0">
                <a:effectLst>
                  <a:outerShdw blurRad="38100" dist="38100" dir="2700000" algn="tl">
                    <a:srgbClr val="000000">
                      <a:alpha val="43137"/>
                    </a:srgbClr>
                  </a:outerShdw>
                </a:effectLst>
                <a:latin typeface="Times New Roman" pitchFamily="18" charset="0"/>
                <a:cs typeface="Times New Roman" pitchFamily="18" charset="0"/>
              </a:rPr>
              <a:t>the Second </a:t>
            </a:r>
            <a:r>
              <a:rPr lang="en-US" sz="6000" b="1" dirty="0">
                <a:effectLst>
                  <a:outerShdw blurRad="38100" dist="38100" dir="2700000" algn="tl">
                    <a:srgbClr val="000000">
                      <a:alpha val="43137"/>
                    </a:srgbClr>
                  </a:outerShdw>
                </a:effectLst>
                <a:latin typeface="Times New Roman" pitchFamily="18" charset="0"/>
                <a:cs typeface="Times New Roman" pitchFamily="18" charset="0"/>
              </a:rPr>
              <a:t>coming… church ascends, vs. Jesus comes back.</a:t>
            </a:r>
            <a:endParaRPr lang="en-US" sz="60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1053465" cy="1015365"/>
          </a:xfrm>
          <a:prstGeom prst="rect">
            <a:avLst/>
          </a:prstGeom>
        </p:spPr>
      </p:pic>
    </p:spTree>
    <p:extLst>
      <p:ext uri="{BB962C8B-B14F-4D97-AF65-F5344CB8AC3E}">
        <p14:creationId xmlns:p14="http://schemas.microsoft.com/office/powerpoint/2010/main" val="3332333979"/>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001962"/>
          </a:xfrm>
        </p:spPr>
        <p:txBody>
          <a:bodyPr>
            <a:noAutofit/>
          </a:bodyPr>
          <a:lstStyle/>
          <a:p>
            <a:pPr marL="0" marR="0">
              <a:spcBef>
                <a:spcPts val="0"/>
              </a:spcBef>
              <a:spcAft>
                <a:spcPts val="0"/>
              </a:spcAft>
            </a:pPr>
            <a:r>
              <a:rPr lang="en-US" sz="8000" b="1" dirty="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Reset </a:t>
            </a:r>
            <a:r>
              <a:rPr lang="en-US" sz="8000" b="1" dirty="0" smtClean="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Four</a:t>
            </a:r>
            <a:r>
              <a:rPr lang="en-US" sz="8000" b="1" dirty="0" smtClean="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 </a:t>
            </a:r>
            <a:br>
              <a:rPr lang="en-US" sz="8000" b="1" dirty="0" smtClean="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br>
            <a:r>
              <a:rPr lang="en-US" sz="8000" b="1" dirty="0" smtClean="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The Millennium</a:t>
            </a:r>
            <a:endParaRPr lang="en-US" sz="5400" dirty="0">
              <a:effectLst/>
              <a:latin typeface="Times New Roman"/>
              <a:ea typeface="Calibri"/>
              <a:cs typeface="Times New Roman"/>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971800"/>
            <a:ext cx="3792070" cy="3657600"/>
          </a:xfrm>
          <a:prstGeom prst="rect">
            <a:avLst/>
          </a:prstGeom>
        </p:spPr>
      </p:pic>
    </p:spTree>
    <p:extLst>
      <p:ext uri="{BB962C8B-B14F-4D97-AF65-F5344CB8AC3E}">
        <p14:creationId xmlns:p14="http://schemas.microsoft.com/office/powerpoint/2010/main" val="2108586158"/>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882900"/>
            <a:ext cx="5334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988" y="685800"/>
            <a:ext cx="658812" cy="63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0"/>
          <p:cNvSpPr txBox="1"/>
          <p:nvPr/>
        </p:nvSpPr>
        <p:spPr>
          <a:xfrm>
            <a:off x="237490" y="6629400"/>
            <a:ext cx="2353310" cy="2101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latin typeface="Times New Roman"/>
                <a:ea typeface="Calibri"/>
                <a:cs typeface="Times New Roman"/>
              </a:rPr>
              <a:t>Pastor Mark Schwarzbauer PhD 2013</a:t>
            </a:r>
            <a:endParaRPr lang="en-US" sz="1400" dirty="0">
              <a:effectLst/>
              <a:latin typeface="Times New Roman"/>
              <a:ea typeface="Calibri"/>
              <a:cs typeface="Times New Roman"/>
            </a:endParaRPr>
          </a:p>
        </p:txBody>
      </p:sp>
      <p:cxnSp>
        <p:nvCxnSpPr>
          <p:cNvPr id="7" name="Straight Connector 6"/>
          <p:cNvCxnSpPr/>
          <p:nvPr/>
        </p:nvCxnSpPr>
        <p:spPr>
          <a:xfrm>
            <a:off x="154940" y="4139565"/>
            <a:ext cx="890397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Text Box 2"/>
          <p:cNvSpPr txBox="1"/>
          <p:nvPr/>
        </p:nvSpPr>
        <p:spPr>
          <a:xfrm>
            <a:off x="154940" y="3150235"/>
            <a:ext cx="734060" cy="9423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solidFill>
                  <a:srgbClr val="993300"/>
                </a:solidFill>
                <a:effectLst/>
                <a:latin typeface="Times New Roman"/>
                <a:ea typeface="Calibri"/>
                <a:cs typeface="Times New Roman"/>
              </a:rPr>
              <a:t>The </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O.T.</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Law</a:t>
            </a:r>
            <a:endParaRPr lang="en-US" sz="1400">
              <a:effectLst/>
              <a:latin typeface="Times New Roman"/>
              <a:ea typeface="Calibri"/>
              <a:cs typeface="Times New Roman"/>
            </a:endParaRPr>
          </a:p>
        </p:txBody>
      </p:sp>
      <p:grpSp>
        <p:nvGrpSpPr>
          <p:cNvPr id="9" name="Group 8"/>
          <p:cNvGrpSpPr/>
          <p:nvPr/>
        </p:nvGrpSpPr>
        <p:grpSpPr>
          <a:xfrm>
            <a:off x="603885" y="2609850"/>
            <a:ext cx="749300" cy="1678305"/>
            <a:chOff x="0" y="0"/>
            <a:chExt cx="749508" cy="1678898"/>
          </a:xfrm>
        </p:grpSpPr>
        <p:sp>
          <p:nvSpPr>
            <p:cNvPr id="10" name="Rectangle 9"/>
            <p:cNvSpPr/>
            <p:nvPr/>
          </p:nvSpPr>
          <p:spPr>
            <a:xfrm>
              <a:off x="284813" y="0"/>
              <a:ext cx="179882" cy="1678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0" y="299803"/>
              <a:ext cx="749508" cy="194279"/>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Text Box 8"/>
          <p:cNvSpPr txBox="1"/>
          <p:nvPr/>
        </p:nvSpPr>
        <p:spPr>
          <a:xfrm>
            <a:off x="394335" y="4349115"/>
            <a:ext cx="1139190" cy="17532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a:effectLst/>
                <a:latin typeface="Times New Roman"/>
                <a:ea typeface="Calibri"/>
                <a:cs typeface="Times New Roman"/>
              </a:rPr>
              <a:t>Jesus’</a:t>
            </a:r>
          </a:p>
          <a:p>
            <a:pPr marL="0" marR="0" algn="ctr">
              <a:spcBef>
                <a:spcPts val="0"/>
              </a:spcBef>
              <a:spcAft>
                <a:spcPts val="0"/>
              </a:spcAft>
            </a:pPr>
            <a:r>
              <a:rPr lang="en-US" sz="1400">
                <a:effectLst/>
                <a:latin typeface="Times New Roman"/>
                <a:ea typeface="Calibri"/>
                <a:cs typeface="Times New Roman"/>
              </a:rPr>
              <a:t>Death &amp;</a:t>
            </a:r>
          </a:p>
          <a:p>
            <a:pPr marL="0" marR="0" algn="ctr">
              <a:spcBef>
                <a:spcPts val="0"/>
              </a:spcBef>
              <a:spcAft>
                <a:spcPts val="0"/>
              </a:spcAft>
            </a:pPr>
            <a:r>
              <a:rPr lang="en-US" sz="1400">
                <a:effectLst/>
                <a:latin typeface="Times New Roman"/>
                <a:ea typeface="Calibri"/>
                <a:cs typeface="Times New Roman"/>
              </a:rPr>
              <a:t>Resurrection</a:t>
            </a:r>
          </a:p>
          <a:p>
            <a:pPr marL="0" marR="0" algn="ctr">
              <a:spcBef>
                <a:spcPts val="0"/>
              </a:spcBef>
              <a:spcAft>
                <a:spcPts val="0"/>
              </a:spcAft>
            </a:pPr>
            <a:r>
              <a:rPr lang="en-US" sz="1400">
                <a:effectLst/>
                <a:latin typeface="Times New Roman"/>
                <a:ea typeface="Calibri"/>
                <a:cs typeface="Times New Roman"/>
              </a:rPr>
              <a:t>~</a:t>
            </a:r>
          </a:p>
          <a:p>
            <a:pPr marL="0" marR="0" algn="ctr">
              <a:spcBef>
                <a:spcPts val="0"/>
              </a:spcBef>
              <a:spcAft>
                <a:spcPts val="0"/>
              </a:spcAft>
            </a:pPr>
            <a:r>
              <a:rPr lang="en-US" sz="1400">
                <a:effectLst/>
                <a:latin typeface="Times New Roman"/>
                <a:ea typeface="Calibri"/>
                <a:cs typeface="Times New Roman"/>
              </a:rPr>
              <a:t>Law is Fulfilled</a:t>
            </a:r>
          </a:p>
          <a:p>
            <a:pPr marL="0" marR="0" algn="ctr">
              <a:spcBef>
                <a:spcPts val="0"/>
              </a:spcBef>
              <a:spcAft>
                <a:spcPts val="0"/>
              </a:spcAft>
            </a:pPr>
            <a:r>
              <a:rPr lang="en-US" sz="1400">
                <a:effectLst/>
                <a:latin typeface="Times New Roman"/>
                <a:ea typeface="Calibri"/>
                <a:cs typeface="Times New Roman"/>
              </a:rPr>
              <a:t>Church is Born</a:t>
            </a:r>
          </a:p>
          <a:p>
            <a:pPr marL="0" marR="0" algn="ctr">
              <a:spcBef>
                <a:spcPts val="0"/>
              </a:spcBef>
              <a:spcAft>
                <a:spcPts val="0"/>
              </a:spcAft>
            </a:pPr>
            <a:r>
              <a:rPr lang="en-US" sz="1400">
                <a:effectLst/>
                <a:latin typeface="Times New Roman"/>
                <a:ea typeface="Calibri"/>
                <a:cs typeface="Times New Roman"/>
              </a:rPr>
              <a:t> </a:t>
            </a:r>
          </a:p>
        </p:txBody>
      </p:sp>
      <p:sp>
        <p:nvSpPr>
          <p:cNvPr id="13" name="Block Arc 12"/>
          <p:cNvSpPr/>
          <p:nvPr/>
        </p:nvSpPr>
        <p:spPr>
          <a:xfrm>
            <a:off x="1068070" y="3234055"/>
            <a:ext cx="2653030" cy="173799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p:cNvSpPr/>
          <p:nvPr/>
        </p:nvSpPr>
        <p:spPr>
          <a:xfrm>
            <a:off x="2867025" y="3103880"/>
            <a:ext cx="464185" cy="854710"/>
          </a:xfrm>
          <a:custGeom>
            <a:avLst/>
            <a:gdLst>
              <a:gd name="connsiteX0" fmla="*/ 464695 w 464695"/>
              <a:gd name="connsiteY0" fmla="*/ 0 h 854977"/>
              <a:gd name="connsiteX1" fmla="*/ 449705 w 464695"/>
              <a:gd name="connsiteY1" fmla="*/ 104931 h 854977"/>
              <a:gd name="connsiteX2" fmla="*/ 434715 w 464695"/>
              <a:gd name="connsiteY2" fmla="*/ 299803 h 854977"/>
              <a:gd name="connsiteX3" fmla="*/ 299803 w 464695"/>
              <a:gd name="connsiteY3" fmla="*/ 419724 h 854977"/>
              <a:gd name="connsiteX4" fmla="*/ 254833 w 464695"/>
              <a:gd name="connsiteY4" fmla="*/ 449705 h 854977"/>
              <a:gd name="connsiteX5" fmla="*/ 239843 w 464695"/>
              <a:gd name="connsiteY5" fmla="*/ 554636 h 854977"/>
              <a:gd name="connsiteX6" fmla="*/ 164892 w 464695"/>
              <a:gd name="connsiteY6" fmla="*/ 629587 h 854977"/>
              <a:gd name="connsiteX7" fmla="*/ 134911 w 464695"/>
              <a:gd name="connsiteY7" fmla="*/ 659567 h 854977"/>
              <a:gd name="connsiteX8" fmla="*/ 119921 w 464695"/>
              <a:gd name="connsiteY8" fmla="*/ 704538 h 854977"/>
              <a:gd name="connsiteX9" fmla="*/ 104931 w 464695"/>
              <a:gd name="connsiteY9" fmla="*/ 794479 h 854977"/>
              <a:gd name="connsiteX10" fmla="*/ 59961 w 464695"/>
              <a:gd name="connsiteY10" fmla="*/ 824459 h 854977"/>
              <a:gd name="connsiteX11" fmla="*/ 0 w 464695"/>
              <a:gd name="connsiteY11" fmla="*/ 854439 h 85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95" h="854977">
                <a:moveTo>
                  <a:pt x="464695" y="0"/>
                </a:moveTo>
                <a:cubicBezTo>
                  <a:pt x="459698" y="34977"/>
                  <a:pt x="453221" y="69774"/>
                  <a:pt x="449705" y="104931"/>
                </a:cubicBezTo>
                <a:cubicBezTo>
                  <a:pt x="443222" y="169757"/>
                  <a:pt x="449637" y="236386"/>
                  <a:pt x="434715" y="299803"/>
                </a:cubicBezTo>
                <a:cubicBezTo>
                  <a:pt x="422326" y="352456"/>
                  <a:pt x="332363" y="398017"/>
                  <a:pt x="299803" y="419724"/>
                </a:cubicBezTo>
                <a:lnTo>
                  <a:pt x="254833" y="449705"/>
                </a:lnTo>
                <a:cubicBezTo>
                  <a:pt x="249836" y="484682"/>
                  <a:pt x="249996" y="520794"/>
                  <a:pt x="239843" y="554636"/>
                </a:cubicBezTo>
                <a:cubicBezTo>
                  <a:pt x="225643" y="601970"/>
                  <a:pt x="199078" y="602238"/>
                  <a:pt x="164892" y="629587"/>
                </a:cubicBezTo>
                <a:cubicBezTo>
                  <a:pt x="153856" y="638416"/>
                  <a:pt x="144905" y="649574"/>
                  <a:pt x="134911" y="659567"/>
                </a:cubicBezTo>
                <a:cubicBezTo>
                  <a:pt x="129914" y="674557"/>
                  <a:pt x="123349" y="689113"/>
                  <a:pt x="119921" y="704538"/>
                </a:cubicBezTo>
                <a:cubicBezTo>
                  <a:pt x="113328" y="734208"/>
                  <a:pt x="118523" y="767294"/>
                  <a:pt x="104931" y="794479"/>
                </a:cubicBezTo>
                <a:cubicBezTo>
                  <a:pt x="96874" y="810593"/>
                  <a:pt x="74029" y="813205"/>
                  <a:pt x="59961" y="824459"/>
                </a:cubicBezTo>
                <a:cubicBezTo>
                  <a:pt x="13653" y="861505"/>
                  <a:pt x="50661" y="854439"/>
                  <a:pt x="0" y="854439"/>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11"/>
          <p:cNvSpPr txBox="1"/>
          <p:nvPr/>
        </p:nvSpPr>
        <p:spPr>
          <a:xfrm>
            <a:off x="1563370" y="2490470"/>
            <a:ext cx="1678305" cy="7486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a:solidFill>
                  <a:srgbClr val="0070C0"/>
                </a:solidFill>
                <a:effectLst/>
                <a:latin typeface="Times New Roman"/>
                <a:ea typeface="Calibri"/>
                <a:cs typeface="Times New Roman"/>
              </a:rPr>
              <a:t>The Church Age</a:t>
            </a:r>
            <a:endParaRPr lang="en-US" sz="1400">
              <a:effectLst/>
              <a:latin typeface="Times New Roman"/>
              <a:ea typeface="Calibri"/>
              <a:cs typeface="Times New Roman"/>
            </a:endParaRPr>
          </a:p>
          <a:p>
            <a:pPr marL="0" marR="0">
              <a:spcBef>
                <a:spcPts val="0"/>
              </a:spcBef>
              <a:spcAft>
                <a:spcPts val="0"/>
              </a:spcAft>
            </a:pPr>
            <a:r>
              <a:rPr lang="en-US" sz="1400">
                <a:effectLst/>
                <a:latin typeface="Times New Roman"/>
                <a:ea typeface="Calibri"/>
                <a:cs typeface="Times New Roman"/>
              </a:rPr>
              <a:t>Only Father knows the length of time…</a:t>
            </a:r>
          </a:p>
        </p:txBody>
      </p:sp>
      <p:sp>
        <p:nvSpPr>
          <p:cNvPr id="16" name="Up Arrow 15"/>
          <p:cNvSpPr/>
          <p:nvPr/>
        </p:nvSpPr>
        <p:spPr>
          <a:xfrm>
            <a:off x="3644265" y="1919605"/>
            <a:ext cx="389890" cy="22161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077845" y="121920"/>
            <a:ext cx="1498600" cy="17983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FF0000"/>
                </a:solidFill>
                <a:effectLst/>
                <a:latin typeface="Times New Roman"/>
                <a:ea typeface="Calibri"/>
                <a:cs typeface="Times New Roman"/>
              </a:rPr>
              <a:t>The Rapture</a:t>
            </a:r>
            <a:r>
              <a:rPr lang="en-US" sz="1400">
                <a:solidFill>
                  <a:srgbClr val="FF0000"/>
                </a:solidFill>
                <a:effectLst/>
                <a:latin typeface="Times New Roman"/>
                <a:ea typeface="Calibri"/>
                <a:cs typeface="Times New Roman"/>
              </a:rPr>
              <a:t> </a:t>
            </a:r>
            <a:r>
              <a:rPr lang="en-US" sz="1400">
                <a:effectLst/>
                <a:latin typeface="Times New Roman"/>
                <a:ea typeface="Calibri"/>
                <a:cs typeface="Times New Roman"/>
              </a:rPr>
              <a:t>of the Church ending the church age and beginning the Great Tribulation</a:t>
            </a:r>
          </a:p>
          <a:p>
            <a:pPr marL="0" marR="0" algn="ctr">
              <a:spcBef>
                <a:spcPts val="0"/>
              </a:spcBef>
              <a:spcAft>
                <a:spcPts val="0"/>
              </a:spcAft>
            </a:pPr>
            <a:r>
              <a:rPr lang="en-US" sz="1400">
                <a:effectLst/>
                <a:latin typeface="Times New Roman"/>
                <a:ea typeface="Calibri"/>
                <a:cs typeface="Times New Roman"/>
              </a:rPr>
              <a:t>1 Thess. 4:13f</a:t>
            </a:r>
          </a:p>
          <a:p>
            <a:pPr marL="0" marR="0" algn="ctr">
              <a:spcBef>
                <a:spcPts val="0"/>
              </a:spcBef>
              <a:spcAft>
                <a:spcPts val="0"/>
              </a:spcAft>
            </a:pPr>
            <a:r>
              <a:rPr lang="en-US" sz="1400">
                <a:effectLst/>
                <a:latin typeface="Times New Roman"/>
                <a:ea typeface="Calibri"/>
                <a:cs typeface="Times New Roman"/>
              </a:rPr>
              <a:t>Church goes up.</a:t>
            </a:r>
          </a:p>
        </p:txBody>
      </p:sp>
      <p:sp>
        <p:nvSpPr>
          <p:cNvPr id="18" name="Right Brace 17"/>
          <p:cNvSpPr/>
          <p:nvPr/>
        </p:nvSpPr>
        <p:spPr>
          <a:xfrm rot="16200000">
            <a:off x="4216400" y="3300730"/>
            <a:ext cx="553720" cy="1096010"/>
          </a:xfrm>
          <a:prstGeom prst="rightBrace">
            <a:avLst/>
          </a:prstGeom>
          <a:ln w="60325">
            <a:solidFill>
              <a:srgbClr val="7030A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15"/>
          <p:cNvSpPr txBox="1"/>
          <p:nvPr/>
        </p:nvSpPr>
        <p:spPr>
          <a:xfrm>
            <a:off x="3947160" y="2490470"/>
            <a:ext cx="1094105" cy="9283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a:effectLst/>
                <a:latin typeface="Times New Roman"/>
                <a:ea typeface="Calibri"/>
                <a:cs typeface="Times New Roman"/>
              </a:rPr>
              <a:t>7 Year Period</a:t>
            </a:r>
          </a:p>
          <a:p>
            <a:pPr marL="0" marR="0" algn="ctr">
              <a:spcBef>
                <a:spcPts val="0"/>
              </a:spcBef>
              <a:spcAft>
                <a:spcPts val="0"/>
              </a:spcAft>
            </a:pPr>
            <a:r>
              <a:rPr lang="en-US" sz="1400" b="1">
                <a:solidFill>
                  <a:srgbClr val="7030A0"/>
                </a:solidFill>
                <a:effectLst/>
                <a:latin typeface="Times New Roman"/>
                <a:ea typeface="Calibri"/>
                <a:cs typeface="Times New Roman"/>
              </a:rPr>
              <a:t>Great Tribulation</a:t>
            </a:r>
            <a:endParaRPr lang="en-US" sz="1400">
              <a:effectLst/>
              <a:latin typeface="Times New Roman"/>
              <a:ea typeface="Calibri"/>
              <a:cs typeface="Times New Roman"/>
            </a:endParaRPr>
          </a:p>
        </p:txBody>
      </p:sp>
      <p:sp>
        <p:nvSpPr>
          <p:cNvPr id="20" name="Down Arrow 19"/>
          <p:cNvSpPr/>
          <p:nvPr/>
        </p:nvSpPr>
        <p:spPr>
          <a:xfrm>
            <a:off x="4944745" y="2040890"/>
            <a:ext cx="314325" cy="1784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17"/>
          <p:cNvSpPr txBox="1"/>
          <p:nvPr/>
        </p:nvSpPr>
        <p:spPr>
          <a:xfrm>
            <a:off x="4666615" y="377190"/>
            <a:ext cx="854075" cy="15716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00B050"/>
                </a:solidFill>
                <a:effectLst/>
                <a:latin typeface="Times New Roman"/>
                <a:ea typeface="Calibri"/>
                <a:cs typeface="Times New Roman"/>
              </a:rPr>
              <a:t>The</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Second</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Coming~</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Jesus comes back</a:t>
            </a:r>
            <a:endParaRPr lang="en-US" sz="1400">
              <a:effectLst/>
              <a:latin typeface="Times New Roman"/>
              <a:ea typeface="Calibri"/>
              <a:cs typeface="Times New Roman"/>
            </a:endParaRPr>
          </a:p>
        </p:txBody>
      </p:sp>
      <p:sp>
        <p:nvSpPr>
          <p:cNvPr id="22" name="Block Arc 21"/>
          <p:cNvSpPr/>
          <p:nvPr/>
        </p:nvSpPr>
        <p:spPr>
          <a:xfrm>
            <a:off x="5041265" y="3704590"/>
            <a:ext cx="2442845" cy="806450"/>
          </a:xfrm>
          <a:prstGeom prst="blockArc">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19"/>
          <p:cNvSpPr txBox="1"/>
          <p:nvPr/>
        </p:nvSpPr>
        <p:spPr>
          <a:xfrm>
            <a:off x="5251450" y="2133600"/>
            <a:ext cx="1978660" cy="1570990"/>
          </a:xfrm>
          <a:prstGeom prst="rect">
            <a:avLst/>
          </a:prstGeom>
          <a:solidFill>
            <a:srgbClr val="FFFF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b="1" dirty="0">
                <a:solidFill>
                  <a:srgbClr val="4A442A"/>
                </a:solidFill>
                <a:effectLst/>
                <a:latin typeface="Times New Roman"/>
                <a:ea typeface="Calibri"/>
                <a:cs typeface="Times New Roman"/>
              </a:rPr>
              <a:t>The Millennium~ 1,000 Year Reign of Christ</a:t>
            </a:r>
            <a:endParaRPr lang="en-US" sz="2000" b="1" dirty="0">
              <a:effectLst/>
              <a:latin typeface="Times New Roman"/>
              <a:ea typeface="Calibri"/>
              <a:cs typeface="Times New Roman"/>
            </a:endParaRPr>
          </a:p>
          <a:p>
            <a:pPr marL="0" marR="0" algn="ctr">
              <a:spcBef>
                <a:spcPts val="0"/>
              </a:spcBef>
              <a:spcAft>
                <a:spcPts val="0"/>
              </a:spcAft>
            </a:pPr>
            <a:r>
              <a:rPr lang="en-US" sz="2000" b="1" dirty="0">
                <a:solidFill>
                  <a:srgbClr val="4A442A"/>
                </a:solidFill>
                <a:effectLst/>
                <a:latin typeface="Times New Roman"/>
                <a:ea typeface="Calibri"/>
                <a:cs typeface="Times New Roman"/>
              </a:rPr>
              <a:t>Rev. 20:1-3</a:t>
            </a:r>
            <a:endParaRPr lang="en-US" sz="2000" b="1" dirty="0">
              <a:effectLst/>
              <a:latin typeface="Times New Roman"/>
              <a:ea typeface="Calibri"/>
              <a:cs typeface="Times New Roman"/>
            </a:endParaRPr>
          </a:p>
        </p:txBody>
      </p:sp>
      <p:sp>
        <p:nvSpPr>
          <p:cNvPr id="24" name="Text Box 21"/>
          <p:cNvSpPr txBox="1"/>
          <p:nvPr/>
        </p:nvSpPr>
        <p:spPr>
          <a:xfrm>
            <a:off x="6450330" y="1066800"/>
            <a:ext cx="1318260" cy="9156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effectLst/>
                <a:latin typeface="Times New Roman"/>
                <a:ea typeface="Calibri"/>
                <a:cs typeface="Times New Roman"/>
              </a:rPr>
              <a:t>The Great</a:t>
            </a:r>
            <a:endParaRPr lang="en-US" sz="1400" dirty="0">
              <a:effectLst/>
              <a:latin typeface="Times New Roman"/>
              <a:ea typeface="Calibri"/>
              <a:cs typeface="Times New Roman"/>
            </a:endParaRPr>
          </a:p>
          <a:p>
            <a:pPr marL="0" marR="0" algn="ctr">
              <a:spcBef>
                <a:spcPts val="0"/>
              </a:spcBef>
              <a:spcAft>
                <a:spcPts val="0"/>
              </a:spcAft>
            </a:pPr>
            <a:r>
              <a:rPr lang="en-US" sz="1400" b="1" dirty="0">
                <a:effectLst/>
                <a:latin typeface="Times New Roman"/>
                <a:ea typeface="Calibri"/>
                <a:cs typeface="Times New Roman"/>
              </a:rPr>
              <a:t>White Throne</a:t>
            </a:r>
            <a:endParaRPr lang="en-US" sz="1400" dirty="0">
              <a:effectLst/>
              <a:latin typeface="Times New Roman"/>
              <a:ea typeface="Calibri"/>
              <a:cs typeface="Times New Roman"/>
            </a:endParaRPr>
          </a:p>
          <a:p>
            <a:pPr marL="0" marR="0" algn="ctr">
              <a:spcBef>
                <a:spcPts val="0"/>
              </a:spcBef>
              <a:spcAft>
                <a:spcPts val="0"/>
              </a:spcAft>
            </a:pPr>
            <a:r>
              <a:rPr lang="en-US" sz="1400" b="1" dirty="0">
                <a:effectLst/>
                <a:latin typeface="Times New Roman"/>
                <a:ea typeface="Calibri"/>
                <a:cs typeface="Times New Roman"/>
              </a:rPr>
              <a:t>Judgment</a:t>
            </a:r>
            <a:endParaRPr lang="en-US" sz="1400" dirty="0">
              <a:effectLst/>
              <a:latin typeface="Times New Roman"/>
              <a:ea typeface="Calibri"/>
              <a:cs typeface="Times New Roman"/>
            </a:endParaRPr>
          </a:p>
          <a:p>
            <a:pPr marL="0" marR="0" algn="ctr">
              <a:spcBef>
                <a:spcPts val="0"/>
              </a:spcBef>
              <a:spcAft>
                <a:spcPts val="0"/>
              </a:spcAft>
            </a:pPr>
            <a:r>
              <a:rPr lang="en-US" sz="1400" b="1" dirty="0">
                <a:effectLst/>
                <a:latin typeface="Times New Roman"/>
                <a:ea typeface="Calibri"/>
                <a:cs typeface="Times New Roman"/>
              </a:rPr>
              <a:t>Rev. 20:11-13</a:t>
            </a:r>
            <a:endParaRPr lang="en-US" sz="1400" dirty="0">
              <a:effectLst/>
              <a:latin typeface="Times New Roman"/>
              <a:ea typeface="Calibri"/>
              <a:cs typeface="Times New Roman"/>
            </a:endParaRPr>
          </a:p>
        </p:txBody>
      </p:sp>
      <p:sp>
        <p:nvSpPr>
          <p:cNvPr id="25" name="Down Arrow 24"/>
          <p:cNvSpPr/>
          <p:nvPr/>
        </p:nvSpPr>
        <p:spPr>
          <a:xfrm>
            <a:off x="7466330" y="4139565"/>
            <a:ext cx="239395" cy="370840"/>
          </a:xfrm>
          <a:prstGeom prst="downArrow">
            <a:avLst/>
          </a:prstGeom>
          <a:solidFill>
            <a:srgbClr val="FFC000"/>
          </a:solidFill>
          <a:ln>
            <a:solidFill>
              <a:srgbClr val="A1242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 Box 23"/>
          <p:cNvSpPr txBox="1"/>
          <p:nvPr/>
        </p:nvSpPr>
        <p:spPr>
          <a:xfrm>
            <a:off x="7035165" y="4495800"/>
            <a:ext cx="1003935" cy="19634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a:effectLst/>
                <a:latin typeface="Times New Roman"/>
                <a:ea typeface="Calibri"/>
                <a:cs typeface="Times New Roman"/>
              </a:rPr>
              <a:t>“anyone not found written in the Book of Life was cast into the lake of fire.” Rev. 20:14-15</a:t>
            </a:r>
          </a:p>
        </p:txBody>
      </p:sp>
      <p:sp>
        <p:nvSpPr>
          <p:cNvPr id="27" name="Cloud 26"/>
          <p:cNvSpPr/>
          <p:nvPr/>
        </p:nvSpPr>
        <p:spPr>
          <a:xfrm>
            <a:off x="6960235" y="6156325"/>
            <a:ext cx="1078865" cy="854075"/>
          </a:xfrm>
          <a:prstGeom prst="cloud">
            <a:avLst/>
          </a:prstGeom>
          <a:gradFill>
            <a:gsLst>
              <a:gs pos="0">
                <a:srgbClr val="FFF200"/>
              </a:gs>
              <a:gs pos="45000">
                <a:srgbClr val="FF7A00"/>
              </a:gs>
              <a:gs pos="70000">
                <a:srgbClr val="FF0300"/>
              </a:gs>
              <a:gs pos="100000">
                <a:srgbClr val="4D0808"/>
              </a:gs>
            </a:gsLst>
            <a:lin ang="5400000" scaled="0"/>
          </a:gra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Bevel 27"/>
          <p:cNvSpPr/>
          <p:nvPr/>
        </p:nvSpPr>
        <p:spPr>
          <a:xfrm>
            <a:off x="7752715" y="1426210"/>
            <a:ext cx="1289050" cy="2706370"/>
          </a:xfrm>
          <a:prstGeom prst="bevel">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a:effectLst/>
                <a:latin typeface="Times New Roman"/>
                <a:ea typeface="Calibri"/>
                <a:cs typeface="Times New Roman"/>
              </a:rPr>
              <a:t>New</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Heaven</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And</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New Earth</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Rev. 21</a:t>
            </a:r>
            <a:endParaRPr lang="en-US" sz="1400">
              <a:effectLst/>
              <a:latin typeface="Times New Roman"/>
              <a:ea typeface="Calibri"/>
              <a:cs typeface="Times New Roman"/>
            </a:endParaRPr>
          </a:p>
        </p:txBody>
      </p:sp>
      <p:sp>
        <p:nvSpPr>
          <p:cNvPr id="29" name="Text Box 27"/>
          <p:cNvSpPr txBox="1"/>
          <p:nvPr/>
        </p:nvSpPr>
        <p:spPr>
          <a:xfrm>
            <a:off x="2809240" y="4565015"/>
            <a:ext cx="3972560" cy="13785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Times New Roman"/>
                <a:ea typeface="Calibri"/>
                <a:cs typeface="Times New Roman"/>
              </a:rPr>
              <a:t>Great Tribulation AKA Jacobs Trouble</a:t>
            </a:r>
            <a:endParaRPr lang="en-US" sz="1400" dirty="0">
              <a:effectLst/>
              <a:latin typeface="Times New Roman"/>
              <a:ea typeface="Calibri"/>
              <a:cs typeface="Times New Roman"/>
            </a:endParaRPr>
          </a:p>
          <a:p>
            <a:pPr marL="0" marR="0">
              <a:spcBef>
                <a:spcPts val="0"/>
              </a:spcBef>
              <a:spcAft>
                <a:spcPts val="0"/>
              </a:spcAft>
            </a:pPr>
            <a:r>
              <a:rPr lang="en-US" sz="1400" dirty="0">
                <a:effectLst/>
                <a:latin typeface="Times New Roman"/>
                <a:ea typeface="Calibri"/>
                <a:cs typeface="Times New Roman"/>
              </a:rPr>
              <a:t>Mat. 24:21 – Great Tribulation</a:t>
            </a:r>
          </a:p>
          <a:p>
            <a:pPr marL="0" marR="0">
              <a:spcBef>
                <a:spcPts val="0"/>
              </a:spcBef>
              <a:spcAft>
                <a:spcPts val="0"/>
              </a:spcAft>
            </a:pPr>
            <a:r>
              <a:rPr lang="en-US" sz="1400" dirty="0" err="1">
                <a:effectLst/>
                <a:latin typeface="Times New Roman"/>
                <a:ea typeface="Calibri"/>
                <a:cs typeface="Times New Roman"/>
              </a:rPr>
              <a:t>Zep</a:t>
            </a:r>
            <a:r>
              <a:rPr lang="en-US" sz="1400" dirty="0">
                <a:effectLst/>
                <a:latin typeface="Times New Roman"/>
                <a:ea typeface="Calibri"/>
                <a:cs typeface="Times New Roman"/>
              </a:rPr>
              <a:t>. 1:14-17 Great day of the Lord- Day of Wrath</a:t>
            </a:r>
          </a:p>
          <a:p>
            <a:pPr marL="0" marR="0">
              <a:spcBef>
                <a:spcPts val="0"/>
              </a:spcBef>
              <a:spcAft>
                <a:spcPts val="0"/>
              </a:spcAft>
            </a:pPr>
            <a:r>
              <a:rPr lang="en-US" sz="1400" dirty="0">
                <a:effectLst/>
                <a:latin typeface="Times New Roman"/>
                <a:ea typeface="Calibri"/>
                <a:cs typeface="Times New Roman"/>
              </a:rPr>
              <a:t>Daniel 12:3 – Time of Trouble such as never was</a:t>
            </a:r>
          </a:p>
          <a:p>
            <a:pPr marL="0" marR="0">
              <a:spcBef>
                <a:spcPts val="0"/>
              </a:spcBef>
              <a:spcAft>
                <a:spcPts val="0"/>
              </a:spcAft>
            </a:pPr>
            <a:r>
              <a:rPr lang="en-US" sz="1400" dirty="0">
                <a:effectLst/>
                <a:latin typeface="Times New Roman"/>
                <a:ea typeface="Calibri"/>
                <a:cs typeface="Times New Roman"/>
              </a:rPr>
              <a:t>Jeremiah 30:7 time of “Jacob’s Trouble” (Israel- God deals with Israel over rejection of Messiah) </a:t>
            </a:r>
          </a:p>
          <a:p>
            <a:pPr marL="0" marR="0">
              <a:spcBef>
                <a:spcPts val="0"/>
              </a:spcBef>
              <a:spcAft>
                <a:spcPts val="0"/>
              </a:spcAft>
            </a:pPr>
            <a:r>
              <a:rPr lang="en-US" sz="1400" dirty="0">
                <a:effectLst/>
                <a:latin typeface="Times New Roman"/>
                <a:ea typeface="Calibri"/>
                <a:cs typeface="Times New Roman"/>
              </a:rPr>
              <a:t> </a:t>
            </a:r>
          </a:p>
        </p:txBody>
      </p:sp>
      <p:cxnSp>
        <p:nvCxnSpPr>
          <p:cNvPr id="30" name="Straight Arrow Connector 29"/>
          <p:cNvCxnSpPr/>
          <p:nvPr/>
        </p:nvCxnSpPr>
        <p:spPr>
          <a:xfrm flipV="1">
            <a:off x="3644265" y="3959226"/>
            <a:ext cx="646430" cy="605789"/>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28"/>
          <p:cNvSpPr>
            <a:spLocks noChangeArrowheads="1"/>
          </p:cNvSpPr>
          <p:nvPr/>
        </p:nvSpPr>
        <p:spPr bwMode="auto">
          <a:xfrm>
            <a:off x="-609600" y="-425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83016814"/>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990600"/>
          </a:xfrm>
        </p:spPr>
        <p:txBody>
          <a:bodyPr/>
          <a:lstStyle/>
          <a:p>
            <a:r>
              <a:rPr lang="en-US" sz="5200" b="0" dirty="0" smtClean="0">
                <a:solidFill>
                  <a:srgbClr val="000099"/>
                </a:solidFill>
                <a:effectLst>
                  <a:outerShdw blurRad="38100" dist="38100" dir="2700000" algn="tl">
                    <a:srgbClr val="000000"/>
                  </a:outerShdw>
                </a:effectLst>
                <a:cs typeface="Times New Roman" pitchFamily="18" charset="0"/>
              </a:rPr>
              <a:t>Revelation 20:1-3</a:t>
            </a:r>
            <a:endParaRPr lang="en-US" sz="5200" b="0" dirty="0">
              <a:solidFill>
                <a:srgbClr val="000099"/>
              </a:solidFill>
              <a:effectLst>
                <a:outerShdw blurRad="38100" dist="38100" dir="2700000" algn="tl">
                  <a:srgbClr val="000000"/>
                </a:outerShdw>
              </a:effectLst>
              <a:cs typeface="Times New Roman" pitchFamily="18" charset="0"/>
            </a:endParaRPr>
          </a:p>
        </p:txBody>
      </p:sp>
      <p:sp>
        <p:nvSpPr>
          <p:cNvPr id="5123" name="Rectangle 3"/>
          <p:cNvSpPr>
            <a:spLocks noGrp="1" noChangeArrowheads="1"/>
          </p:cNvSpPr>
          <p:nvPr>
            <p:ph type="body" idx="1"/>
          </p:nvPr>
        </p:nvSpPr>
        <p:spPr>
          <a:xfrm>
            <a:off x="152400" y="762000"/>
            <a:ext cx="8763000" cy="5486400"/>
          </a:xfrm>
        </p:spPr>
        <p:txBody>
          <a:bodyPr/>
          <a:lstStyle/>
          <a:p>
            <a:pPr>
              <a:buFontTx/>
              <a:buNone/>
            </a:pPr>
            <a:r>
              <a:rPr lang="en-US" sz="4000" dirty="0">
                <a:solidFill>
                  <a:srgbClr val="010000"/>
                </a:solidFill>
                <a:effectLst>
                  <a:outerShdw blurRad="38100" dist="38100" dir="2700000" algn="tl">
                    <a:srgbClr val="000000">
                      <a:alpha val="43137"/>
                    </a:srgbClr>
                  </a:outerShdw>
                </a:effectLst>
              </a:rPr>
              <a:t>Then I saw an angel coming down from heaven, having the key to the bottomless pit and a great chain in his hand. 2 He laid hold of the dragon, that serpent of old, who is the Devil and Satan, and bound him for a thousand years; </a:t>
            </a:r>
          </a:p>
        </p:txBody>
      </p:sp>
    </p:spTree>
    <p:extLst>
      <p:ext uri="{BB962C8B-B14F-4D97-AF65-F5344CB8AC3E}">
        <p14:creationId xmlns:p14="http://schemas.microsoft.com/office/powerpoint/2010/main" val="2004811041"/>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990600"/>
          </a:xfrm>
        </p:spPr>
        <p:txBody>
          <a:bodyPr/>
          <a:lstStyle/>
          <a:p>
            <a:r>
              <a:rPr lang="en-US" sz="5200" b="0" dirty="0" smtClean="0">
                <a:solidFill>
                  <a:srgbClr val="000099"/>
                </a:solidFill>
                <a:effectLst>
                  <a:outerShdw blurRad="38100" dist="38100" dir="2700000" algn="tl">
                    <a:srgbClr val="000000"/>
                  </a:outerShdw>
                </a:effectLst>
                <a:cs typeface="Times New Roman" pitchFamily="18" charset="0"/>
              </a:rPr>
              <a:t>Revelation 20:1-3</a:t>
            </a:r>
            <a:endParaRPr lang="en-US" sz="5200" b="0" dirty="0">
              <a:solidFill>
                <a:srgbClr val="000099"/>
              </a:solidFill>
              <a:effectLst>
                <a:outerShdw blurRad="38100" dist="38100" dir="2700000" algn="tl">
                  <a:srgbClr val="000000"/>
                </a:outerShdw>
              </a:effectLst>
              <a:cs typeface="Times New Roman" pitchFamily="18" charset="0"/>
            </a:endParaRPr>
          </a:p>
        </p:txBody>
      </p:sp>
      <p:sp>
        <p:nvSpPr>
          <p:cNvPr id="5123" name="Rectangle 3"/>
          <p:cNvSpPr>
            <a:spLocks noGrp="1" noChangeArrowheads="1"/>
          </p:cNvSpPr>
          <p:nvPr>
            <p:ph type="body" idx="1"/>
          </p:nvPr>
        </p:nvSpPr>
        <p:spPr>
          <a:xfrm>
            <a:off x="152400" y="762000"/>
            <a:ext cx="8763000" cy="5486400"/>
          </a:xfrm>
        </p:spPr>
        <p:txBody>
          <a:bodyPr/>
          <a:lstStyle/>
          <a:p>
            <a:pPr>
              <a:buFontTx/>
              <a:buNone/>
            </a:pPr>
            <a:r>
              <a:rPr lang="en-US" sz="4000" dirty="0" smtClean="0">
                <a:solidFill>
                  <a:srgbClr val="010000"/>
                </a:solidFill>
                <a:effectLst>
                  <a:outerShdw blurRad="38100" dist="38100" dir="2700000" algn="tl">
                    <a:srgbClr val="000000">
                      <a:alpha val="43137"/>
                    </a:srgbClr>
                  </a:outerShdw>
                </a:effectLst>
              </a:rPr>
              <a:t>3 </a:t>
            </a:r>
            <a:r>
              <a:rPr lang="en-US" sz="4000" dirty="0">
                <a:solidFill>
                  <a:srgbClr val="010000"/>
                </a:solidFill>
                <a:effectLst>
                  <a:outerShdw blurRad="38100" dist="38100" dir="2700000" algn="tl">
                    <a:srgbClr val="000000">
                      <a:alpha val="43137"/>
                    </a:srgbClr>
                  </a:outerShdw>
                </a:effectLst>
              </a:rPr>
              <a:t>and he cast him into the bottomless pit, and shut him up, and set a seal on him, so that he should deceive the nations no more till the thousand years were finished. But after these things he must be released for a little while. </a:t>
            </a:r>
          </a:p>
        </p:txBody>
      </p:sp>
    </p:spTree>
    <p:extLst>
      <p:ext uri="{BB962C8B-B14F-4D97-AF65-F5344CB8AC3E}">
        <p14:creationId xmlns:p14="http://schemas.microsoft.com/office/powerpoint/2010/main" val="424933297"/>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882900"/>
            <a:ext cx="5334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988" y="685800"/>
            <a:ext cx="658812" cy="63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0"/>
          <p:cNvSpPr txBox="1"/>
          <p:nvPr/>
        </p:nvSpPr>
        <p:spPr>
          <a:xfrm>
            <a:off x="237490" y="6629400"/>
            <a:ext cx="2353310" cy="2101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latin typeface="Times New Roman"/>
                <a:ea typeface="Calibri"/>
                <a:cs typeface="Times New Roman"/>
              </a:rPr>
              <a:t>Pastor Mark Schwarzbauer PhD 2013</a:t>
            </a:r>
            <a:endParaRPr lang="en-US" sz="1400" dirty="0">
              <a:effectLst/>
              <a:latin typeface="Times New Roman"/>
              <a:ea typeface="Calibri"/>
              <a:cs typeface="Times New Roman"/>
            </a:endParaRPr>
          </a:p>
        </p:txBody>
      </p:sp>
      <p:cxnSp>
        <p:nvCxnSpPr>
          <p:cNvPr id="7" name="Straight Connector 6"/>
          <p:cNvCxnSpPr/>
          <p:nvPr/>
        </p:nvCxnSpPr>
        <p:spPr>
          <a:xfrm>
            <a:off x="154940" y="4139565"/>
            <a:ext cx="890397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Text Box 2"/>
          <p:cNvSpPr txBox="1"/>
          <p:nvPr/>
        </p:nvSpPr>
        <p:spPr>
          <a:xfrm>
            <a:off x="154940" y="3150235"/>
            <a:ext cx="734060" cy="9423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solidFill>
                  <a:srgbClr val="993300"/>
                </a:solidFill>
                <a:effectLst/>
                <a:latin typeface="Times New Roman"/>
                <a:ea typeface="Calibri"/>
                <a:cs typeface="Times New Roman"/>
              </a:rPr>
              <a:t>The </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O.T.</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Law</a:t>
            </a:r>
            <a:endParaRPr lang="en-US" sz="1400">
              <a:effectLst/>
              <a:latin typeface="Times New Roman"/>
              <a:ea typeface="Calibri"/>
              <a:cs typeface="Times New Roman"/>
            </a:endParaRPr>
          </a:p>
        </p:txBody>
      </p:sp>
      <p:grpSp>
        <p:nvGrpSpPr>
          <p:cNvPr id="9" name="Group 8"/>
          <p:cNvGrpSpPr/>
          <p:nvPr/>
        </p:nvGrpSpPr>
        <p:grpSpPr>
          <a:xfrm>
            <a:off x="603885" y="2609850"/>
            <a:ext cx="749300" cy="1678305"/>
            <a:chOff x="0" y="0"/>
            <a:chExt cx="749508" cy="1678898"/>
          </a:xfrm>
        </p:grpSpPr>
        <p:sp>
          <p:nvSpPr>
            <p:cNvPr id="10" name="Rectangle 9"/>
            <p:cNvSpPr/>
            <p:nvPr/>
          </p:nvSpPr>
          <p:spPr>
            <a:xfrm>
              <a:off x="284813" y="0"/>
              <a:ext cx="179882" cy="1678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0" y="299803"/>
              <a:ext cx="749508" cy="194279"/>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Text Box 8"/>
          <p:cNvSpPr txBox="1"/>
          <p:nvPr/>
        </p:nvSpPr>
        <p:spPr>
          <a:xfrm>
            <a:off x="394335" y="4349115"/>
            <a:ext cx="1139190" cy="17532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a:effectLst/>
                <a:latin typeface="Times New Roman"/>
                <a:ea typeface="Calibri"/>
                <a:cs typeface="Times New Roman"/>
              </a:rPr>
              <a:t>Jesus’</a:t>
            </a:r>
          </a:p>
          <a:p>
            <a:pPr marL="0" marR="0" algn="ctr">
              <a:spcBef>
                <a:spcPts val="0"/>
              </a:spcBef>
              <a:spcAft>
                <a:spcPts val="0"/>
              </a:spcAft>
            </a:pPr>
            <a:r>
              <a:rPr lang="en-US" sz="1400">
                <a:effectLst/>
                <a:latin typeface="Times New Roman"/>
                <a:ea typeface="Calibri"/>
                <a:cs typeface="Times New Roman"/>
              </a:rPr>
              <a:t>Death &amp;</a:t>
            </a:r>
          </a:p>
          <a:p>
            <a:pPr marL="0" marR="0" algn="ctr">
              <a:spcBef>
                <a:spcPts val="0"/>
              </a:spcBef>
              <a:spcAft>
                <a:spcPts val="0"/>
              </a:spcAft>
            </a:pPr>
            <a:r>
              <a:rPr lang="en-US" sz="1400">
                <a:effectLst/>
                <a:latin typeface="Times New Roman"/>
                <a:ea typeface="Calibri"/>
                <a:cs typeface="Times New Roman"/>
              </a:rPr>
              <a:t>Resurrection</a:t>
            </a:r>
          </a:p>
          <a:p>
            <a:pPr marL="0" marR="0" algn="ctr">
              <a:spcBef>
                <a:spcPts val="0"/>
              </a:spcBef>
              <a:spcAft>
                <a:spcPts val="0"/>
              </a:spcAft>
            </a:pPr>
            <a:r>
              <a:rPr lang="en-US" sz="1400">
                <a:effectLst/>
                <a:latin typeface="Times New Roman"/>
                <a:ea typeface="Calibri"/>
                <a:cs typeface="Times New Roman"/>
              </a:rPr>
              <a:t>~</a:t>
            </a:r>
          </a:p>
          <a:p>
            <a:pPr marL="0" marR="0" algn="ctr">
              <a:spcBef>
                <a:spcPts val="0"/>
              </a:spcBef>
              <a:spcAft>
                <a:spcPts val="0"/>
              </a:spcAft>
            </a:pPr>
            <a:r>
              <a:rPr lang="en-US" sz="1400">
                <a:effectLst/>
                <a:latin typeface="Times New Roman"/>
                <a:ea typeface="Calibri"/>
                <a:cs typeface="Times New Roman"/>
              </a:rPr>
              <a:t>Law is Fulfilled</a:t>
            </a:r>
          </a:p>
          <a:p>
            <a:pPr marL="0" marR="0" algn="ctr">
              <a:spcBef>
                <a:spcPts val="0"/>
              </a:spcBef>
              <a:spcAft>
                <a:spcPts val="0"/>
              </a:spcAft>
            </a:pPr>
            <a:r>
              <a:rPr lang="en-US" sz="1400">
                <a:effectLst/>
                <a:latin typeface="Times New Roman"/>
                <a:ea typeface="Calibri"/>
                <a:cs typeface="Times New Roman"/>
              </a:rPr>
              <a:t>Church is Born</a:t>
            </a:r>
          </a:p>
          <a:p>
            <a:pPr marL="0" marR="0" algn="ctr">
              <a:spcBef>
                <a:spcPts val="0"/>
              </a:spcBef>
              <a:spcAft>
                <a:spcPts val="0"/>
              </a:spcAft>
            </a:pPr>
            <a:r>
              <a:rPr lang="en-US" sz="1400">
                <a:effectLst/>
                <a:latin typeface="Times New Roman"/>
                <a:ea typeface="Calibri"/>
                <a:cs typeface="Times New Roman"/>
              </a:rPr>
              <a:t> </a:t>
            </a:r>
          </a:p>
        </p:txBody>
      </p:sp>
      <p:sp>
        <p:nvSpPr>
          <p:cNvPr id="13" name="Block Arc 12"/>
          <p:cNvSpPr/>
          <p:nvPr/>
        </p:nvSpPr>
        <p:spPr>
          <a:xfrm>
            <a:off x="1068070" y="3234055"/>
            <a:ext cx="2653030" cy="173799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p:cNvSpPr/>
          <p:nvPr/>
        </p:nvSpPr>
        <p:spPr>
          <a:xfrm>
            <a:off x="2867025" y="3103880"/>
            <a:ext cx="464185" cy="854710"/>
          </a:xfrm>
          <a:custGeom>
            <a:avLst/>
            <a:gdLst>
              <a:gd name="connsiteX0" fmla="*/ 464695 w 464695"/>
              <a:gd name="connsiteY0" fmla="*/ 0 h 854977"/>
              <a:gd name="connsiteX1" fmla="*/ 449705 w 464695"/>
              <a:gd name="connsiteY1" fmla="*/ 104931 h 854977"/>
              <a:gd name="connsiteX2" fmla="*/ 434715 w 464695"/>
              <a:gd name="connsiteY2" fmla="*/ 299803 h 854977"/>
              <a:gd name="connsiteX3" fmla="*/ 299803 w 464695"/>
              <a:gd name="connsiteY3" fmla="*/ 419724 h 854977"/>
              <a:gd name="connsiteX4" fmla="*/ 254833 w 464695"/>
              <a:gd name="connsiteY4" fmla="*/ 449705 h 854977"/>
              <a:gd name="connsiteX5" fmla="*/ 239843 w 464695"/>
              <a:gd name="connsiteY5" fmla="*/ 554636 h 854977"/>
              <a:gd name="connsiteX6" fmla="*/ 164892 w 464695"/>
              <a:gd name="connsiteY6" fmla="*/ 629587 h 854977"/>
              <a:gd name="connsiteX7" fmla="*/ 134911 w 464695"/>
              <a:gd name="connsiteY7" fmla="*/ 659567 h 854977"/>
              <a:gd name="connsiteX8" fmla="*/ 119921 w 464695"/>
              <a:gd name="connsiteY8" fmla="*/ 704538 h 854977"/>
              <a:gd name="connsiteX9" fmla="*/ 104931 w 464695"/>
              <a:gd name="connsiteY9" fmla="*/ 794479 h 854977"/>
              <a:gd name="connsiteX10" fmla="*/ 59961 w 464695"/>
              <a:gd name="connsiteY10" fmla="*/ 824459 h 854977"/>
              <a:gd name="connsiteX11" fmla="*/ 0 w 464695"/>
              <a:gd name="connsiteY11" fmla="*/ 854439 h 85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95" h="854977">
                <a:moveTo>
                  <a:pt x="464695" y="0"/>
                </a:moveTo>
                <a:cubicBezTo>
                  <a:pt x="459698" y="34977"/>
                  <a:pt x="453221" y="69774"/>
                  <a:pt x="449705" y="104931"/>
                </a:cubicBezTo>
                <a:cubicBezTo>
                  <a:pt x="443222" y="169757"/>
                  <a:pt x="449637" y="236386"/>
                  <a:pt x="434715" y="299803"/>
                </a:cubicBezTo>
                <a:cubicBezTo>
                  <a:pt x="422326" y="352456"/>
                  <a:pt x="332363" y="398017"/>
                  <a:pt x="299803" y="419724"/>
                </a:cubicBezTo>
                <a:lnTo>
                  <a:pt x="254833" y="449705"/>
                </a:lnTo>
                <a:cubicBezTo>
                  <a:pt x="249836" y="484682"/>
                  <a:pt x="249996" y="520794"/>
                  <a:pt x="239843" y="554636"/>
                </a:cubicBezTo>
                <a:cubicBezTo>
                  <a:pt x="225643" y="601970"/>
                  <a:pt x="199078" y="602238"/>
                  <a:pt x="164892" y="629587"/>
                </a:cubicBezTo>
                <a:cubicBezTo>
                  <a:pt x="153856" y="638416"/>
                  <a:pt x="144905" y="649574"/>
                  <a:pt x="134911" y="659567"/>
                </a:cubicBezTo>
                <a:cubicBezTo>
                  <a:pt x="129914" y="674557"/>
                  <a:pt x="123349" y="689113"/>
                  <a:pt x="119921" y="704538"/>
                </a:cubicBezTo>
                <a:cubicBezTo>
                  <a:pt x="113328" y="734208"/>
                  <a:pt x="118523" y="767294"/>
                  <a:pt x="104931" y="794479"/>
                </a:cubicBezTo>
                <a:cubicBezTo>
                  <a:pt x="96874" y="810593"/>
                  <a:pt x="74029" y="813205"/>
                  <a:pt x="59961" y="824459"/>
                </a:cubicBezTo>
                <a:cubicBezTo>
                  <a:pt x="13653" y="861505"/>
                  <a:pt x="50661" y="854439"/>
                  <a:pt x="0" y="854439"/>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11"/>
          <p:cNvSpPr txBox="1"/>
          <p:nvPr/>
        </p:nvSpPr>
        <p:spPr>
          <a:xfrm>
            <a:off x="1563370" y="2490470"/>
            <a:ext cx="1678305" cy="7486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a:solidFill>
                  <a:srgbClr val="0070C0"/>
                </a:solidFill>
                <a:effectLst/>
                <a:latin typeface="Times New Roman"/>
                <a:ea typeface="Calibri"/>
                <a:cs typeface="Times New Roman"/>
              </a:rPr>
              <a:t>The Church Age</a:t>
            </a:r>
            <a:endParaRPr lang="en-US" sz="1400">
              <a:effectLst/>
              <a:latin typeface="Times New Roman"/>
              <a:ea typeface="Calibri"/>
              <a:cs typeface="Times New Roman"/>
            </a:endParaRPr>
          </a:p>
          <a:p>
            <a:pPr marL="0" marR="0">
              <a:spcBef>
                <a:spcPts val="0"/>
              </a:spcBef>
              <a:spcAft>
                <a:spcPts val="0"/>
              </a:spcAft>
            </a:pPr>
            <a:r>
              <a:rPr lang="en-US" sz="1400">
                <a:effectLst/>
                <a:latin typeface="Times New Roman"/>
                <a:ea typeface="Calibri"/>
                <a:cs typeface="Times New Roman"/>
              </a:rPr>
              <a:t>Only Father knows the length of time…</a:t>
            </a:r>
          </a:p>
        </p:txBody>
      </p:sp>
      <p:sp>
        <p:nvSpPr>
          <p:cNvPr id="16" name="Up Arrow 15"/>
          <p:cNvSpPr/>
          <p:nvPr/>
        </p:nvSpPr>
        <p:spPr>
          <a:xfrm>
            <a:off x="3644265" y="1919605"/>
            <a:ext cx="389890" cy="22161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077845" y="121920"/>
            <a:ext cx="1498600" cy="17983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FF0000"/>
                </a:solidFill>
                <a:effectLst/>
                <a:latin typeface="Times New Roman"/>
                <a:ea typeface="Calibri"/>
                <a:cs typeface="Times New Roman"/>
              </a:rPr>
              <a:t>The Rapture</a:t>
            </a:r>
            <a:r>
              <a:rPr lang="en-US" sz="1400">
                <a:solidFill>
                  <a:srgbClr val="FF0000"/>
                </a:solidFill>
                <a:effectLst/>
                <a:latin typeface="Times New Roman"/>
                <a:ea typeface="Calibri"/>
                <a:cs typeface="Times New Roman"/>
              </a:rPr>
              <a:t> </a:t>
            </a:r>
            <a:r>
              <a:rPr lang="en-US" sz="1400">
                <a:effectLst/>
                <a:latin typeface="Times New Roman"/>
                <a:ea typeface="Calibri"/>
                <a:cs typeface="Times New Roman"/>
              </a:rPr>
              <a:t>of the Church ending the church age and beginning the Great Tribulation</a:t>
            </a:r>
          </a:p>
          <a:p>
            <a:pPr marL="0" marR="0" algn="ctr">
              <a:spcBef>
                <a:spcPts val="0"/>
              </a:spcBef>
              <a:spcAft>
                <a:spcPts val="0"/>
              </a:spcAft>
            </a:pPr>
            <a:r>
              <a:rPr lang="en-US" sz="1400">
                <a:effectLst/>
                <a:latin typeface="Times New Roman"/>
                <a:ea typeface="Calibri"/>
                <a:cs typeface="Times New Roman"/>
              </a:rPr>
              <a:t>1 Thess. 4:13f</a:t>
            </a:r>
          </a:p>
          <a:p>
            <a:pPr marL="0" marR="0" algn="ctr">
              <a:spcBef>
                <a:spcPts val="0"/>
              </a:spcBef>
              <a:spcAft>
                <a:spcPts val="0"/>
              </a:spcAft>
            </a:pPr>
            <a:r>
              <a:rPr lang="en-US" sz="1400">
                <a:effectLst/>
                <a:latin typeface="Times New Roman"/>
                <a:ea typeface="Calibri"/>
                <a:cs typeface="Times New Roman"/>
              </a:rPr>
              <a:t>Church goes up.</a:t>
            </a:r>
          </a:p>
        </p:txBody>
      </p:sp>
      <p:sp>
        <p:nvSpPr>
          <p:cNvPr id="18" name="Right Brace 17"/>
          <p:cNvSpPr/>
          <p:nvPr/>
        </p:nvSpPr>
        <p:spPr>
          <a:xfrm rot="16200000">
            <a:off x="4216400" y="3300730"/>
            <a:ext cx="553720" cy="1096010"/>
          </a:xfrm>
          <a:prstGeom prst="rightBrace">
            <a:avLst/>
          </a:prstGeom>
          <a:ln w="60325">
            <a:solidFill>
              <a:srgbClr val="7030A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15"/>
          <p:cNvSpPr txBox="1"/>
          <p:nvPr/>
        </p:nvSpPr>
        <p:spPr>
          <a:xfrm>
            <a:off x="3947160" y="2490470"/>
            <a:ext cx="1094105" cy="9283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a:effectLst/>
                <a:latin typeface="Times New Roman"/>
                <a:ea typeface="Calibri"/>
                <a:cs typeface="Times New Roman"/>
              </a:rPr>
              <a:t>7 Year Period</a:t>
            </a:r>
          </a:p>
          <a:p>
            <a:pPr marL="0" marR="0" algn="ctr">
              <a:spcBef>
                <a:spcPts val="0"/>
              </a:spcBef>
              <a:spcAft>
                <a:spcPts val="0"/>
              </a:spcAft>
            </a:pPr>
            <a:r>
              <a:rPr lang="en-US" sz="1400" b="1">
                <a:solidFill>
                  <a:srgbClr val="7030A0"/>
                </a:solidFill>
                <a:effectLst/>
                <a:latin typeface="Times New Roman"/>
                <a:ea typeface="Calibri"/>
                <a:cs typeface="Times New Roman"/>
              </a:rPr>
              <a:t>Great Tribulation</a:t>
            </a:r>
            <a:endParaRPr lang="en-US" sz="1400">
              <a:effectLst/>
              <a:latin typeface="Times New Roman"/>
              <a:ea typeface="Calibri"/>
              <a:cs typeface="Times New Roman"/>
            </a:endParaRPr>
          </a:p>
        </p:txBody>
      </p:sp>
      <p:sp>
        <p:nvSpPr>
          <p:cNvPr id="20" name="Down Arrow 19"/>
          <p:cNvSpPr/>
          <p:nvPr/>
        </p:nvSpPr>
        <p:spPr>
          <a:xfrm>
            <a:off x="4944745" y="2040890"/>
            <a:ext cx="314325" cy="1784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17"/>
          <p:cNvSpPr txBox="1"/>
          <p:nvPr/>
        </p:nvSpPr>
        <p:spPr>
          <a:xfrm>
            <a:off x="4666615" y="377190"/>
            <a:ext cx="854075" cy="15716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00B050"/>
                </a:solidFill>
                <a:effectLst/>
                <a:latin typeface="Times New Roman"/>
                <a:ea typeface="Calibri"/>
                <a:cs typeface="Times New Roman"/>
              </a:rPr>
              <a:t>The</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Second</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Coming~</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Jesus comes back</a:t>
            </a:r>
            <a:endParaRPr lang="en-US" sz="1400">
              <a:effectLst/>
              <a:latin typeface="Times New Roman"/>
              <a:ea typeface="Calibri"/>
              <a:cs typeface="Times New Roman"/>
            </a:endParaRPr>
          </a:p>
        </p:txBody>
      </p:sp>
      <p:sp>
        <p:nvSpPr>
          <p:cNvPr id="22" name="Block Arc 21"/>
          <p:cNvSpPr/>
          <p:nvPr/>
        </p:nvSpPr>
        <p:spPr>
          <a:xfrm>
            <a:off x="5041265" y="3704590"/>
            <a:ext cx="2442845" cy="806450"/>
          </a:xfrm>
          <a:prstGeom prst="blockArc">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19"/>
          <p:cNvSpPr txBox="1"/>
          <p:nvPr/>
        </p:nvSpPr>
        <p:spPr>
          <a:xfrm>
            <a:off x="5251450" y="2133600"/>
            <a:ext cx="1978660" cy="1570990"/>
          </a:xfrm>
          <a:prstGeom prst="rect">
            <a:avLst/>
          </a:prstGeom>
          <a:solidFill>
            <a:srgbClr val="FFFF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b="1" dirty="0">
                <a:solidFill>
                  <a:srgbClr val="4A442A"/>
                </a:solidFill>
                <a:effectLst/>
                <a:latin typeface="Times New Roman"/>
                <a:ea typeface="Calibri"/>
                <a:cs typeface="Times New Roman"/>
              </a:rPr>
              <a:t>The Millennium~ 1,000 Year Reign of Christ</a:t>
            </a:r>
            <a:endParaRPr lang="en-US" sz="2000" b="1" dirty="0">
              <a:effectLst/>
              <a:latin typeface="Times New Roman"/>
              <a:ea typeface="Calibri"/>
              <a:cs typeface="Times New Roman"/>
            </a:endParaRPr>
          </a:p>
          <a:p>
            <a:pPr marL="0" marR="0" algn="ctr">
              <a:spcBef>
                <a:spcPts val="0"/>
              </a:spcBef>
              <a:spcAft>
                <a:spcPts val="0"/>
              </a:spcAft>
            </a:pPr>
            <a:r>
              <a:rPr lang="en-US" sz="2000" b="1" dirty="0">
                <a:solidFill>
                  <a:srgbClr val="4A442A"/>
                </a:solidFill>
                <a:effectLst/>
                <a:latin typeface="Times New Roman"/>
                <a:ea typeface="Calibri"/>
                <a:cs typeface="Times New Roman"/>
              </a:rPr>
              <a:t>Rev. 20:1-3</a:t>
            </a:r>
            <a:endParaRPr lang="en-US" sz="2000" b="1" dirty="0">
              <a:effectLst/>
              <a:latin typeface="Times New Roman"/>
              <a:ea typeface="Calibri"/>
              <a:cs typeface="Times New Roman"/>
            </a:endParaRPr>
          </a:p>
        </p:txBody>
      </p:sp>
      <p:sp>
        <p:nvSpPr>
          <p:cNvPr id="24" name="Text Box 21"/>
          <p:cNvSpPr txBox="1"/>
          <p:nvPr/>
        </p:nvSpPr>
        <p:spPr>
          <a:xfrm>
            <a:off x="6450330" y="1066800"/>
            <a:ext cx="1318260" cy="9156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effectLst/>
                <a:latin typeface="Times New Roman"/>
                <a:ea typeface="Calibri"/>
                <a:cs typeface="Times New Roman"/>
              </a:rPr>
              <a:t>The Great</a:t>
            </a:r>
            <a:endParaRPr lang="en-US" sz="1400" dirty="0">
              <a:effectLst/>
              <a:latin typeface="Times New Roman"/>
              <a:ea typeface="Calibri"/>
              <a:cs typeface="Times New Roman"/>
            </a:endParaRPr>
          </a:p>
          <a:p>
            <a:pPr marL="0" marR="0" algn="ctr">
              <a:spcBef>
                <a:spcPts val="0"/>
              </a:spcBef>
              <a:spcAft>
                <a:spcPts val="0"/>
              </a:spcAft>
            </a:pPr>
            <a:r>
              <a:rPr lang="en-US" sz="1400" b="1" dirty="0">
                <a:effectLst/>
                <a:latin typeface="Times New Roman"/>
                <a:ea typeface="Calibri"/>
                <a:cs typeface="Times New Roman"/>
              </a:rPr>
              <a:t>White Throne</a:t>
            </a:r>
            <a:endParaRPr lang="en-US" sz="1400" dirty="0">
              <a:effectLst/>
              <a:latin typeface="Times New Roman"/>
              <a:ea typeface="Calibri"/>
              <a:cs typeface="Times New Roman"/>
            </a:endParaRPr>
          </a:p>
          <a:p>
            <a:pPr marL="0" marR="0" algn="ctr">
              <a:spcBef>
                <a:spcPts val="0"/>
              </a:spcBef>
              <a:spcAft>
                <a:spcPts val="0"/>
              </a:spcAft>
            </a:pPr>
            <a:r>
              <a:rPr lang="en-US" sz="1400" b="1" dirty="0">
                <a:effectLst/>
                <a:latin typeface="Times New Roman"/>
                <a:ea typeface="Calibri"/>
                <a:cs typeface="Times New Roman"/>
              </a:rPr>
              <a:t>Judgment</a:t>
            </a:r>
            <a:endParaRPr lang="en-US" sz="1400" dirty="0">
              <a:effectLst/>
              <a:latin typeface="Times New Roman"/>
              <a:ea typeface="Calibri"/>
              <a:cs typeface="Times New Roman"/>
            </a:endParaRPr>
          </a:p>
          <a:p>
            <a:pPr marL="0" marR="0" algn="ctr">
              <a:spcBef>
                <a:spcPts val="0"/>
              </a:spcBef>
              <a:spcAft>
                <a:spcPts val="0"/>
              </a:spcAft>
            </a:pPr>
            <a:r>
              <a:rPr lang="en-US" sz="1400" b="1" dirty="0">
                <a:effectLst/>
                <a:latin typeface="Times New Roman"/>
                <a:ea typeface="Calibri"/>
                <a:cs typeface="Times New Roman"/>
              </a:rPr>
              <a:t>Rev. 20:11-13</a:t>
            </a:r>
            <a:endParaRPr lang="en-US" sz="1400" dirty="0">
              <a:effectLst/>
              <a:latin typeface="Times New Roman"/>
              <a:ea typeface="Calibri"/>
              <a:cs typeface="Times New Roman"/>
            </a:endParaRPr>
          </a:p>
        </p:txBody>
      </p:sp>
      <p:sp>
        <p:nvSpPr>
          <p:cNvPr id="25" name="Down Arrow 24"/>
          <p:cNvSpPr/>
          <p:nvPr/>
        </p:nvSpPr>
        <p:spPr>
          <a:xfrm>
            <a:off x="7466330" y="4139565"/>
            <a:ext cx="239395" cy="370840"/>
          </a:xfrm>
          <a:prstGeom prst="downArrow">
            <a:avLst/>
          </a:prstGeom>
          <a:solidFill>
            <a:srgbClr val="FFC000"/>
          </a:solidFill>
          <a:ln>
            <a:solidFill>
              <a:srgbClr val="A1242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 Box 23"/>
          <p:cNvSpPr txBox="1"/>
          <p:nvPr/>
        </p:nvSpPr>
        <p:spPr>
          <a:xfrm>
            <a:off x="7035165" y="4495800"/>
            <a:ext cx="1003935" cy="19634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a:effectLst/>
                <a:latin typeface="Times New Roman"/>
                <a:ea typeface="Calibri"/>
                <a:cs typeface="Times New Roman"/>
              </a:rPr>
              <a:t>“anyone not found written in the Book of Life was cast into the lake of fire.” Rev. 20:14-15</a:t>
            </a:r>
          </a:p>
        </p:txBody>
      </p:sp>
      <p:sp>
        <p:nvSpPr>
          <p:cNvPr id="27" name="Cloud 26"/>
          <p:cNvSpPr/>
          <p:nvPr/>
        </p:nvSpPr>
        <p:spPr>
          <a:xfrm>
            <a:off x="6960235" y="6156325"/>
            <a:ext cx="1078865" cy="854075"/>
          </a:xfrm>
          <a:prstGeom prst="cloud">
            <a:avLst/>
          </a:prstGeom>
          <a:gradFill>
            <a:gsLst>
              <a:gs pos="0">
                <a:srgbClr val="FFF200"/>
              </a:gs>
              <a:gs pos="45000">
                <a:srgbClr val="FF7A00"/>
              </a:gs>
              <a:gs pos="70000">
                <a:srgbClr val="FF0300"/>
              </a:gs>
              <a:gs pos="100000">
                <a:srgbClr val="4D0808"/>
              </a:gs>
            </a:gsLst>
            <a:lin ang="5400000" scaled="0"/>
          </a:gra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Bevel 27"/>
          <p:cNvSpPr/>
          <p:nvPr/>
        </p:nvSpPr>
        <p:spPr>
          <a:xfrm>
            <a:off x="7752715" y="1426210"/>
            <a:ext cx="1289050" cy="2706370"/>
          </a:xfrm>
          <a:prstGeom prst="bevel">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a:effectLst/>
                <a:latin typeface="Times New Roman"/>
                <a:ea typeface="Calibri"/>
                <a:cs typeface="Times New Roman"/>
              </a:rPr>
              <a:t>New</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Heaven</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And</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New Earth</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Rev. 21</a:t>
            </a:r>
            <a:endParaRPr lang="en-US" sz="1400">
              <a:effectLst/>
              <a:latin typeface="Times New Roman"/>
              <a:ea typeface="Calibri"/>
              <a:cs typeface="Times New Roman"/>
            </a:endParaRPr>
          </a:p>
        </p:txBody>
      </p:sp>
      <p:sp>
        <p:nvSpPr>
          <p:cNvPr id="29" name="Text Box 27"/>
          <p:cNvSpPr txBox="1"/>
          <p:nvPr/>
        </p:nvSpPr>
        <p:spPr>
          <a:xfrm>
            <a:off x="2809240" y="4565015"/>
            <a:ext cx="3972560" cy="13785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Times New Roman"/>
                <a:ea typeface="Calibri"/>
                <a:cs typeface="Times New Roman"/>
              </a:rPr>
              <a:t>Great Tribulation AKA Jacobs Trouble</a:t>
            </a:r>
            <a:endParaRPr lang="en-US" sz="1400" dirty="0">
              <a:effectLst/>
              <a:latin typeface="Times New Roman"/>
              <a:ea typeface="Calibri"/>
              <a:cs typeface="Times New Roman"/>
            </a:endParaRPr>
          </a:p>
          <a:p>
            <a:pPr marL="0" marR="0">
              <a:spcBef>
                <a:spcPts val="0"/>
              </a:spcBef>
              <a:spcAft>
                <a:spcPts val="0"/>
              </a:spcAft>
            </a:pPr>
            <a:r>
              <a:rPr lang="en-US" sz="1400" dirty="0">
                <a:effectLst/>
                <a:latin typeface="Times New Roman"/>
                <a:ea typeface="Calibri"/>
                <a:cs typeface="Times New Roman"/>
              </a:rPr>
              <a:t>Mat. 24:21 – Great Tribulation</a:t>
            </a:r>
          </a:p>
          <a:p>
            <a:pPr marL="0" marR="0">
              <a:spcBef>
                <a:spcPts val="0"/>
              </a:spcBef>
              <a:spcAft>
                <a:spcPts val="0"/>
              </a:spcAft>
            </a:pPr>
            <a:r>
              <a:rPr lang="en-US" sz="1400" dirty="0" err="1">
                <a:effectLst/>
                <a:latin typeface="Times New Roman"/>
                <a:ea typeface="Calibri"/>
                <a:cs typeface="Times New Roman"/>
              </a:rPr>
              <a:t>Zep</a:t>
            </a:r>
            <a:r>
              <a:rPr lang="en-US" sz="1400" dirty="0">
                <a:effectLst/>
                <a:latin typeface="Times New Roman"/>
                <a:ea typeface="Calibri"/>
                <a:cs typeface="Times New Roman"/>
              </a:rPr>
              <a:t>. 1:14-17 Great day of the Lord- Day of Wrath</a:t>
            </a:r>
          </a:p>
          <a:p>
            <a:pPr marL="0" marR="0">
              <a:spcBef>
                <a:spcPts val="0"/>
              </a:spcBef>
              <a:spcAft>
                <a:spcPts val="0"/>
              </a:spcAft>
            </a:pPr>
            <a:r>
              <a:rPr lang="en-US" sz="1400" dirty="0">
                <a:effectLst/>
                <a:latin typeface="Times New Roman"/>
                <a:ea typeface="Calibri"/>
                <a:cs typeface="Times New Roman"/>
              </a:rPr>
              <a:t>Daniel 12:3 – Time of Trouble such as never was</a:t>
            </a:r>
          </a:p>
          <a:p>
            <a:pPr marL="0" marR="0">
              <a:spcBef>
                <a:spcPts val="0"/>
              </a:spcBef>
              <a:spcAft>
                <a:spcPts val="0"/>
              </a:spcAft>
            </a:pPr>
            <a:r>
              <a:rPr lang="en-US" sz="1400" dirty="0">
                <a:effectLst/>
                <a:latin typeface="Times New Roman"/>
                <a:ea typeface="Calibri"/>
                <a:cs typeface="Times New Roman"/>
              </a:rPr>
              <a:t>Jeremiah 30:7 time of “Jacob’s Trouble” (Israel- God deals with Israel over rejection of Messiah) </a:t>
            </a:r>
          </a:p>
          <a:p>
            <a:pPr marL="0" marR="0">
              <a:spcBef>
                <a:spcPts val="0"/>
              </a:spcBef>
              <a:spcAft>
                <a:spcPts val="0"/>
              </a:spcAft>
            </a:pPr>
            <a:r>
              <a:rPr lang="en-US" sz="1400" dirty="0">
                <a:effectLst/>
                <a:latin typeface="Times New Roman"/>
                <a:ea typeface="Calibri"/>
                <a:cs typeface="Times New Roman"/>
              </a:rPr>
              <a:t> </a:t>
            </a:r>
          </a:p>
        </p:txBody>
      </p:sp>
      <p:cxnSp>
        <p:nvCxnSpPr>
          <p:cNvPr id="30" name="Straight Arrow Connector 29"/>
          <p:cNvCxnSpPr/>
          <p:nvPr/>
        </p:nvCxnSpPr>
        <p:spPr>
          <a:xfrm flipV="1">
            <a:off x="3644265" y="3959226"/>
            <a:ext cx="646430" cy="605789"/>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28"/>
          <p:cNvSpPr>
            <a:spLocks noChangeArrowheads="1"/>
          </p:cNvSpPr>
          <p:nvPr/>
        </p:nvSpPr>
        <p:spPr bwMode="auto">
          <a:xfrm>
            <a:off x="-609600" y="-425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16786022"/>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001962"/>
          </a:xfrm>
        </p:spPr>
        <p:txBody>
          <a:bodyPr>
            <a:noAutofit/>
          </a:bodyPr>
          <a:lstStyle/>
          <a:p>
            <a:pPr marL="0" marR="0">
              <a:spcBef>
                <a:spcPts val="0"/>
              </a:spcBef>
              <a:spcAft>
                <a:spcPts val="0"/>
              </a:spcAft>
            </a:pPr>
            <a:r>
              <a:rPr lang="en-US" sz="8000" b="1" dirty="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Reset Five: The Final Judgment </a:t>
            </a:r>
            <a:endParaRPr lang="en-US" sz="5400" dirty="0">
              <a:effectLst/>
              <a:latin typeface="Times New Roman"/>
              <a:ea typeface="Calibri"/>
              <a:cs typeface="Times New Roman"/>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971800"/>
            <a:ext cx="3792070" cy="3657600"/>
          </a:xfrm>
          <a:prstGeom prst="rect">
            <a:avLst/>
          </a:prstGeom>
        </p:spPr>
      </p:pic>
    </p:spTree>
    <p:extLst>
      <p:ext uri="{BB962C8B-B14F-4D97-AF65-F5344CB8AC3E}">
        <p14:creationId xmlns:p14="http://schemas.microsoft.com/office/powerpoint/2010/main" val="307899371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1143000"/>
          </a:xfrm>
        </p:spPr>
        <p:txBody>
          <a:bodyPr/>
          <a:lstStyle/>
          <a:p>
            <a:r>
              <a:rPr lang="en-US" sz="5200" b="0">
                <a:solidFill>
                  <a:srgbClr val="000099"/>
                </a:solidFill>
                <a:effectLst>
                  <a:outerShdw blurRad="38100" dist="38100" dir="2700000" algn="tl">
                    <a:srgbClr val="000000"/>
                  </a:outerShdw>
                </a:effectLst>
                <a:cs typeface="Times New Roman" pitchFamily="18" charset="0"/>
              </a:rPr>
              <a:t>I Thessalonians 4:13-18</a:t>
            </a:r>
          </a:p>
        </p:txBody>
      </p:sp>
      <p:sp>
        <p:nvSpPr>
          <p:cNvPr id="6147" name="Rectangle 3"/>
          <p:cNvSpPr>
            <a:spLocks noGrp="1" noChangeArrowheads="1"/>
          </p:cNvSpPr>
          <p:nvPr>
            <p:ph type="body" idx="1"/>
          </p:nvPr>
        </p:nvSpPr>
        <p:spPr>
          <a:xfrm>
            <a:off x="609600" y="1371600"/>
            <a:ext cx="8001000" cy="5029200"/>
          </a:xfrm>
        </p:spPr>
        <p:txBody>
          <a:bodyPr/>
          <a:lstStyle/>
          <a:p>
            <a:pPr>
              <a:buFontTx/>
              <a:buNone/>
            </a:pPr>
            <a:r>
              <a:rPr lang="en-US" sz="5200" baseline="30000">
                <a:solidFill>
                  <a:srgbClr val="010000"/>
                </a:solidFill>
                <a:effectLst/>
              </a:rPr>
              <a:t>14</a:t>
            </a:r>
            <a:r>
              <a:rPr lang="en-US" sz="5200">
                <a:solidFill>
                  <a:srgbClr val="010000"/>
                </a:solidFill>
                <a:effectLst/>
              </a:rPr>
              <a:t>For if we believe that Jesus died and rose again, even so God will bring with Him those who sleep in Jesus.</a:t>
            </a:r>
            <a:r>
              <a:rPr lang="en-US" sz="5200" b="0">
                <a:solidFill>
                  <a:srgbClr val="010000"/>
                </a:solidFill>
                <a:effectLst/>
              </a:rPr>
              <a:t> </a:t>
            </a:r>
            <a:endParaRPr lang="en-US" sz="5200" b="0">
              <a:solidFill>
                <a:srgbClr val="010000"/>
              </a:solidFill>
              <a:effectLst>
                <a:outerShdw blurRad="38100" dist="38100" dir="2700000" algn="tl">
                  <a:srgbClr val="FFFFFF"/>
                </a:outerShdw>
              </a:effectLst>
            </a:endParaRPr>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882900"/>
            <a:ext cx="5334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988" y="685800"/>
            <a:ext cx="658812" cy="63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0"/>
          <p:cNvSpPr txBox="1"/>
          <p:nvPr/>
        </p:nvSpPr>
        <p:spPr>
          <a:xfrm>
            <a:off x="237490" y="6629400"/>
            <a:ext cx="2353310" cy="2101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latin typeface="Times New Roman"/>
                <a:ea typeface="Calibri"/>
                <a:cs typeface="Times New Roman"/>
              </a:rPr>
              <a:t>Pastor Mark Schwarzbauer PhD 2013</a:t>
            </a:r>
            <a:endParaRPr lang="en-US" sz="1400" dirty="0">
              <a:effectLst/>
              <a:latin typeface="Times New Roman"/>
              <a:ea typeface="Calibri"/>
              <a:cs typeface="Times New Roman"/>
            </a:endParaRPr>
          </a:p>
        </p:txBody>
      </p:sp>
      <p:cxnSp>
        <p:nvCxnSpPr>
          <p:cNvPr id="7" name="Straight Connector 6"/>
          <p:cNvCxnSpPr/>
          <p:nvPr/>
        </p:nvCxnSpPr>
        <p:spPr>
          <a:xfrm>
            <a:off x="154940" y="4139565"/>
            <a:ext cx="890397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Text Box 2"/>
          <p:cNvSpPr txBox="1"/>
          <p:nvPr/>
        </p:nvSpPr>
        <p:spPr>
          <a:xfrm>
            <a:off x="154940" y="3150235"/>
            <a:ext cx="734060" cy="9423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solidFill>
                  <a:srgbClr val="993300"/>
                </a:solidFill>
                <a:effectLst/>
                <a:latin typeface="Times New Roman"/>
                <a:ea typeface="Calibri"/>
                <a:cs typeface="Times New Roman"/>
              </a:rPr>
              <a:t>The </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O.T.</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Law</a:t>
            </a:r>
            <a:endParaRPr lang="en-US" sz="1400">
              <a:effectLst/>
              <a:latin typeface="Times New Roman"/>
              <a:ea typeface="Calibri"/>
              <a:cs typeface="Times New Roman"/>
            </a:endParaRPr>
          </a:p>
        </p:txBody>
      </p:sp>
      <p:grpSp>
        <p:nvGrpSpPr>
          <p:cNvPr id="9" name="Group 8"/>
          <p:cNvGrpSpPr/>
          <p:nvPr/>
        </p:nvGrpSpPr>
        <p:grpSpPr>
          <a:xfrm>
            <a:off x="603885" y="2609850"/>
            <a:ext cx="749300" cy="1678305"/>
            <a:chOff x="0" y="0"/>
            <a:chExt cx="749508" cy="1678898"/>
          </a:xfrm>
        </p:grpSpPr>
        <p:sp>
          <p:nvSpPr>
            <p:cNvPr id="10" name="Rectangle 9"/>
            <p:cNvSpPr/>
            <p:nvPr/>
          </p:nvSpPr>
          <p:spPr>
            <a:xfrm>
              <a:off x="284813" y="0"/>
              <a:ext cx="179882" cy="1678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0" y="299803"/>
              <a:ext cx="749508" cy="194279"/>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Text Box 8"/>
          <p:cNvSpPr txBox="1"/>
          <p:nvPr/>
        </p:nvSpPr>
        <p:spPr>
          <a:xfrm>
            <a:off x="394334" y="4349115"/>
            <a:ext cx="1282065" cy="17532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effectLst/>
                <a:latin typeface="Times New Roman"/>
                <a:ea typeface="Calibri"/>
                <a:cs typeface="Times New Roman"/>
              </a:rPr>
              <a:t>Jesus’</a:t>
            </a:r>
          </a:p>
          <a:p>
            <a:pPr marL="0" marR="0" algn="ctr">
              <a:spcBef>
                <a:spcPts val="0"/>
              </a:spcBef>
              <a:spcAft>
                <a:spcPts val="0"/>
              </a:spcAft>
            </a:pPr>
            <a:r>
              <a:rPr lang="en-US" sz="1400" b="1" dirty="0">
                <a:effectLst/>
                <a:latin typeface="Times New Roman"/>
                <a:ea typeface="Calibri"/>
                <a:cs typeface="Times New Roman"/>
              </a:rPr>
              <a:t>Death &amp;</a:t>
            </a:r>
          </a:p>
          <a:p>
            <a:pPr marL="0" marR="0" algn="ctr">
              <a:spcBef>
                <a:spcPts val="0"/>
              </a:spcBef>
              <a:spcAft>
                <a:spcPts val="0"/>
              </a:spcAft>
            </a:pPr>
            <a:r>
              <a:rPr lang="en-US" sz="1400" b="1" dirty="0">
                <a:effectLst/>
                <a:latin typeface="Times New Roman"/>
                <a:ea typeface="Calibri"/>
                <a:cs typeface="Times New Roman"/>
              </a:rPr>
              <a:t>Resurrection</a:t>
            </a:r>
          </a:p>
          <a:p>
            <a:pPr marL="0" marR="0" algn="ctr">
              <a:spcBef>
                <a:spcPts val="0"/>
              </a:spcBef>
              <a:spcAft>
                <a:spcPts val="0"/>
              </a:spcAft>
            </a:pPr>
            <a:r>
              <a:rPr lang="en-US" sz="1400" b="1" dirty="0">
                <a:effectLst/>
                <a:latin typeface="Times New Roman"/>
                <a:ea typeface="Calibri"/>
                <a:cs typeface="Times New Roman"/>
              </a:rPr>
              <a:t>~</a:t>
            </a:r>
          </a:p>
          <a:p>
            <a:pPr marL="0" marR="0" algn="ctr">
              <a:spcBef>
                <a:spcPts val="0"/>
              </a:spcBef>
              <a:spcAft>
                <a:spcPts val="0"/>
              </a:spcAft>
            </a:pPr>
            <a:r>
              <a:rPr lang="en-US" sz="1400" b="1" dirty="0">
                <a:effectLst/>
                <a:latin typeface="Times New Roman"/>
                <a:ea typeface="Calibri"/>
                <a:cs typeface="Times New Roman"/>
              </a:rPr>
              <a:t>Law is Fulfilled</a:t>
            </a:r>
          </a:p>
          <a:p>
            <a:pPr marL="0" marR="0" algn="ctr">
              <a:spcBef>
                <a:spcPts val="0"/>
              </a:spcBef>
              <a:spcAft>
                <a:spcPts val="0"/>
              </a:spcAft>
            </a:pPr>
            <a:r>
              <a:rPr lang="en-US" sz="1400" b="1" dirty="0">
                <a:effectLst/>
                <a:latin typeface="Times New Roman"/>
                <a:ea typeface="Calibri"/>
                <a:cs typeface="Times New Roman"/>
              </a:rPr>
              <a:t>Church is Born</a:t>
            </a:r>
          </a:p>
          <a:p>
            <a:pPr marL="0" marR="0" algn="ctr">
              <a:spcBef>
                <a:spcPts val="0"/>
              </a:spcBef>
              <a:spcAft>
                <a:spcPts val="0"/>
              </a:spcAft>
            </a:pPr>
            <a:r>
              <a:rPr lang="en-US" sz="1400" dirty="0">
                <a:effectLst/>
                <a:latin typeface="Times New Roman"/>
                <a:ea typeface="Calibri"/>
                <a:cs typeface="Times New Roman"/>
              </a:rPr>
              <a:t> </a:t>
            </a:r>
          </a:p>
        </p:txBody>
      </p:sp>
      <p:sp>
        <p:nvSpPr>
          <p:cNvPr id="13" name="Block Arc 12"/>
          <p:cNvSpPr/>
          <p:nvPr/>
        </p:nvSpPr>
        <p:spPr>
          <a:xfrm>
            <a:off x="1068070" y="3234055"/>
            <a:ext cx="2653030" cy="173799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p:cNvSpPr/>
          <p:nvPr/>
        </p:nvSpPr>
        <p:spPr>
          <a:xfrm>
            <a:off x="2867025" y="3103880"/>
            <a:ext cx="464185" cy="854710"/>
          </a:xfrm>
          <a:custGeom>
            <a:avLst/>
            <a:gdLst>
              <a:gd name="connsiteX0" fmla="*/ 464695 w 464695"/>
              <a:gd name="connsiteY0" fmla="*/ 0 h 854977"/>
              <a:gd name="connsiteX1" fmla="*/ 449705 w 464695"/>
              <a:gd name="connsiteY1" fmla="*/ 104931 h 854977"/>
              <a:gd name="connsiteX2" fmla="*/ 434715 w 464695"/>
              <a:gd name="connsiteY2" fmla="*/ 299803 h 854977"/>
              <a:gd name="connsiteX3" fmla="*/ 299803 w 464695"/>
              <a:gd name="connsiteY3" fmla="*/ 419724 h 854977"/>
              <a:gd name="connsiteX4" fmla="*/ 254833 w 464695"/>
              <a:gd name="connsiteY4" fmla="*/ 449705 h 854977"/>
              <a:gd name="connsiteX5" fmla="*/ 239843 w 464695"/>
              <a:gd name="connsiteY5" fmla="*/ 554636 h 854977"/>
              <a:gd name="connsiteX6" fmla="*/ 164892 w 464695"/>
              <a:gd name="connsiteY6" fmla="*/ 629587 h 854977"/>
              <a:gd name="connsiteX7" fmla="*/ 134911 w 464695"/>
              <a:gd name="connsiteY7" fmla="*/ 659567 h 854977"/>
              <a:gd name="connsiteX8" fmla="*/ 119921 w 464695"/>
              <a:gd name="connsiteY8" fmla="*/ 704538 h 854977"/>
              <a:gd name="connsiteX9" fmla="*/ 104931 w 464695"/>
              <a:gd name="connsiteY9" fmla="*/ 794479 h 854977"/>
              <a:gd name="connsiteX10" fmla="*/ 59961 w 464695"/>
              <a:gd name="connsiteY10" fmla="*/ 824459 h 854977"/>
              <a:gd name="connsiteX11" fmla="*/ 0 w 464695"/>
              <a:gd name="connsiteY11" fmla="*/ 854439 h 85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95" h="854977">
                <a:moveTo>
                  <a:pt x="464695" y="0"/>
                </a:moveTo>
                <a:cubicBezTo>
                  <a:pt x="459698" y="34977"/>
                  <a:pt x="453221" y="69774"/>
                  <a:pt x="449705" y="104931"/>
                </a:cubicBezTo>
                <a:cubicBezTo>
                  <a:pt x="443222" y="169757"/>
                  <a:pt x="449637" y="236386"/>
                  <a:pt x="434715" y="299803"/>
                </a:cubicBezTo>
                <a:cubicBezTo>
                  <a:pt x="422326" y="352456"/>
                  <a:pt x="332363" y="398017"/>
                  <a:pt x="299803" y="419724"/>
                </a:cubicBezTo>
                <a:lnTo>
                  <a:pt x="254833" y="449705"/>
                </a:lnTo>
                <a:cubicBezTo>
                  <a:pt x="249836" y="484682"/>
                  <a:pt x="249996" y="520794"/>
                  <a:pt x="239843" y="554636"/>
                </a:cubicBezTo>
                <a:cubicBezTo>
                  <a:pt x="225643" y="601970"/>
                  <a:pt x="199078" y="602238"/>
                  <a:pt x="164892" y="629587"/>
                </a:cubicBezTo>
                <a:cubicBezTo>
                  <a:pt x="153856" y="638416"/>
                  <a:pt x="144905" y="649574"/>
                  <a:pt x="134911" y="659567"/>
                </a:cubicBezTo>
                <a:cubicBezTo>
                  <a:pt x="129914" y="674557"/>
                  <a:pt x="123349" y="689113"/>
                  <a:pt x="119921" y="704538"/>
                </a:cubicBezTo>
                <a:cubicBezTo>
                  <a:pt x="113328" y="734208"/>
                  <a:pt x="118523" y="767294"/>
                  <a:pt x="104931" y="794479"/>
                </a:cubicBezTo>
                <a:cubicBezTo>
                  <a:pt x="96874" y="810593"/>
                  <a:pt x="74029" y="813205"/>
                  <a:pt x="59961" y="824459"/>
                </a:cubicBezTo>
                <a:cubicBezTo>
                  <a:pt x="13653" y="861505"/>
                  <a:pt x="50661" y="854439"/>
                  <a:pt x="0" y="854439"/>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11"/>
          <p:cNvSpPr txBox="1"/>
          <p:nvPr/>
        </p:nvSpPr>
        <p:spPr>
          <a:xfrm>
            <a:off x="1563370" y="2490470"/>
            <a:ext cx="1678305" cy="7486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a:solidFill>
                  <a:srgbClr val="0070C0"/>
                </a:solidFill>
                <a:effectLst/>
                <a:latin typeface="Times New Roman"/>
                <a:ea typeface="Calibri"/>
                <a:cs typeface="Times New Roman"/>
              </a:rPr>
              <a:t>The Church Age</a:t>
            </a:r>
            <a:endParaRPr lang="en-US" sz="1400">
              <a:effectLst/>
              <a:latin typeface="Times New Roman"/>
              <a:ea typeface="Calibri"/>
              <a:cs typeface="Times New Roman"/>
            </a:endParaRPr>
          </a:p>
          <a:p>
            <a:pPr marL="0" marR="0">
              <a:spcBef>
                <a:spcPts val="0"/>
              </a:spcBef>
              <a:spcAft>
                <a:spcPts val="0"/>
              </a:spcAft>
            </a:pPr>
            <a:r>
              <a:rPr lang="en-US" sz="1400">
                <a:effectLst/>
                <a:latin typeface="Times New Roman"/>
                <a:ea typeface="Calibri"/>
                <a:cs typeface="Times New Roman"/>
              </a:rPr>
              <a:t>Only Father knows the length of time…</a:t>
            </a:r>
          </a:p>
        </p:txBody>
      </p:sp>
      <p:sp>
        <p:nvSpPr>
          <p:cNvPr id="17" name="Text Box 13"/>
          <p:cNvSpPr txBox="1"/>
          <p:nvPr/>
        </p:nvSpPr>
        <p:spPr>
          <a:xfrm>
            <a:off x="1905000" y="121920"/>
            <a:ext cx="2671445" cy="18268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a:solidFill>
                  <a:srgbClr val="FF0000"/>
                </a:solidFill>
                <a:effectLst/>
                <a:latin typeface="Times New Roman"/>
                <a:ea typeface="Calibri"/>
                <a:cs typeface="Times New Roman"/>
              </a:rPr>
              <a:t>The Rapture </a:t>
            </a:r>
            <a:r>
              <a:rPr lang="en-US" dirty="0">
                <a:effectLst/>
                <a:latin typeface="Times New Roman"/>
                <a:ea typeface="Calibri"/>
                <a:cs typeface="Times New Roman"/>
              </a:rPr>
              <a:t>of the Church ending the church age and beginning the Great Tribulation</a:t>
            </a:r>
          </a:p>
          <a:p>
            <a:pPr marL="0" marR="0" algn="ctr">
              <a:spcBef>
                <a:spcPts val="0"/>
              </a:spcBef>
              <a:spcAft>
                <a:spcPts val="0"/>
              </a:spcAft>
            </a:pPr>
            <a:r>
              <a:rPr lang="en-US" dirty="0">
                <a:effectLst/>
                <a:latin typeface="Times New Roman"/>
                <a:ea typeface="Calibri"/>
                <a:cs typeface="Times New Roman"/>
              </a:rPr>
              <a:t>1 Thess. 4:13f</a:t>
            </a:r>
          </a:p>
          <a:p>
            <a:pPr marL="0" marR="0" algn="ctr">
              <a:spcBef>
                <a:spcPts val="0"/>
              </a:spcBef>
              <a:spcAft>
                <a:spcPts val="0"/>
              </a:spcAft>
            </a:pPr>
            <a:r>
              <a:rPr lang="en-US" dirty="0">
                <a:effectLst/>
                <a:latin typeface="Times New Roman"/>
                <a:ea typeface="Calibri"/>
                <a:cs typeface="Times New Roman"/>
              </a:rPr>
              <a:t>Church goes up.</a:t>
            </a:r>
          </a:p>
        </p:txBody>
      </p:sp>
      <p:sp>
        <p:nvSpPr>
          <p:cNvPr id="18" name="Right Brace 17"/>
          <p:cNvSpPr/>
          <p:nvPr/>
        </p:nvSpPr>
        <p:spPr>
          <a:xfrm rot="16200000">
            <a:off x="4216400" y="3300730"/>
            <a:ext cx="553720" cy="1096010"/>
          </a:xfrm>
          <a:prstGeom prst="rightBrace">
            <a:avLst/>
          </a:prstGeom>
          <a:ln w="60325">
            <a:solidFill>
              <a:srgbClr val="7030A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15"/>
          <p:cNvSpPr txBox="1"/>
          <p:nvPr/>
        </p:nvSpPr>
        <p:spPr>
          <a:xfrm>
            <a:off x="3947160" y="2490470"/>
            <a:ext cx="1094105" cy="9283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a:effectLst/>
                <a:latin typeface="Times New Roman"/>
                <a:ea typeface="Calibri"/>
                <a:cs typeface="Times New Roman"/>
              </a:rPr>
              <a:t>7 Year Period</a:t>
            </a:r>
          </a:p>
          <a:p>
            <a:pPr marL="0" marR="0" algn="ctr">
              <a:spcBef>
                <a:spcPts val="0"/>
              </a:spcBef>
              <a:spcAft>
                <a:spcPts val="0"/>
              </a:spcAft>
            </a:pPr>
            <a:r>
              <a:rPr lang="en-US" sz="1400" b="1">
                <a:solidFill>
                  <a:srgbClr val="7030A0"/>
                </a:solidFill>
                <a:effectLst/>
                <a:latin typeface="Times New Roman"/>
                <a:ea typeface="Calibri"/>
                <a:cs typeface="Times New Roman"/>
              </a:rPr>
              <a:t>Great Tribulation</a:t>
            </a:r>
            <a:endParaRPr lang="en-US" sz="1400">
              <a:effectLst/>
              <a:latin typeface="Times New Roman"/>
              <a:ea typeface="Calibri"/>
              <a:cs typeface="Times New Roman"/>
            </a:endParaRPr>
          </a:p>
        </p:txBody>
      </p:sp>
      <p:sp>
        <p:nvSpPr>
          <p:cNvPr id="20" name="Down Arrow 19"/>
          <p:cNvSpPr/>
          <p:nvPr/>
        </p:nvSpPr>
        <p:spPr>
          <a:xfrm>
            <a:off x="4944745" y="2040890"/>
            <a:ext cx="314325" cy="1784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17"/>
          <p:cNvSpPr txBox="1"/>
          <p:nvPr/>
        </p:nvSpPr>
        <p:spPr>
          <a:xfrm>
            <a:off x="4666615" y="377190"/>
            <a:ext cx="854075" cy="15716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00B050"/>
                </a:solidFill>
                <a:effectLst/>
                <a:latin typeface="Times New Roman"/>
                <a:ea typeface="Calibri"/>
                <a:cs typeface="Times New Roman"/>
              </a:rPr>
              <a:t>The</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Second</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Coming~</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Jesus comes back</a:t>
            </a:r>
            <a:endParaRPr lang="en-US" sz="1400">
              <a:effectLst/>
              <a:latin typeface="Times New Roman"/>
              <a:ea typeface="Calibri"/>
              <a:cs typeface="Times New Roman"/>
            </a:endParaRPr>
          </a:p>
        </p:txBody>
      </p:sp>
      <p:sp>
        <p:nvSpPr>
          <p:cNvPr id="22" name="Block Arc 21"/>
          <p:cNvSpPr/>
          <p:nvPr/>
        </p:nvSpPr>
        <p:spPr>
          <a:xfrm>
            <a:off x="5041265" y="3704590"/>
            <a:ext cx="2442845" cy="806450"/>
          </a:xfrm>
          <a:prstGeom prst="blockArc">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19"/>
          <p:cNvSpPr txBox="1"/>
          <p:nvPr/>
        </p:nvSpPr>
        <p:spPr>
          <a:xfrm>
            <a:off x="5251450" y="2272030"/>
            <a:ext cx="1198880" cy="138620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4A442A"/>
                </a:solidFill>
                <a:effectLst/>
                <a:latin typeface="Times New Roman"/>
                <a:ea typeface="Calibri"/>
                <a:cs typeface="Times New Roman"/>
              </a:rPr>
              <a:t>The Millennium~ 1,000 Year Reign of Christ</a:t>
            </a:r>
            <a:endParaRPr lang="en-US" sz="1400" dirty="0">
              <a:effectLst/>
              <a:latin typeface="Times New Roman"/>
              <a:ea typeface="Calibri"/>
              <a:cs typeface="Times New Roman"/>
            </a:endParaRPr>
          </a:p>
          <a:p>
            <a:pPr marL="0" marR="0" algn="ctr">
              <a:spcBef>
                <a:spcPts val="0"/>
              </a:spcBef>
              <a:spcAft>
                <a:spcPts val="0"/>
              </a:spcAft>
            </a:pPr>
            <a:r>
              <a:rPr lang="en-US" sz="1400" b="1" dirty="0">
                <a:solidFill>
                  <a:srgbClr val="4A442A"/>
                </a:solidFill>
                <a:effectLst/>
                <a:latin typeface="Times New Roman"/>
                <a:ea typeface="Calibri"/>
                <a:cs typeface="Times New Roman"/>
              </a:rPr>
              <a:t>Rev. 20:1-3</a:t>
            </a:r>
            <a:endParaRPr lang="en-US" sz="1400" dirty="0">
              <a:effectLst/>
              <a:latin typeface="Times New Roman"/>
              <a:ea typeface="Calibri"/>
              <a:cs typeface="Times New Roman"/>
            </a:endParaRPr>
          </a:p>
        </p:txBody>
      </p:sp>
      <p:sp>
        <p:nvSpPr>
          <p:cNvPr id="24" name="Text Box 21"/>
          <p:cNvSpPr txBox="1"/>
          <p:nvPr/>
        </p:nvSpPr>
        <p:spPr>
          <a:xfrm>
            <a:off x="6096000" y="1320800"/>
            <a:ext cx="1672590" cy="1544002"/>
          </a:xfrm>
          <a:prstGeom prst="rect">
            <a:avLst/>
          </a:prstGeom>
          <a:solidFill>
            <a:srgbClr val="FFFF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b="1" dirty="0">
                <a:effectLst/>
                <a:latin typeface="Times New Roman"/>
                <a:ea typeface="Calibri"/>
                <a:cs typeface="Times New Roman"/>
              </a:rPr>
              <a:t>The Great</a:t>
            </a:r>
          </a:p>
          <a:p>
            <a:pPr marL="0" marR="0" algn="ctr">
              <a:spcBef>
                <a:spcPts val="0"/>
              </a:spcBef>
              <a:spcAft>
                <a:spcPts val="0"/>
              </a:spcAft>
            </a:pPr>
            <a:r>
              <a:rPr lang="en-US" sz="2000" b="1" dirty="0">
                <a:effectLst/>
                <a:latin typeface="Times New Roman"/>
                <a:ea typeface="Calibri"/>
                <a:cs typeface="Times New Roman"/>
              </a:rPr>
              <a:t>White Throne</a:t>
            </a:r>
          </a:p>
          <a:p>
            <a:pPr marL="0" marR="0" algn="ctr">
              <a:spcBef>
                <a:spcPts val="0"/>
              </a:spcBef>
              <a:spcAft>
                <a:spcPts val="0"/>
              </a:spcAft>
            </a:pPr>
            <a:r>
              <a:rPr lang="en-US" sz="2000" b="1" dirty="0">
                <a:effectLst/>
                <a:latin typeface="Times New Roman"/>
                <a:ea typeface="Calibri"/>
                <a:cs typeface="Times New Roman"/>
              </a:rPr>
              <a:t>Judgment</a:t>
            </a:r>
          </a:p>
          <a:p>
            <a:pPr marL="0" marR="0" algn="ctr">
              <a:spcBef>
                <a:spcPts val="0"/>
              </a:spcBef>
              <a:spcAft>
                <a:spcPts val="0"/>
              </a:spcAft>
            </a:pPr>
            <a:r>
              <a:rPr lang="en-US" sz="2000" b="1" dirty="0">
                <a:effectLst/>
                <a:latin typeface="Times New Roman"/>
                <a:ea typeface="Calibri"/>
                <a:cs typeface="Times New Roman"/>
              </a:rPr>
              <a:t>Rev. 20:11-13</a:t>
            </a:r>
          </a:p>
        </p:txBody>
      </p:sp>
      <p:sp>
        <p:nvSpPr>
          <p:cNvPr id="25" name="Down Arrow 24"/>
          <p:cNvSpPr/>
          <p:nvPr/>
        </p:nvSpPr>
        <p:spPr>
          <a:xfrm>
            <a:off x="7466330" y="4139565"/>
            <a:ext cx="239395" cy="370840"/>
          </a:xfrm>
          <a:prstGeom prst="downArrow">
            <a:avLst/>
          </a:prstGeom>
          <a:solidFill>
            <a:srgbClr val="FFC000"/>
          </a:solidFill>
          <a:ln>
            <a:solidFill>
              <a:srgbClr val="A1242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 Box 23"/>
          <p:cNvSpPr txBox="1"/>
          <p:nvPr/>
        </p:nvSpPr>
        <p:spPr>
          <a:xfrm>
            <a:off x="7035165" y="4495800"/>
            <a:ext cx="1003935" cy="19634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a:effectLst/>
                <a:latin typeface="Times New Roman"/>
                <a:ea typeface="Calibri"/>
                <a:cs typeface="Times New Roman"/>
              </a:rPr>
              <a:t>“anyone not found written in the Book of Life was cast into the lake of fire.” Rev. 20:14-15</a:t>
            </a:r>
          </a:p>
        </p:txBody>
      </p:sp>
      <p:sp>
        <p:nvSpPr>
          <p:cNvPr id="27" name="Cloud 26"/>
          <p:cNvSpPr/>
          <p:nvPr/>
        </p:nvSpPr>
        <p:spPr>
          <a:xfrm>
            <a:off x="6960235" y="6156325"/>
            <a:ext cx="1078865" cy="854075"/>
          </a:xfrm>
          <a:prstGeom prst="cloud">
            <a:avLst/>
          </a:prstGeom>
          <a:gradFill>
            <a:gsLst>
              <a:gs pos="0">
                <a:srgbClr val="FFF200"/>
              </a:gs>
              <a:gs pos="45000">
                <a:srgbClr val="FF7A00"/>
              </a:gs>
              <a:gs pos="70000">
                <a:srgbClr val="FF0300"/>
              </a:gs>
              <a:gs pos="100000">
                <a:srgbClr val="4D0808"/>
              </a:gs>
            </a:gsLst>
            <a:lin ang="5400000" scaled="0"/>
          </a:gra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Bevel 27"/>
          <p:cNvSpPr/>
          <p:nvPr/>
        </p:nvSpPr>
        <p:spPr>
          <a:xfrm>
            <a:off x="7752715" y="1426210"/>
            <a:ext cx="1289050" cy="2706370"/>
          </a:xfrm>
          <a:prstGeom prst="bevel">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a:effectLst/>
                <a:latin typeface="Times New Roman"/>
                <a:ea typeface="Calibri"/>
                <a:cs typeface="Times New Roman"/>
              </a:rPr>
              <a:t>New</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Heaven</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And</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New Earth</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Rev. 21</a:t>
            </a:r>
            <a:endParaRPr lang="en-US" sz="1400">
              <a:effectLst/>
              <a:latin typeface="Times New Roman"/>
              <a:ea typeface="Calibri"/>
              <a:cs typeface="Times New Roman"/>
            </a:endParaRPr>
          </a:p>
        </p:txBody>
      </p:sp>
      <p:sp>
        <p:nvSpPr>
          <p:cNvPr id="29" name="Text Box 27"/>
          <p:cNvSpPr txBox="1"/>
          <p:nvPr/>
        </p:nvSpPr>
        <p:spPr>
          <a:xfrm>
            <a:off x="2809240" y="4565015"/>
            <a:ext cx="3972560" cy="13785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Times New Roman"/>
                <a:ea typeface="Calibri"/>
                <a:cs typeface="Times New Roman"/>
              </a:rPr>
              <a:t>Great Tribulation AKA Jacobs Trouble</a:t>
            </a:r>
            <a:endParaRPr lang="en-US" sz="1400" dirty="0">
              <a:effectLst/>
              <a:latin typeface="Times New Roman"/>
              <a:ea typeface="Calibri"/>
              <a:cs typeface="Times New Roman"/>
            </a:endParaRPr>
          </a:p>
          <a:p>
            <a:pPr marL="0" marR="0">
              <a:spcBef>
                <a:spcPts val="0"/>
              </a:spcBef>
              <a:spcAft>
                <a:spcPts val="0"/>
              </a:spcAft>
            </a:pPr>
            <a:r>
              <a:rPr lang="en-US" sz="1400" dirty="0">
                <a:effectLst/>
                <a:latin typeface="Times New Roman"/>
                <a:ea typeface="Calibri"/>
                <a:cs typeface="Times New Roman"/>
              </a:rPr>
              <a:t>Mat. 24:21 – Great Tribulation</a:t>
            </a:r>
          </a:p>
          <a:p>
            <a:pPr marL="0" marR="0">
              <a:spcBef>
                <a:spcPts val="0"/>
              </a:spcBef>
              <a:spcAft>
                <a:spcPts val="0"/>
              </a:spcAft>
            </a:pPr>
            <a:r>
              <a:rPr lang="en-US" sz="1400" dirty="0" err="1">
                <a:effectLst/>
                <a:latin typeface="Times New Roman"/>
                <a:ea typeface="Calibri"/>
                <a:cs typeface="Times New Roman"/>
              </a:rPr>
              <a:t>Zep</a:t>
            </a:r>
            <a:r>
              <a:rPr lang="en-US" sz="1400" dirty="0">
                <a:effectLst/>
                <a:latin typeface="Times New Roman"/>
                <a:ea typeface="Calibri"/>
                <a:cs typeface="Times New Roman"/>
              </a:rPr>
              <a:t>. 1:14-17 Great day of the Lord- Day of Wrath</a:t>
            </a:r>
          </a:p>
          <a:p>
            <a:pPr marL="0" marR="0">
              <a:spcBef>
                <a:spcPts val="0"/>
              </a:spcBef>
              <a:spcAft>
                <a:spcPts val="0"/>
              </a:spcAft>
            </a:pPr>
            <a:r>
              <a:rPr lang="en-US" sz="1400" dirty="0">
                <a:effectLst/>
                <a:latin typeface="Times New Roman"/>
                <a:ea typeface="Calibri"/>
                <a:cs typeface="Times New Roman"/>
              </a:rPr>
              <a:t>Daniel 12:3 – Time of Trouble such as never was</a:t>
            </a:r>
          </a:p>
          <a:p>
            <a:pPr marL="0" marR="0">
              <a:spcBef>
                <a:spcPts val="0"/>
              </a:spcBef>
              <a:spcAft>
                <a:spcPts val="0"/>
              </a:spcAft>
            </a:pPr>
            <a:r>
              <a:rPr lang="en-US" sz="1400" dirty="0">
                <a:effectLst/>
                <a:latin typeface="Times New Roman"/>
                <a:ea typeface="Calibri"/>
                <a:cs typeface="Times New Roman"/>
              </a:rPr>
              <a:t>Jeremiah 30:7 time of “Jacob’s Trouble” (Israel- God deals with Israel over rejection of Messiah) </a:t>
            </a:r>
          </a:p>
          <a:p>
            <a:pPr marL="0" marR="0">
              <a:spcBef>
                <a:spcPts val="0"/>
              </a:spcBef>
              <a:spcAft>
                <a:spcPts val="0"/>
              </a:spcAft>
            </a:pPr>
            <a:r>
              <a:rPr lang="en-US" sz="1400" dirty="0">
                <a:effectLst/>
                <a:latin typeface="Times New Roman"/>
                <a:ea typeface="Calibri"/>
                <a:cs typeface="Times New Roman"/>
              </a:rPr>
              <a:t> </a:t>
            </a:r>
          </a:p>
        </p:txBody>
      </p:sp>
      <p:cxnSp>
        <p:nvCxnSpPr>
          <p:cNvPr id="30" name="Straight Arrow Connector 29"/>
          <p:cNvCxnSpPr/>
          <p:nvPr/>
        </p:nvCxnSpPr>
        <p:spPr>
          <a:xfrm flipV="1">
            <a:off x="3644265" y="3959226"/>
            <a:ext cx="646430" cy="605789"/>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28"/>
          <p:cNvSpPr>
            <a:spLocks noChangeArrowheads="1"/>
          </p:cNvSpPr>
          <p:nvPr/>
        </p:nvSpPr>
        <p:spPr bwMode="auto">
          <a:xfrm>
            <a:off x="-609600" y="-425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Up Arrow 15"/>
          <p:cNvSpPr/>
          <p:nvPr/>
        </p:nvSpPr>
        <p:spPr>
          <a:xfrm>
            <a:off x="3644265" y="1919605"/>
            <a:ext cx="389890" cy="22161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314531549"/>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990600"/>
          </a:xfrm>
        </p:spPr>
        <p:txBody>
          <a:bodyPr/>
          <a:lstStyle/>
          <a:p>
            <a:r>
              <a:rPr lang="en-US" sz="5200" b="0" dirty="0" smtClean="0">
                <a:solidFill>
                  <a:srgbClr val="000099"/>
                </a:solidFill>
                <a:effectLst>
                  <a:outerShdw blurRad="38100" dist="38100" dir="2700000" algn="tl">
                    <a:srgbClr val="000000"/>
                  </a:outerShdw>
                </a:effectLst>
                <a:cs typeface="Times New Roman" pitchFamily="18" charset="0"/>
              </a:rPr>
              <a:t>Revelation 20:11-15</a:t>
            </a:r>
            <a:endParaRPr lang="en-US" sz="5200" b="0" dirty="0">
              <a:solidFill>
                <a:srgbClr val="000099"/>
              </a:solidFill>
              <a:effectLst>
                <a:outerShdw blurRad="38100" dist="38100" dir="2700000" algn="tl">
                  <a:srgbClr val="000000"/>
                </a:outerShdw>
              </a:effectLst>
              <a:cs typeface="Times New Roman" pitchFamily="18" charset="0"/>
            </a:endParaRPr>
          </a:p>
        </p:txBody>
      </p:sp>
      <p:sp>
        <p:nvSpPr>
          <p:cNvPr id="5123" name="Rectangle 3"/>
          <p:cNvSpPr>
            <a:spLocks noGrp="1" noChangeArrowheads="1"/>
          </p:cNvSpPr>
          <p:nvPr>
            <p:ph type="body" idx="1"/>
          </p:nvPr>
        </p:nvSpPr>
        <p:spPr>
          <a:xfrm>
            <a:off x="152400" y="762000"/>
            <a:ext cx="8763000" cy="5486400"/>
          </a:xfrm>
        </p:spPr>
        <p:txBody>
          <a:bodyPr/>
          <a:lstStyle/>
          <a:p>
            <a:pPr marL="0" indent="0">
              <a:buNone/>
            </a:pPr>
            <a:r>
              <a:rPr lang="en-US" sz="3600" dirty="0"/>
              <a:t>11 Then I saw a great white throne and Him who sat on it, from whose face the earth and the heaven fled away. And there was found no place for them. 12 And I saw the dead, small and great, standing before God, and books were opened. And another book was opened, which is </a:t>
            </a:r>
            <a:r>
              <a:rPr lang="en-US" sz="3600" i="1" dirty="0"/>
              <a:t>the Book</a:t>
            </a:r>
            <a:r>
              <a:rPr lang="en-US" sz="3600" dirty="0"/>
              <a:t> of Life. And the dead were judged according to their works, by the things which were written in the books. </a:t>
            </a:r>
          </a:p>
        </p:txBody>
      </p:sp>
    </p:spTree>
    <p:extLst>
      <p:ext uri="{BB962C8B-B14F-4D97-AF65-F5344CB8AC3E}">
        <p14:creationId xmlns:p14="http://schemas.microsoft.com/office/powerpoint/2010/main" val="1288521504"/>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990600"/>
          </a:xfrm>
        </p:spPr>
        <p:txBody>
          <a:bodyPr/>
          <a:lstStyle/>
          <a:p>
            <a:r>
              <a:rPr lang="en-US" sz="5200" b="0" dirty="0" smtClean="0">
                <a:solidFill>
                  <a:srgbClr val="000099"/>
                </a:solidFill>
                <a:effectLst>
                  <a:outerShdw blurRad="38100" dist="38100" dir="2700000" algn="tl">
                    <a:srgbClr val="000000"/>
                  </a:outerShdw>
                </a:effectLst>
                <a:cs typeface="Times New Roman" pitchFamily="18" charset="0"/>
              </a:rPr>
              <a:t>Revelation 20:11-15</a:t>
            </a:r>
            <a:endParaRPr lang="en-US" sz="5200" b="0" dirty="0">
              <a:solidFill>
                <a:srgbClr val="000099"/>
              </a:solidFill>
              <a:effectLst>
                <a:outerShdw blurRad="38100" dist="38100" dir="2700000" algn="tl">
                  <a:srgbClr val="000000"/>
                </a:outerShdw>
              </a:effectLst>
              <a:cs typeface="Times New Roman" pitchFamily="18" charset="0"/>
            </a:endParaRPr>
          </a:p>
        </p:txBody>
      </p:sp>
      <p:sp>
        <p:nvSpPr>
          <p:cNvPr id="5123" name="Rectangle 3"/>
          <p:cNvSpPr>
            <a:spLocks noGrp="1" noChangeArrowheads="1"/>
          </p:cNvSpPr>
          <p:nvPr>
            <p:ph type="body" idx="1"/>
          </p:nvPr>
        </p:nvSpPr>
        <p:spPr>
          <a:xfrm>
            <a:off x="152400" y="762000"/>
            <a:ext cx="8763000" cy="5486400"/>
          </a:xfrm>
        </p:spPr>
        <p:txBody>
          <a:bodyPr/>
          <a:lstStyle/>
          <a:p>
            <a:pPr marL="0" indent="0">
              <a:buNone/>
            </a:pPr>
            <a:r>
              <a:rPr lang="en-US" sz="4000" dirty="0" smtClean="0"/>
              <a:t>13 </a:t>
            </a:r>
            <a:r>
              <a:rPr lang="en-US" sz="4000" dirty="0"/>
              <a:t>The sea gave up the dead who were in it, and Death and Hades delivered up the dead who were in them. And they were judged, each one according to his works. 14 Then Death and Hades were cast into the lake of fire. This is the second death. 15 And anyone not found written in the Book of Life was cast into the lake of fire</a:t>
            </a:r>
            <a:r>
              <a:rPr lang="en-US" sz="4000" dirty="0" smtClean="0"/>
              <a:t>.</a:t>
            </a:r>
            <a:endParaRPr lang="en-US" sz="4000" dirty="0"/>
          </a:p>
        </p:txBody>
      </p:sp>
    </p:spTree>
    <p:extLst>
      <p:ext uri="{BB962C8B-B14F-4D97-AF65-F5344CB8AC3E}">
        <p14:creationId xmlns:p14="http://schemas.microsoft.com/office/powerpoint/2010/main" val="1304388509"/>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882900"/>
            <a:ext cx="5334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988" y="685800"/>
            <a:ext cx="658812" cy="63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0"/>
          <p:cNvSpPr txBox="1"/>
          <p:nvPr/>
        </p:nvSpPr>
        <p:spPr>
          <a:xfrm>
            <a:off x="237490" y="6629400"/>
            <a:ext cx="2353310" cy="2101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latin typeface="Times New Roman"/>
                <a:ea typeface="Calibri"/>
                <a:cs typeface="Times New Roman"/>
              </a:rPr>
              <a:t>Pastor Mark Schwarzbauer PhD 2013</a:t>
            </a:r>
            <a:endParaRPr lang="en-US" sz="1400" dirty="0">
              <a:effectLst/>
              <a:latin typeface="Times New Roman"/>
              <a:ea typeface="Calibri"/>
              <a:cs typeface="Times New Roman"/>
            </a:endParaRPr>
          </a:p>
        </p:txBody>
      </p:sp>
      <p:cxnSp>
        <p:nvCxnSpPr>
          <p:cNvPr id="7" name="Straight Connector 6"/>
          <p:cNvCxnSpPr/>
          <p:nvPr/>
        </p:nvCxnSpPr>
        <p:spPr>
          <a:xfrm>
            <a:off x="154940" y="4139565"/>
            <a:ext cx="890397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Text Box 2"/>
          <p:cNvSpPr txBox="1"/>
          <p:nvPr/>
        </p:nvSpPr>
        <p:spPr>
          <a:xfrm>
            <a:off x="154940" y="3150235"/>
            <a:ext cx="734060" cy="9423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solidFill>
                  <a:srgbClr val="993300"/>
                </a:solidFill>
                <a:effectLst/>
                <a:latin typeface="Times New Roman"/>
                <a:ea typeface="Calibri"/>
                <a:cs typeface="Times New Roman"/>
              </a:rPr>
              <a:t>The </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O.T.</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Law</a:t>
            </a:r>
            <a:endParaRPr lang="en-US" sz="1400">
              <a:effectLst/>
              <a:latin typeface="Times New Roman"/>
              <a:ea typeface="Calibri"/>
              <a:cs typeface="Times New Roman"/>
            </a:endParaRPr>
          </a:p>
        </p:txBody>
      </p:sp>
      <p:grpSp>
        <p:nvGrpSpPr>
          <p:cNvPr id="9" name="Group 8"/>
          <p:cNvGrpSpPr/>
          <p:nvPr/>
        </p:nvGrpSpPr>
        <p:grpSpPr>
          <a:xfrm>
            <a:off x="603885" y="2609850"/>
            <a:ext cx="749300" cy="1678305"/>
            <a:chOff x="0" y="0"/>
            <a:chExt cx="749508" cy="1678898"/>
          </a:xfrm>
        </p:grpSpPr>
        <p:sp>
          <p:nvSpPr>
            <p:cNvPr id="10" name="Rectangle 9"/>
            <p:cNvSpPr/>
            <p:nvPr/>
          </p:nvSpPr>
          <p:spPr>
            <a:xfrm>
              <a:off x="284813" y="0"/>
              <a:ext cx="179882" cy="1678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0" y="299803"/>
              <a:ext cx="749508" cy="194279"/>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Text Box 8"/>
          <p:cNvSpPr txBox="1"/>
          <p:nvPr/>
        </p:nvSpPr>
        <p:spPr>
          <a:xfrm>
            <a:off x="394334" y="4349115"/>
            <a:ext cx="1282065" cy="17532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effectLst/>
                <a:latin typeface="Times New Roman"/>
                <a:ea typeface="Calibri"/>
                <a:cs typeface="Times New Roman"/>
              </a:rPr>
              <a:t>Jesus’</a:t>
            </a:r>
          </a:p>
          <a:p>
            <a:pPr marL="0" marR="0" algn="ctr">
              <a:spcBef>
                <a:spcPts val="0"/>
              </a:spcBef>
              <a:spcAft>
                <a:spcPts val="0"/>
              </a:spcAft>
            </a:pPr>
            <a:r>
              <a:rPr lang="en-US" sz="1400" b="1" dirty="0">
                <a:effectLst/>
                <a:latin typeface="Times New Roman"/>
                <a:ea typeface="Calibri"/>
                <a:cs typeface="Times New Roman"/>
              </a:rPr>
              <a:t>Death &amp;</a:t>
            </a:r>
          </a:p>
          <a:p>
            <a:pPr marL="0" marR="0" algn="ctr">
              <a:spcBef>
                <a:spcPts val="0"/>
              </a:spcBef>
              <a:spcAft>
                <a:spcPts val="0"/>
              </a:spcAft>
            </a:pPr>
            <a:r>
              <a:rPr lang="en-US" sz="1400" b="1" dirty="0">
                <a:effectLst/>
                <a:latin typeface="Times New Roman"/>
                <a:ea typeface="Calibri"/>
                <a:cs typeface="Times New Roman"/>
              </a:rPr>
              <a:t>Resurrection</a:t>
            </a:r>
          </a:p>
          <a:p>
            <a:pPr marL="0" marR="0" algn="ctr">
              <a:spcBef>
                <a:spcPts val="0"/>
              </a:spcBef>
              <a:spcAft>
                <a:spcPts val="0"/>
              </a:spcAft>
            </a:pPr>
            <a:r>
              <a:rPr lang="en-US" sz="1400" b="1" dirty="0">
                <a:effectLst/>
                <a:latin typeface="Times New Roman"/>
                <a:ea typeface="Calibri"/>
                <a:cs typeface="Times New Roman"/>
              </a:rPr>
              <a:t>~</a:t>
            </a:r>
          </a:p>
          <a:p>
            <a:pPr marL="0" marR="0" algn="ctr">
              <a:spcBef>
                <a:spcPts val="0"/>
              </a:spcBef>
              <a:spcAft>
                <a:spcPts val="0"/>
              </a:spcAft>
            </a:pPr>
            <a:r>
              <a:rPr lang="en-US" sz="1400" b="1" dirty="0">
                <a:effectLst/>
                <a:latin typeface="Times New Roman"/>
                <a:ea typeface="Calibri"/>
                <a:cs typeface="Times New Roman"/>
              </a:rPr>
              <a:t>Law is Fulfilled</a:t>
            </a:r>
          </a:p>
          <a:p>
            <a:pPr marL="0" marR="0" algn="ctr">
              <a:spcBef>
                <a:spcPts val="0"/>
              </a:spcBef>
              <a:spcAft>
                <a:spcPts val="0"/>
              </a:spcAft>
            </a:pPr>
            <a:r>
              <a:rPr lang="en-US" sz="1400" b="1" dirty="0">
                <a:effectLst/>
                <a:latin typeface="Times New Roman"/>
                <a:ea typeface="Calibri"/>
                <a:cs typeface="Times New Roman"/>
              </a:rPr>
              <a:t>Church is Born</a:t>
            </a:r>
          </a:p>
          <a:p>
            <a:pPr marL="0" marR="0" algn="ctr">
              <a:spcBef>
                <a:spcPts val="0"/>
              </a:spcBef>
              <a:spcAft>
                <a:spcPts val="0"/>
              </a:spcAft>
            </a:pPr>
            <a:r>
              <a:rPr lang="en-US" sz="1400" dirty="0">
                <a:effectLst/>
                <a:latin typeface="Times New Roman"/>
                <a:ea typeface="Calibri"/>
                <a:cs typeface="Times New Roman"/>
              </a:rPr>
              <a:t> </a:t>
            </a:r>
          </a:p>
        </p:txBody>
      </p:sp>
      <p:sp>
        <p:nvSpPr>
          <p:cNvPr id="13" name="Block Arc 12"/>
          <p:cNvSpPr/>
          <p:nvPr/>
        </p:nvSpPr>
        <p:spPr>
          <a:xfrm>
            <a:off x="1068070" y="3234055"/>
            <a:ext cx="2653030" cy="173799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p:cNvSpPr/>
          <p:nvPr/>
        </p:nvSpPr>
        <p:spPr>
          <a:xfrm>
            <a:off x="2867025" y="3103880"/>
            <a:ext cx="464185" cy="854710"/>
          </a:xfrm>
          <a:custGeom>
            <a:avLst/>
            <a:gdLst>
              <a:gd name="connsiteX0" fmla="*/ 464695 w 464695"/>
              <a:gd name="connsiteY0" fmla="*/ 0 h 854977"/>
              <a:gd name="connsiteX1" fmla="*/ 449705 w 464695"/>
              <a:gd name="connsiteY1" fmla="*/ 104931 h 854977"/>
              <a:gd name="connsiteX2" fmla="*/ 434715 w 464695"/>
              <a:gd name="connsiteY2" fmla="*/ 299803 h 854977"/>
              <a:gd name="connsiteX3" fmla="*/ 299803 w 464695"/>
              <a:gd name="connsiteY3" fmla="*/ 419724 h 854977"/>
              <a:gd name="connsiteX4" fmla="*/ 254833 w 464695"/>
              <a:gd name="connsiteY4" fmla="*/ 449705 h 854977"/>
              <a:gd name="connsiteX5" fmla="*/ 239843 w 464695"/>
              <a:gd name="connsiteY5" fmla="*/ 554636 h 854977"/>
              <a:gd name="connsiteX6" fmla="*/ 164892 w 464695"/>
              <a:gd name="connsiteY6" fmla="*/ 629587 h 854977"/>
              <a:gd name="connsiteX7" fmla="*/ 134911 w 464695"/>
              <a:gd name="connsiteY7" fmla="*/ 659567 h 854977"/>
              <a:gd name="connsiteX8" fmla="*/ 119921 w 464695"/>
              <a:gd name="connsiteY8" fmla="*/ 704538 h 854977"/>
              <a:gd name="connsiteX9" fmla="*/ 104931 w 464695"/>
              <a:gd name="connsiteY9" fmla="*/ 794479 h 854977"/>
              <a:gd name="connsiteX10" fmla="*/ 59961 w 464695"/>
              <a:gd name="connsiteY10" fmla="*/ 824459 h 854977"/>
              <a:gd name="connsiteX11" fmla="*/ 0 w 464695"/>
              <a:gd name="connsiteY11" fmla="*/ 854439 h 85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95" h="854977">
                <a:moveTo>
                  <a:pt x="464695" y="0"/>
                </a:moveTo>
                <a:cubicBezTo>
                  <a:pt x="459698" y="34977"/>
                  <a:pt x="453221" y="69774"/>
                  <a:pt x="449705" y="104931"/>
                </a:cubicBezTo>
                <a:cubicBezTo>
                  <a:pt x="443222" y="169757"/>
                  <a:pt x="449637" y="236386"/>
                  <a:pt x="434715" y="299803"/>
                </a:cubicBezTo>
                <a:cubicBezTo>
                  <a:pt x="422326" y="352456"/>
                  <a:pt x="332363" y="398017"/>
                  <a:pt x="299803" y="419724"/>
                </a:cubicBezTo>
                <a:lnTo>
                  <a:pt x="254833" y="449705"/>
                </a:lnTo>
                <a:cubicBezTo>
                  <a:pt x="249836" y="484682"/>
                  <a:pt x="249996" y="520794"/>
                  <a:pt x="239843" y="554636"/>
                </a:cubicBezTo>
                <a:cubicBezTo>
                  <a:pt x="225643" y="601970"/>
                  <a:pt x="199078" y="602238"/>
                  <a:pt x="164892" y="629587"/>
                </a:cubicBezTo>
                <a:cubicBezTo>
                  <a:pt x="153856" y="638416"/>
                  <a:pt x="144905" y="649574"/>
                  <a:pt x="134911" y="659567"/>
                </a:cubicBezTo>
                <a:cubicBezTo>
                  <a:pt x="129914" y="674557"/>
                  <a:pt x="123349" y="689113"/>
                  <a:pt x="119921" y="704538"/>
                </a:cubicBezTo>
                <a:cubicBezTo>
                  <a:pt x="113328" y="734208"/>
                  <a:pt x="118523" y="767294"/>
                  <a:pt x="104931" y="794479"/>
                </a:cubicBezTo>
                <a:cubicBezTo>
                  <a:pt x="96874" y="810593"/>
                  <a:pt x="74029" y="813205"/>
                  <a:pt x="59961" y="824459"/>
                </a:cubicBezTo>
                <a:cubicBezTo>
                  <a:pt x="13653" y="861505"/>
                  <a:pt x="50661" y="854439"/>
                  <a:pt x="0" y="854439"/>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11"/>
          <p:cNvSpPr txBox="1"/>
          <p:nvPr/>
        </p:nvSpPr>
        <p:spPr>
          <a:xfrm>
            <a:off x="1563370" y="2490470"/>
            <a:ext cx="1678305" cy="7486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a:solidFill>
                  <a:srgbClr val="0070C0"/>
                </a:solidFill>
                <a:effectLst/>
                <a:latin typeface="Times New Roman"/>
                <a:ea typeface="Calibri"/>
                <a:cs typeface="Times New Roman"/>
              </a:rPr>
              <a:t>The Church Age</a:t>
            </a:r>
            <a:endParaRPr lang="en-US" sz="1400">
              <a:effectLst/>
              <a:latin typeface="Times New Roman"/>
              <a:ea typeface="Calibri"/>
              <a:cs typeface="Times New Roman"/>
            </a:endParaRPr>
          </a:p>
          <a:p>
            <a:pPr marL="0" marR="0">
              <a:spcBef>
                <a:spcPts val="0"/>
              </a:spcBef>
              <a:spcAft>
                <a:spcPts val="0"/>
              </a:spcAft>
            </a:pPr>
            <a:r>
              <a:rPr lang="en-US" sz="1400">
                <a:effectLst/>
                <a:latin typeface="Times New Roman"/>
                <a:ea typeface="Calibri"/>
                <a:cs typeface="Times New Roman"/>
              </a:rPr>
              <a:t>Only Father knows the length of time…</a:t>
            </a:r>
          </a:p>
        </p:txBody>
      </p:sp>
      <p:sp>
        <p:nvSpPr>
          <p:cNvPr id="17" name="Text Box 13"/>
          <p:cNvSpPr txBox="1"/>
          <p:nvPr/>
        </p:nvSpPr>
        <p:spPr>
          <a:xfrm>
            <a:off x="1905000" y="121920"/>
            <a:ext cx="2671445" cy="18268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a:solidFill>
                  <a:srgbClr val="FF0000"/>
                </a:solidFill>
                <a:effectLst/>
                <a:latin typeface="Times New Roman"/>
                <a:ea typeface="Calibri"/>
                <a:cs typeface="Times New Roman"/>
              </a:rPr>
              <a:t>The Rapture </a:t>
            </a:r>
            <a:r>
              <a:rPr lang="en-US" dirty="0">
                <a:effectLst/>
                <a:latin typeface="Times New Roman"/>
                <a:ea typeface="Calibri"/>
                <a:cs typeface="Times New Roman"/>
              </a:rPr>
              <a:t>of the Church ending the church age and beginning the Great Tribulation</a:t>
            </a:r>
          </a:p>
          <a:p>
            <a:pPr marL="0" marR="0" algn="ctr">
              <a:spcBef>
                <a:spcPts val="0"/>
              </a:spcBef>
              <a:spcAft>
                <a:spcPts val="0"/>
              </a:spcAft>
            </a:pPr>
            <a:r>
              <a:rPr lang="en-US" dirty="0">
                <a:effectLst/>
                <a:latin typeface="Times New Roman"/>
                <a:ea typeface="Calibri"/>
                <a:cs typeface="Times New Roman"/>
              </a:rPr>
              <a:t>1 Thess. 4:13f</a:t>
            </a:r>
          </a:p>
          <a:p>
            <a:pPr marL="0" marR="0" algn="ctr">
              <a:spcBef>
                <a:spcPts val="0"/>
              </a:spcBef>
              <a:spcAft>
                <a:spcPts val="0"/>
              </a:spcAft>
            </a:pPr>
            <a:r>
              <a:rPr lang="en-US" dirty="0">
                <a:effectLst/>
                <a:latin typeface="Times New Roman"/>
                <a:ea typeface="Calibri"/>
                <a:cs typeface="Times New Roman"/>
              </a:rPr>
              <a:t>Church goes up.</a:t>
            </a:r>
          </a:p>
        </p:txBody>
      </p:sp>
      <p:sp>
        <p:nvSpPr>
          <p:cNvPr id="18" name="Right Brace 17"/>
          <p:cNvSpPr/>
          <p:nvPr/>
        </p:nvSpPr>
        <p:spPr>
          <a:xfrm rot="16200000">
            <a:off x="4216400" y="3300730"/>
            <a:ext cx="553720" cy="1096010"/>
          </a:xfrm>
          <a:prstGeom prst="rightBrace">
            <a:avLst/>
          </a:prstGeom>
          <a:ln w="60325">
            <a:solidFill>
              <a:srgbClr val="7030A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15"/>
          <p:cNvSpPr txBox="1"/>
          <p:nvPr/>
        </p:nvSpPr>
        <p:spPr>
          <a:xfrm>
            <a:off x="3947160" y="2490470"/>
            <a:ext cx="1094105" cy="9283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a:effectLst/>
                <a:latin typeface="Times New Roman"/>
                <a:ea typeface="Calibri"/>
                <a:cs typeface="Times New Roman"/>
              </a:rPr>
              <a:t>7 Year Period</a:t>
            </a:r>
          </a:p>
          <a:p>
            <a:pPr marL="0" marR="0" algn="ctr">
              <a:spcBef>
                <a:spcPts val="0"/>
              </a:spcBef>
              <a:spcAft>
                <a:spcPts val="0"/>
              </a:spcAft>
            </a:pPr>
            <a:r>
              <a:rPr lang="en-US" sz="1400" b="1">
                <a:solidFill>
                  <a:srgbClr val="7030A0"/>
                </a:solidFill>
                <a:effectLst/>
                <a:latin typeface="Times New Roman"/>
                <a:ea typeface="Calibri"/>
                <a:cs typeface="Times New Roman"/>
              </a:rPr>
              <a:t>Great Tribulation</a:t>
            </a:r>
            <a:endParaRPr lang="en-US" sz="1400">
              <a:effectLst/>
              <a:latin typeface="Times New Roman"/>
              <a:ea typeface="Calibri"/>
              <a:cs typeface="Times New Roman"/>
            </a:endParaRPr>
          </a:p>
        </p:txBody>
      </p:sp>
      <p:sp>
        <p:nvSpPr>
          <p:cNvPr id="20" name="Down Arrow 19"/>
          <p:cNvSpPr/>
          <p:nvPr/>
        </p:nvSpPr>
        <p:spPr>
          <a:xfrm>
            <a:off x="4944745" y="2040890"/>
            <a:ext cx="314325" cy="1784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17"/>
          <p:cNvSpPr txBox="1"/>
          <p:nvPr/>
        </p:nvSpPr>
        <p:spPr>
          <a:xfrm>
            <a:off x="4666615" y="377190"/>
            <a:ext cx="854075" cy="15716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00B050"/>
                </a:solidFill>
                <a:effectLst/>
                <a:latin typeface="Times New Roman"/>
                <a:ea typeface="Calibri"/>
                <a:cs typeface="Times New Roman"/>
              </a:rPr>
              <a:t>The</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Second</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Coming~</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Jesus comes back</a:t>
            </a:r>
            <a:endParaRPr lang="en-US" sz="1400">
              <a:effectLst/>
              <a:latin typeface="Times New Roman"/>
              <a:ea typeface="Calibri"/>
              <a:cs typeface="Times New Roman"/>
            </a:endParaRPr>
          </a:p>
        </p:txBody>
      </p:sp>
      <p:sp>
        <p:nvSpPr>
          <p:cNvPr id="22" name="Block Arc 21"/>
          <p:cNvSpPr/>
          <p:nvPr/>
        </p:nvSpPr>
        <p:spPr>
          <a:xfrm>
            <a:off x="5041265" y="3704590"/>
            <a:ext cx="2442845" cy="806450"/>
          </a:xfrm>
          <a:prstGeom prst="blockArc">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19"/>
          <p:cNvSpPr txBox="1"/>
          <p:nvPr/>
        </p:nvSpPr>
        <p:spPr>
          <a:xfrm>
            <a:off x="5251450" y="2272030"/>
            <a:ext cx="1198880" cy="138620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4A442A"/>
                </a:solidFill>
                <a:effectLst/>
                <a:latin typeface="Times New Roman"/>
                <a:ea typeface="Calibri"/>
                <a:cs typeface="Times New Roman"/>
              </a:rPr>
              <a:t>The Millennium~ 1,000 Year Reign of Christ</a:t>
            </a:r>
            <a:endParaRPr lang="en-US" sz="1400" dirty="0">
              <a:effectLst/>
              <a:latin typeface="Times New Roman"/>
              <a:ea typeface="Calibri"/>
              <a:cs typeface="Times New Roman"/>
            </a:endParaRPr>
          </a:p>
          <a:p>
            <a:pPr marL="0" marR="0" algn="ctr">
              <a:spcBef>
                <a:spcPts val="0"/>
              </a:spcBef>
              <a:spcAft>
                <a:spcPts val="0"/>
              </a:spcAft>
            </a:pPr>
            <a:r>
              <a:rPr lang="en-US" sz="1400" b="1" dirty="0">
                <a:solidFill>
                  <a:srgbClr val="4A442A"/>
                </a:solidFill>
                <a:effectLst/>
                <a:latin typeface="Times New Roman"/>
                <a:ea typeface="Calibri"/>
                <a:cs typeface="Times New Roman"/>
              </a:rPr>
              <a:t>Rev. 20:1-3</a:t>
            </a:r>
            <a:endParaRPr lang="en-US" sz="1400" dirty="0">
              <a:effectLst/>
              <a:latin typeface="Times New Roman"/>
              <a:ea typeface="Calibri"/>
              <a:cs typeface="Times New Roman"/>
            </a:endParaRPr>
          </a:p>
        </p:txBody>
      </p:sp>
      <p:sp>
        <p:nvSpPr>
          <p:cNvPr id="24" name="Text Box 21"/>
          <p:cNvSpPr txBox="1"/>
          <p:nvPr/>
        </p:nvSpPr>
        <p:spPr>
          <a:xfrm>
            <a:off x="6096000" y="1320800"/>
            <a:ext cx="1672590" cy="1544002"/>
          </a:xfrm>
          <a:prstGeom prst="rect">
            <a:avLst/>
          </a:prstGeom>
          <a:solidFill>
            <a:srgbClr val="FFFF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b="1" dirty="0">
                <a:effectLst/>
                <a:latin typeface="Times New Roman"/>
                <a:ea typeface="Calibri"/>
                <a:cs typeface="Times New Roman"/>
              </a:rPr>
              <a:t>The Great</a:t>
            </a:r>
          </a:p>
          <a:p>
            <a:pPr marL="0" marR="0" algn="ctr">
              <a:spcBef>
                <a:spcPts val="0"/>
              </a:spcBef>
              <a:spcAft>
                <a:spcPts val="0"/>
              </a:spcAft>
            </a:pPr>
            <a:r>
              <a:rPr lang="en-US" sz="2000" b="1" dirty="0">
                <a:effectLst/>
                <a:latin typeface="Times New Roman"/>
                <a:ea typeface="Calibri"/>
                <a:cs typeface="Times New Roman"/>
              </a:rPr>
              <a:t>White Throne</a:t>
            </a:r>
          </a:p>
          <a:p>
            <a:pPr marL="0" marR="0" algn="ctr">
              <a:spcBef>
                <a:spcPts val="0"/>
              </a:spcBef>
              <a:spcAft>
                <a:spcPts val="0"/>
              </a:spcAft>
            </a:pPr>
            <a:r>
              <a:rPr lang="en-US" sz="2000" b="1" dirty="0">
                <a:effectLst/>
                <a:latin typeface="Times New Roman"/>
                <a:ea typeface="Calibri"/>
                <a:cs typeface="Times New Roman"/>
              </a:rPr>
              <a:t>Judgment</a:t>
            </a:r>
          </a:p>
          <a:p>
            <a:pPr marL="0" marR="0" algn="ctr">
              <a:spcBef>
                <a:spcPts val="0"/>
              </a:spcBef>
              <a:spcAft>
                <a:spcPts val="0"/>
              </a:spcAft>
            </a:pPr>
            <a:r>
              <a:rPr lang="en-US" sz="2000" b="1" dirty="0">
                <a:effectLst/>
                <a:latin typeface="Times New Roman"/>
                <a:ea typeface="Calibri"/>
                <a:cs typeface="Times New Roman"/>
              </a:rPr>
              <a:t>Rev. 20:11-13</a:t>
            </a:r>
          </a:p>
        </p:txBody>
      </p:sp>
      <p:sp>
        <p:nvSpPr>
          <p:cNvPr id="25" name="Down Arrow 24"/>
          <p:cNvSpPr/>
          <p:nvPr/>
        </p:nvSpPr>
        <p:spPr>
          <a:xfrm>
            <a:off x="7466330" y="4139565"/>
            <a:ext cx="239395" cy="370840"/>
          </a:xfrm>
          <a:prstGeom prst="downArrow">
            <a:avLst/>
          </a:prstGeom>
          <a:solidFill>
            <a:srgbClr val="FFC000"/>
          </a:solidFill>
          <a:ln>
            <a:solidFill>
              <a:srgbClr val="A1242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 Box 23"/>
          <p:cNvSpPr txBox="1"/>
          <p:nvPr/>
        </p:nvSpPr>
        <p:spPr>
          <a:xfrm>
            <a:off x="7035165" y="4495800"/>
            <a:ext cx="1003935" cy="1963420"/>
          </a:xfrm>
          <a:prstGeom prst="rect">
            <a:avLst/>
          </a:prstGeom>
          <a:solidFill>
            <a:srgbClr val="FFFF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latin typeface="Times New Roman"/>
                <a:ea typeface="Calibri"/>
                <a:cs typeface="Times New Roman"/>
              </a:rPr>
              <a:t>“anyone not found written in the Book of Life was cast into the lake of fire.” Rev. 20:14-15</a:t>
            </a:r>
          </a:p>
        </p:txBody>
      </p:sp>
      <p:sp>
        <p:nvSpPr>
          <p:cNvPr id="27" name="Cloud 26"/>
          <p:cNvSpPr/>
          <p:nvPr/>
        </p:nvSpPr>
        <p:spPr>
          <a:xfrm>
            <a:off x="6960235" y="6156325"/>
            <a:ext cx="1078865" cy="854075"/>
          </a:xfrm>
          <a:prstGeom prst="cloud">
            <a:avLst/>
          </a:prstGeom>
          <a:gradFill>
            <a:gsLst>
              <a:gs pos="0">
                <a:srgbClr val="FFF200"/>
              </a:gs>
              <a:gs pos="45000">
                <a:srgbClr val="FF7A00"/>
              </a:gs>
              <a:gs pos="70000">
                <a:srgbClr val="FF0300"/>
              </a:gs>
              <a:gs pos="100000">
                <a:srgbClr val="4D0808"/>
              </a:gs>
            </a:gsLst>
            <a:lin ang="5400000" scaled="0"/>
          </a:gra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Bevel 27"/>
          <p:cNvSpPr/>
          <p:nvPr/>
        </p:nvSpPr>
        <p:spPr>
          <a:xfrm>
            <a:off x="7752715" y="1426210"/>
            <a:ext cx="1289050" cy="2706370"/>
          </a:xfrm>
          <a:prstGeom prst="bevel">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a:effectLst/>
                <a:latin typeface="Times New Roman"/>
                <a:ea typeface="Calibri"/>
                <a:cs typeface="Times New Roman"/>
              </a:rPr>
              <a:t>New</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Heaven</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And</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New Earth</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Rev. 21</a:t>
            </a:r>
            <a:endParaRPr lang="en-US" sz="1400">
              <a:effectLst/>
              <a:latin typeface="Times New Roman"/>
              <a:ea typeface="Calibri"/>
              <a:cs typeface="Times New Roman"/>
            </a:endParaRPr>
          </a:p>
        </p:txBody>
      </p:sp>
      <p:sp>
        <p:nvSpPr>
          <p:cNvPr id="29" name="Text Box 27"/>
          <p:cNvSpPr txBox="1"/>
          <p:nvPr/>
        </p:nvSpPr>
        <p:spPr>
          <a:xfrm>
            <a:off x="2809240" y="4565015"/>
            <a:ext cx="3972560" cy="13785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Times New Roman"/>
                <a:ea typeface="Calibri"/>
                <a:cs typeface="Times New Roman"/>
              </a:rPr>
              <a:t>Great Tribulation AKA Jacobs Trouble</a:t>
            </a:r>
            <a:endParaRPr lang="en-US" sz="1400" dirty="0">
              <a:effectLst/>
              <a:latin typeface="Times New Roman"/>
              <a:ea typeface="Calibri"/>
              <a:cs typeface="Times New Roman"/>
            </a:endParaRPr>
          </a:p>
          <a:p>
            <a:pPr marL="0" marR="0">
              <a:spcBef>
                <a:spcPts val="0"/>
              </a:spcBef>
              <a:spcAft>
                <a:spcPts val="0"/>
              </a:spcAft>
            </a:pPr>
            <a:r>
              <a:rPr lang="en-US" sz="1400" dirty="0">
                <a:effectLst/>
                <a:latin typeface="Times New Roman"/>
                <a:ea typeface="Calibri"/>
                <a:cs typeface="Times New Roman"/>
              </a:rPr>
              <a:t>Mat. 24:21 – Great Tribulation</a:t>
            </a:r>
          </a:p>
          <a:p>
            <a:pPr marL="0" marR="0">
              <a:spcBef>
                <a:spcPts val="0"/>
              </a:spcBef>
              <a:spcAft>
                <a:spcPts val="0"/>
              </a:spcAft>
            </a:pPr>
            <a:r>
              <a:rPr lang="en-US" sz="1400" dirty="0" err="1">
                <a:effectLst/>
                <a:latin typeface="Times New Roman"/>
                <a:ea typeface="Calibri"/>
                <a:cs typeface="Times New Roman"/>
              </a:rPr>
              <a:t>Zep</a:t>
            </a:r>
            <a:r>
              <a:rPr lang="en-US" sz="1400" dirty="0">
                <a:effectLst/>
                <a:latin typeface="Times New Roman"/>
                <a:ea typeface="Calibri"/>
                <a:cs typeface="Times New Roman"/>
              </a:rPr>
              <a:t>. 1:14-17 Great day of the Lord- Day of Wrath</a:t>
            </a:r>
          </a:p>
          <a:p>
            <a:pPr marL="0" marR="0">
              <a:spcBef>
                <a:spcPts val="0"/>
              </a:spcBef>
              <a:spcAft>
                <a:spcPts val="0"/>
              </a:spcAft>
            </a:pPr>
            <a:r>
              <a:rPr lang="en-US" sz="1400" dirty="0">
                <a:effectLst/>
                <a:latin typeface="Times New Roman"/>
                <a:ea typeface="Calibri"/>
                <a:cs typeface="Times New Roman"/>
              </a:rPr>
              <a:t>Daniel 12:3 – Time of Trouble such as never was</a:t>
            </a:r>
          </a:p>
          <a:p>
            <a:pPr marL="0" marR="0">
              <a:spcBef>
                <a:spcPts val="0"/>
              </a:spcBef>
              <a:spcAft>
                <a:spcPts val="0"/>
              </a:spcAft>
            </a:pPr>
            <a:r>
              <a:rPr lang="en-US" sz="1400" dirty="0">
                <a:effectLst/>
                <a:latin typeface="Times New Roman"/>
                <a:ea typeface="Calibri"/>
                <a:cs typeface="Times New Roman"/>
              </a:rPr>
              <a:t>Jeremiah 30:7 time of “Jacob’s Trouble” (Israel- God deals with Israel over rejection of Messiah) </a:t>
            </a:r>
          </a:p>
          <a:p>
            <a:pPr marL="0" marR="0">
              <a:spcBef>
                <a:spcPts val="0"/>
              </a:spcBef>
              <a:spcAft>
                <a:spcPts val="0"/>
              </a:spcAft>
            </a:pPr>
            <a:r>
              <a:rPr lang="en-US" sz="1400" dirty="0">
                <a:effectLst/>
                <a:latin typeface="Times New Roman"/>
                <a:ea typeface="Calibri"/>
                <a:cs typeface="Times New Roman"/>
              </a:rPr>
              <a:t> </a:t>
            </a:r>
          </a:p>
        </p:txBody>
      </p:sp>
      <p:cxnSp>
        <p:nvCxnSpPr>
          <p:cNvPr id="30" name="Straight Arrow Connector 29"/>
          <p:cNvCxnSpPr/>
          <p:nvPr/>
        </p:nvCxnSpPr>
        <p:spPr>
          <a:xfrm flipV="1">
            <a:off x="3644265" y="3959226"/>
            <a:ext cx="646430" cy="605789"/>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28"/>
          <p:cNvSpPr>
            <a:spLocks noChangeArrowheads="1"/>
          </p:cNvSpPr>
          <p:nvPr/>
        </p:nvSpPr>
        <p:spPr bwMode="auto">
          <a:xfrm>
            <a:off x="-609600" y="-425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Up Arrow 15"/>
          <p:cNvSpPr/>
          <p:nvPr/>
        </p:nvSpPr>
        <p:spPr>
          <a:xfrm>
            <a:off x="3644265" y="1919605"/>
            <a:ext cx="389890" cy="22161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756589096"/>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001962"/>
          </a:xfrm>
        </p:spPr>
        <p:txBody>
          <a:bodyPr>
            <a:noAutofit/>
          </a:bodyPr>
          <a:lstStyle/>
          <a:p>
            <a:pPr marL="0" marR="0">
              <a:spcBef>
                <a:spcPts val="0"/>
              </a:spcBef>
              <a:spcAft>
                <a:spcPts val="0"/>
              </a:spcAft>
            </a:pPr>
            <a:r>
              <a:rPr lang="en-US" sz="8000" b="1" dirty="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Reset Six: The Final Reset</a:t>
            </a:r>
            <a:endParaRPr lang="en-US" sz="5400" dirty="0">
              <a:effectLst/>
              <a:latin typeface="Times New Roman"/>
              <a:ea typeface="Calibri"/>
              <a:cs typeface="Times New Roman"/>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971800"/>
            <a:ext cx="3792070" cy="3657600"/>
          </a:xfrm>
          <a:prstGeom prst="rect">
            <a:avLst/>
          </a:prstGeom>
        </p:spPr>
      </p:pic>
    </p:spTree>
    <p:extLst>
      <p:ext uri="{BB962C8B-B14F-4D97-AF65-F5344CB8AC3E}">
        <p14:creationId xmlns:p14="http://schemas.microsoft.com/office/powerpoint/2010/main" val="3596533452"/>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882900"/>
            <a:ext cx="5334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988" y="685800"/>
            <a:ext cx="658812" cy="63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0"/>
          <p:cNvSpPr txBox="1"/>
          <p:nvPr/>
        </p:nvSpPr>
        <p:spPr>
          <a:xfrm>
            <a:off x="237490" y="6629400"/>
            <a:ext cx="2353310" cy="2101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latin typeface="Times New Roman"/>
                <a:ea typeface="Calibri"/>
                <a:cs typeface="Times New Roman"/>
              </a:rPr>
              <a:t>Pastor Mark Schwarzbauer PhD 2013</a:t>
            </a:r>
            <a:endParaRPr lang="en-US" sz="1400" dirty="0">
              <a:effectLst/>
              <a:latin typeface="Times New Roman"/>
              <a:ea typeface="Calibri"/>
              <a:cs typeface="Times New Roman"/>
            </a:endParaRPr>
          </a:p>
        </p:txBody>
      </p:sp>
      <p:cxnSp>
        <p:nvCxnSpPr>
          <p:cNvPr id="7" name="Straight Connector 6"/>
          <p:cNvCxnSpPr/>
          <p:nvPr/>
        </p:nvCxnSpPr>
        <p:spPr>
          <a:xfrm>
            <a:off x="154940" y="4139565"/>
            <a:ext cx="890397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Text Box 2"/>
          <p:cNvSpPr txBox="1"/>
          <p:nvPr/>
        </p:nvSpPr>
        <p:spPr>
          <a:xfrm>
            <a:off x="154940" y="3150235"/>
            <a:ext cx="734060" cy="9423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solidFill>
                  <a:srgbClr val="993300"/>
                </a:solidFill>
                <a:effectLst/>
                <a:latin typeface="Times New Roman"/>
                <a:ea typeface="Calibri"/>
                <a:cs typeface="Times New Roman"/>
              </a:rPr>
              <a:t>The </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O.T.</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Law</a:t>
            </a:r>
            <a:endParaRPr lang="en-US" sz="1400">
              <a:effectLst/>
              <a:latin typeface="Times New Roman"/>
              <a:ea typeface="Calibri"/>
              <a:cs typeface="Times New Roman"/>
            </a:endParaRPr>
          </a:p>
        </p:txBody>
      </p:sp>
      <p:grpSp>
        <p:nvGrpSpPr>
          <p:cNvPr id="9" name="Group 8"/>
          <p:cNvGrpSpPr/>
          <p:nvPr/>
        </p:nvGrpSpPr>
        <p:grpSpPr>
          <a:xfrm>
            <a:off x="603885" y="2609850"/>
            <a:ext cx="749300" cy="1678305"/>
            <a:chOff x="0" y="0"/>
            <a:chExt cx="749508" cy="1678898"/>
          </a:xfrm>
        </p:grpSpPr>
        <p:sp>
          <p:nvSpPr>
            <p:cNvPr id="10" name="Rectangle 9"/>
            <p:cNvSpPr/>
            <p:nvPr/>
          </p:nvSpPr>
          <p:spPr>
            <a:xfrm>
              <a:off x="284813" y="0"/>
              <a:ext cx="179882" cy="1678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0" y="299803"/>
              <a:ext cx="749508" cy="194279"/>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Text Box 8"/>
          <p:cNvSpPr txBox="1"/>
          <p:nvPr/>
        </p:nvSpPr>
        <p:spPr>
          <a:xfrm>
            <a:off x="394334" y="4349115"/>
            <a:ext cx="1282065" cy="17532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effectLst/>
                <a:latin typeface="Times New Roman"/>
                <a:ea typeface="Calibri"/>
                <a:cs typeface="Times New Roman"/>
              </a:rPr>
              <a:t>Jesus’</a:t>
            </a:r>
          </a:p>
          <a:p>
            <a:pPr marL="0" marR="0" algn="ctr">
              <a:spcBef>
                <a:spcPts val="0"/>
              </a:spcBef>
              <a:spcAft>
                <a:spcPts val="0"/>
              </a:spcAft>
            </a:pPr>
            <a:r>
              <a:rPr lang="en-US" sz="1400" b="1" dirty="0">
                <a:effectLst/>
                <a:latin typeface="Times New Roman"/>
                <a:ea typeface="Calibri"/>
                <a:cs typeface="Times New Roman"/>
              </a:rPr>
              <a:t>Death &amp;</a:t>
            </a:r>
          </a:p>
          <a:p>
            <a:pPr marL="0" marR="0" algn="ctr">
              <a:spcBef>
                <a:spcPts val="0"/>
              </a:spcBef>
              <a:spcAft>
                <a:spcPts val="0"/>
              </a:spcAft>
            </a:pPr>
            <a:r>
              <a:rPr lang="en-US" sz="1400" b="1" dirty="0">
                <a:effectLst/>
                <a:latin typeface="Times New Roman"/>
                <a:ea typeface="Calibri"/>
                <a:cs typeface="Times New Roman"/>
              </a:rPr>
              <a:t>Resurrection</a:t>
            </a:r>
          </a:p>
          <a:p>
            <a:pPr marL="0" marR="0" algn="ctr">
              <a:spcBef>
                <a:spcPts val="0"/>
              </a:spcBef>
              <a:spcAft>
                <a:spcPts val="0"/>
              </a:spcAft>
            </a:pPr>
            <a:r>
              <a:rPr lang="en-US" sz="1400" b="1" dirty="0">
                <a:effectLst/>
                <a:latin typeface="Times New Roman"/>
                <a:ea typeface="Calibri"/>
                <a:cs typeface="Times New Roman"/>
              </a:rPr>
              <a:t>~</a:t>
            </a:r>
          </a:p>
          <a:p>
            <a:pPr marL="0" marR="0" algn="ctr">
              <a:spcBef>
                <a:spcPts val="0"/>
              </a:spcBef>
              <a:spcAft>
                <a:spcPts val="0"/>
              </a:spcAft>
            </a:pPr>
            <a:r>
              <a:rPr lang="en-US" sz="1400" b="1" dirty="0">
                <a:effectLst/>
                <a:latin typeface="Times New Roman"/>
                <a:ea typeface="Calibri"/>
                <a:cs typeface="Times New Roman"/>
              </a:rPr>
              <a:t>Law is Fulfilled</a:t>
            </a:r>
          </a:p>
          <a:p>
            <a:pPr marL="0" marR="0" algn="ctr">
              <a:spcBef>
                <a:spcPts val="0"/>
              </a:spcBef>
              <a:spcAft>
                <a:spcPts val="0"/>
              </a:spcAft>
            </a:pPr>
            <a:r>
              <a:rPr lang="en-US" sz="1400" b="1" dirty="0">
                <a:effectLst/>
                <a:latin typeface="Times New Roman"/>
                <a:ea typeface="Calibri"/>
                <a:cs typeface="Times New Roman"/>
              </a:rPr>
              <a:t>Church is Born</a:t>
            </a:r>
          </a:p>
          <a:p>
            <a:pPr marL="0" marR="0" algn="ctr">
              <a:spcBef>
                <a:spcPts val="0"/>
              </a:spcBef>
              <a:spcAft>
                <a:spcPts val="0"/>
              </a:spcAft>
            </a:pPr>
            <a:r>
              <a:rPr lang="en-US" sz="1400" dirty="0">
                <a:effectLst/>
                <a:latin typeface="Times New Roman"/>
                <a:ea typeface="Calibri"/>
                <a:cs typeface="Times New Roman"/>
              </a:rPr>
              <a:t> </a:t>
            </a:r>
          </a:p>
        </p:txBody>
      </p:sp>
      <p:sp>
        <p:nvSpPr>
          <p:cNvPr id="13" name="Block Arc 12"/>
          <p:cNvSpPr/>
          <p:nvPr/>
        </p:nvSpPr>
        <p:spPr>
          <a:xfrm>
            <a:off x="1068070" y="3234055"/>
            <a:ext cx="2653030" cy="173799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p:cNvSpPr/>
          <p:nvPr/>
        </p:nvSpPr>
        <p:spPr>
          <a:xfrm>
            <a:off x="2867025" y="3103880"/>
            <a:ext cx="464185" cy="854710"/>
          </a:xfrm>
          <a:custGeom>
            <a:avLst/>
            <a:gdLst>
              <a:gd name="connsiteX0" fmla="*/ 464695 w 464695"/>
              <a:gd name="connsiteY0" fmla="*/ 0 h 854977"/>
              <a:gd name="connsiteX1" fmla="*/ 449705 w 464695"/>
              <a:gd name="connsiteY1" fmla="*/ 104931 h 854977"/>
              <a:gd name="connsiteX2" fmla="*/ 434715 w 464695"/>
              <a:gd name="connsiteY2" fmla="*/ 299803 h 854977"/>
              <a:gd name="connsiteX3" fmla="*/ 299803 w 464695"/>
              <a:gd name="connsiteY3" fmla="*/ 419724 h 854977"/>
              <a:gd name="connsiteX4" fmla="*/ 254833 w 464695"/>
              <a:gd name="connsiteY4" fmla="*/ 449705 h 854977"/>
              <a:gd name="connsiteX5" fmla="*/ 239843 w 464695"/>
              <a:gd name="connsiteY5" fmla="*/ 554636 h 854977"/>
              <a:gd name="connsiteX6" fmla="*/ 164892 w 464695"/>
              <a:gd name="connsiteY6" fmla="*/ 629587 h 854977"/>
              <a:gd name="connsiteX7" fmla="*/ 134911 w 464695"/>
              <a:gd name="connsiteY7" fmla="*/ 659567 h 854977"/>
              <a:gd name="connsiteX8" fmla="*/ 119921 w 464695"/>
              <a:gd name="connsiteY8" fmla="*/ 704538 h 854977"/>
              <a:gd name="connsiteX9" fmla="*/ 104931 w 464695"/>
              <a:gd name="connsiteY9" fmla="*/ 794479 h 854977"/>
              <a:gd name="connsiteX10" fmla="*/ 59961 w 464695"/>
              <a:gd name="connsiteY10" fmla="*/ 824459 h 854977"/>
              <a:gd name="connsiteX11" fmla="*/ 0 w 464695"/>
              <a:gd name="connsiteY11" fmla="*/ 854439 h 85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95" h="854977">
                <a:moveTo>
                  <a:pt x="464695" y="0"/>
                </a:moveTo>
                <a:cubicBezTo>
                  <a:pt x="459698" y="34977"/>
                  <a:pt x="453221" y="69774"/>
                  <a:pt x="449705" y="104931"/>
                </a:cubicBezTo>
                <a:cubicBezTo>
                  <a:pt x="443222" y="169757"/>
                  <a:pt x="449637" y="236386"/>
                  <a:pt x="434715" y="299803"/>
                </a:cubicBezTo>
                <a:cubicBezTo>
                  <a:pt x="422326" y="352456"/>
                  <a:pt x="332363" y="398017"/>
                  <a:pt x="299803" y="419724"/>
                </a:cubicBezTo>
                <a:lnTo>
                  <a:pt x="254833" y="449705"/>
                </a:lnTo>
                <a:cubicBezTo>
                  <a:pt x="249836" y="484682"/>
                  <a:pt x="249996" y="520794"/>
                  <a:pt x="239843" y="554636"/>
                </a:cubicBezTo>
                <a:cubicBezTo>
                  <a:pt x="225643" y="601970"/>
                  <a:pt x="199078" y="602238"/>
                  <a:pt x="164892" y="629587"/>
                </a:cubicBezTo>
                <a:cubicBezTo>
                  <a:pt x="153856" y="638416"/>
                  <a:pt x="144905" y="649574"/>
                  <a:pt x="134911" y="659567"/>
                </a:cubicBezTo>
                <a:cubicBezTo>
                  <a:pt x="129914" y="674557"/>
                  <a:pt x="123349" y="689113"/>
                  <a:pt x="119921" y="704538"/>
                </a:cubicBezTo>
                <a:cubicBezTo>
                  <a:pt x="113328" y="734208"/>
                  <a:pt x="118523" y="767294"/>
                  <a:pt x="104931" y="794479"/>
                </a:cubicBezTo>
                <a:cubicBezTo>
                  <a:pt x="96874" y="810593"/>
                  <a:pt x="74029" y="813205"/>
                  <a:pt x="59961" y="824459"/>
                </a:cubicBezTo>
                <a:cubicBezTo>
                  <a:pt x="13653" y="861505"/>
                  <a:pt x="50661" y="854439"/>
                  <a:pt x="0" y="854439"/>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11"/>
          <p:cNvSpPr txBox="1"/>
          <p:nvPr/>
        </p:nvSpPr>
        <p:spPr>
          <a:xfrm>
            <a:off x="1563370" y="2490470"/>
            <a:ext cx="1678305" cy="7486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a:solidFill>
                  <a:srgbClr val="0070C0"/>
                </a:solidFill>
                <a:effectLst/>
                <a:latin typeface="Times New Roman"/>
                <a:ea typeface="Calibri"/>
                <a:cs typeface="Times New Roman"/>
              </a:rPr>
              <a:t>The Church Age</a:t>
            </a:r>
            <a:endParaRPr lang="en-US" sz="1400">
              <a:effectLst/>
              <a:latin typeface="Times New Roman"/>
              <a:ea typeface="Calibri"/>
              <a:cs typeface="Times New Roman"/>
            </a:endParaRPr>
          </a:p>
          <a:p>
            <a:pPr marL="0" marR="0">
              <a:spcBef>
                <a:spcPts val="0"/>
              </a:spcBef>
              <a:spcAft>
                <a:spcPts val="0"/>
              </a:spcAft>
            </a:pPr>
            <a:r>
              <a:rPr lang="en-US" sz="1400">
                <a:effectLst/>
                <a:latin typeface="Times New Roman"/>
                <a:ea typeface="Calibri"/>
                <a:cs typeface="Times New Roman"/>
              </a:rPr>
              <a:t>Only Father knows the length of time…</a:t>
            </a:r>
          </a:p>
        </p:txBody>
      </p:sp>
      <p:sp>
        <p:nvSpPr>
          <p:cNvPr id="17" name="Text Box 13"/>
          <p:cNvSpPr txBox="1"/>
          <p:nvPr/>
        </p:nvSpPr>
        <p:spPr>
          <a:xfrm>
            <a:off x="1905000" y="121920"/>
            <a:ext cx="2671445" cy="18268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a:solidFill>
                  <a:srgbClr val="FF0000"/>
                </a:solidFill>
                <a:effectLst/>
                <a:latin typeface="Times New Roman"/>
                <a:ea typeface="Calibri"/>
                <a:cs typeface="Times New Roman"/>
              </a:rPr>
              <a:t>The Rapture </a:t>
            </a:r>
            <a:r>
              <a:rPr lang="en-US" dirty="0">
                <a:effectLst/>
                <a:latin typeface="Times New Roman"/>
                <a:ea typeface="Calibri"/>
                <a:cs typeface="Times New Roman"/>
              </a:rPr>
              <a:t>of the Church ending the church age and beginning the Great Tribulation</a:t>
            </a:r>
          </a:p>
          <a:p>
            <a:pPr marL="0" marR="0" algn="ctr">
              <a:spcBef>
                <a:spcPts val="0"/>
              </a:spcBef>
              <a:spcAft>
                <a:spcPts val="0"/>
              </a:spcAft>
            </a:pPr>
            <a:r>
              <a:rPr lang="en-US" dirty="0">
                <a:effectLst/>
                <a:latin typeface="Times New Roman"/>
                <a:ea typeface="Calibri"/>
                <a:cs typeface="Times New Roman"/>
              </a:rPr>
              <a:t>1 Thess. 4:13f</a:t>
            </a:r>
          </a:p>
          <a:p>
            <a:pPr marL="0" marR="0" algn="ctr">
              <a:spcBef>
                <a:spcPts val="0"/>
              </a:spcBef>
              <a:spcAft>
                <a:spcPts val="0"/>
              </a:spcAft>
            </a:pPr>
            <a:r>
              <a:rPr lang="en-US" dirty="0">
                <a:effectLst/>
                <a:latin typeface="Times New Roman"/>
                <a:ea typeface="Calibri"/>
                <a:cs typeface="Times New Roman"/>
              </a:rPr>
              <a:t>Church goes up.</a:t>
            </a:r>
          </a:p>
        </p:txBody>
      </p:sp>
      <p:sp>
        <p:nvSpPr>
          <p:cNvPr id="18" name="Right Brace 17"/>
          <p:cNvSpPr/>
          <p:nvPr/>
        </p:nvSpPr>
        <p:spPr>
          <a:xfrm rot="16200000">
            <a:off x="4216400" y="3300730"/>
            <a:ext cx="553720" cy="1096010"/>
          </a:xfrm>
          <a:prstGeom prst="rightBrace">
            <a:avLst/>
          </a:prstGeom>
          <a:ln w="60325">
            <a:solidFill>
              <a:srgbClr val="7030A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15"/>
          <p:cNvSpPr txBox="1"/>
          <p:nvPr/>
        </p:nvSpPr>
        <p:spPr>
          <a:xfrm>
            <a:off x="3947160" y="2490470"/>
            <a:ext cx="1094105" cy="9283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a:effectLst/>
                <a:latin typeface="Times New Roman"/>
                <a:ea typeface="Calibri"/>
                <a:cs typeface="Times New Roman"/>
              </a:rPr>
              <a:t>7 Year Period</a:t>
            </a:r>
          </a:p>
          <a:p>
            <a:pPr marL="0" marR="0" algn="ctr">
              <a:spcBef>
                <a:spcPts val="0"/>
              </a:spcBef>
              <a:spcAft>
                <a:spcPts val="0"/>
              </a:spcAft>
            </a:pPr>
            <a:r>
              <a:rPr lang="en-US" sz="1400" b="1">
                <a:solidFill>
                  <a:srgbClr val="7030A0"/>
                </a:solidFill>
                <a:effectLst/>
                <a:latin typeface="Times New Roman"/>
                <a:ea typeface="Calibri"/>
                <a:cs typeface="Times New Roman"/>
              </a:rPr>
              <a:t>Great Tribulation</a:t>
            </a:r>
            <a:endParaRPr lang="en-US" sz="1400">
              <a:effectLst/>
              <a:latin typeface="Times New Roman"/>
              <a:ea typeface="Calibri"/>
              <a:cs typeface="Times New Roman"/>
            </a:endParaRPr>
          </a:p>
        </p:txBody>
      </p:sp>
      <p:sp>
        <p:nvSpPr>
          <p:cNvPr id="20" name="Down Arrow 19"/>
          <p:cNvSpPr/>
          <p:nvPr/>
        </p:nvSpPr>
        <p:spPr>
          <a:xfrm>
            <a:off x="4944745" y="2040890"/>
            <a:ext cx="314325" cy="1784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17"/>
          <p:cNvSpPr txBox="1"/>
          <p:nvPr/>
        </p:nvSpPr>
        <p:spPr>
          <a:xfrm>
            <a:off x="4666615" y="377190"/>
            <a:ext cx="854075" cy="15716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00B050"/>
                </a:solidFill>
                <a:effectLst/>
                <a:latin typeface="Times New Roman"/>
                <a:ea typeface="Calibri"/>
                <a:cs typeface="Times New Roman"/>
              </a:rPr>
              <a:t>The</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Second</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Coming~</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Jesus comes back</a:t>
            </a:r>
            <a:endParaRPr lang="en-US" sz="1400">
              <a:effectLst/>
              <a:latin typeface="Times New Roman"/>
              <a:ea typeface="Calibri"/>
              <a:cs typeface="Times New Roman"/>
            </a:endParaRPr>
          </a:p>
        </p:txBody>
      </p:sp>
      <p:sp>
        <p:nvSpPr>
          <p:cNvPr id="22" name="Block Arc 21"/>
          <p:cNvSpPr/>
          <p:nvPr/>
        </p:nvSpPr>
        <p:spPr>
          <a:xfrm>
            <a:off x="5041265" y="3704590"/>
            <a:ext cx="2442845" cy="806450"/>
          </a:xfrm>
          <a:prstGeom prst="blockArc">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19"/>
          <p:cNvSpPr txBox="1"/>
          <p:nvPr/>
        </p:nvSpPr>
        <p:spPr>
          <a:xfrm>
            <a:off x="5251450" y="2910205"/>
            <a:ext cx="1978660" cy="7480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4A442A"/>
                </a:solidFill>
                <a:effectLst/>
                <a:latin typeface="Times New Roman"/>
                <a:ea typeface="Calibri"/>
                <a:cs typeface="Times New Roman"/>
              </a:rPr>
              <a:t>The Millennium~ 1,000 Year Reign of Christ</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4A442A"/>
                </a:solidFill>
                <a:effectLst/>
                <a:latin typeface="Times New Roman"/>
                <a:ea typeface="Calibri"/>
                <a:cs typeface="Times New Roman"/>
              </a:rPr>
              <a:t>Rev. 20:1-3</a:t>
            </a:r>
            <a:endParaRPr lang="en-US" sz="1400">
              <a:effectLst/>
              <a:latin typeface="Times New Roman"/>
              <a:ea typeface="Calibri"/>
              <a:cs typeface="Times New Roman"/>
            </a:endParaRPr>
          </a:p>
        </p:txBody>
      </p:sp>
      <p:sp>
        <p:nvSpPr>
          <p:cNvPr id="24" name="Text Box 21"/>
          <p:cNvSpPr txBox="1"/>
          <p:nvPr/>
        </p:nvSpPr>
        <p:spPr>
          <a:xfrm>
            <a:off x="6450330" y="1814195"/>
            <a:ext cx="1318260" cy="9156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effectLst/>
                <a:latin typeface="Times New Roman"/>
                <a:ea typeface="Calibri"/>
                <a:cs typeface="Times New Roman"/>
              </a:rPr>
              <a:t>The Great</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White Throne</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Judgment</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Rev. 20:11-13</a:t>
            </a:r>
            <a:endParaRPr lang="en-US" sz="1400">
              <a:effectLst/>
              <a:latin typeface="Times New Roman"/>
              <a:ea typeface="Calibri"/>
              <a:cs typeface="Times New Roman"/>
            </a:endParaRPr>
          </a:p>
        </p:txBody>
      </p:sp>
      <p:sp>
        <p:nvSpPr>
          <p:cNvPr id="25" name="Down Arrow 24"/>
          <p:cNvSpPr/>
          <p:nvPr/>
        </p:nvSpPr>
        <p:spPr>
          <a:xfrm>
            <a:off x="7466330" y="4139565"/>
            <a:ext cx="239395" cy="370840"/>
          </a:xfrm>
          <a:prstGeom prst="downArrow">
            <a:avLst/>
          </a:prstGeom>
          <a:solidFill>
            <a:srgbClr val="FFC000"/>
          </a:solidFill>
          <a:ln>
            <a:solidFill>
              <a:srgbClr val="A1242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 Box 23"/>
          <p:cNvSpPr txBox="1"/>
          <p:nvPr/>
        </p:nvSpPr>
        <p:spPr>
          <a:xfrm>
            <a:off x="7035165" y="4495800"/>
            <a:ext cx="1003935" cy="19634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a:effectLst/>
                <a:latin typeface="Times New Roman"/>
                <a:ea typeface="Calibri"/>
                <a:cs typeface="Times New Roman"/>
              </a:rPr>
              <a:t>“anyone not found written in the Book of Life was cast into the lake of fire.” Rev. 20:14-15</a:t>
            </a:r>
          </a:p>
        </p:txBody>
      </p:sp>
      <p:sp>
        <p:nvSpPr>
          <p:cNvPr id="27" name="Cloud 26"/>
          <p:cNvSpPr/>
          <p:nvPr/>
        </p:nvSpPr>
        <p:spPr>
          <a:xfrm>
            <a:off x="6960235" y="6156325"/>
            <a:ext cx="1078865" cy="854075"/>
          </a:xfrm>
          <a:prstGeom prst="cloud">
            <a:avLst/>
          </a:prstGeom>
          <a:gradFill>
            <a:gsLst>
              <a:gs pos="0">
                <a:srgbClr val="FFF200"/>
              </a:gs>
              <a:gs pos="45000">
                <a:srgbClr val="FF7A00"/>
              </a:gs>
              <a:gs pos="70000">
                <a:srgbClr val="FF0300"/>
              </a:gs>
              <a:gs pos="100000">
                <a:srgbClr val="4D0808"/>
              </a:gs>
            </a:gsLst>
            <a:lin ang="5400000" scaled="0"/>
          </a:gra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Bevel 27"/>
          <p:cNvSpPr/>
          <p:nvPr/>
        </p:nvSpPr>
        <p:spPr>
          <a:xfrm>
            <a:off x="7752715" y="1426210"/>
            <a:ext cx="1289050" cy="2706370"/>
          </a:xfrm>
          <a:prstGeom prst="bevel">
            <a:avLst/>
          </a:prstGeom>
          <a:solidFill>
            <a:schemeClr val="tx2">
              <a:lumMod val="75000"/>
            </a:schemeClr>
          </a:solidFill>
          <a:effectLst>
            <a:glow rad="2159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a:effectLst/>
                <a:latin typeface="Times New Roman"/>
                <a:ea typeface="Calibri"/>
                <a:cs typeface="Times New Roman"/>
              </a:rPr>
              <a:t>New</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Heaven</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And</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New Earth</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Rev. 21</a:t>
            </a:r>
            <a:endParaRPr lang="en-US" sz="1400">
              <a:effectLst/>
              <a:latin typeface="Times New Roman"/>
              <a:ea typeface="Calibri"/>
              <a:cs typeface="Times New Roman"/>
            </a:endParaRPr>
          </a:p>
        </p:txBody>
      </p:sp>
      <p:sp>
        <p:nvSpPr>
          <p:cNvPr id="29" name="Text Box 27"/>
          <p:cNvSpPr txBox="1"/>
          <p:nvPr/>
        </p:nvSpPr>
        <p:spPr>
          <a:xfrm>
            <a:off x="2809240" y="4565015"/>
            <a:ext cx="3972560" cy="13785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Times New Roman"/>
                <a:ea typeface="Calibri"/>
                <a:cs typeface="Times New Roman"/>
              </a:rPr>
              <a:t>Great Tribulation AKA Jacobs Trouble</a:t>
            </a:r>
            <a:endParaRPr lang="en-US" sz="1400" dirty="0">
              <a:effectLst/>
              <a:latin typeface="Times New Roman"/>
              <a:ea typeface="Calibri"/>
              <a:cs typeface="Times New Roman"/>
            </a:endParaRPr>
          </a:p>
          <a:p>
            <a:pPr marL="0" marR="0">
              <a:spcBef>
                <a:spcPts val="0"/>
              </a:spcBef>
              <a:spcAft>
                <a:spcPts val="0"/>
              </a:spcAft>
            </a:pPr>
            <a:r>
              <a:rPr lang="en-US" sz="1400" dirty="0">
                <a:effectLst/>
                <a:latin typeface="Times New Roman"/>
                <a:ea typeface="Calibri"/>
                <a:cs typeface="Times New Roman"/>
              </a:rPr>
              <a:t>Mat. 24:21 – Great Tribulation</a:t>
            </a:r>
          </a:p>
          <a:p>
            <a:pPr marL="0" marR="0">
              <a:spcBef>
                <a:spcPts val="0"/>
              </a:spcBef>
              <a:spcAft>
                <a:spcPts val="0"/>
              </a:spcAft>
            </a:pPr>
            <a:r>
              <a:rPr lang="en-US" sz="1400" dirty="0" err="1">
                <a:effectLst/>
                <a:latin typeface="Times New Roman"/>
                <a:ea typeface="Calibri"/>
                <a:cs typeface="Times New Roman"/>
              </a:rPr>
              <a:t>Zep</a:t>
            </a:r>
            <a:r>
              <a:rPr lang="en-US" sz="1400" dirty="0">
                <a:effectLst/>
                <a:latin typeface="Times New Roman"/>
                <a:ea typeface="Calibri"/>
                <a:cs typeface="Times New Roman"/>
              </a:rPr>
              <a:t>. 1:14-17 Great day of the Lord- Day of Wrath</a:t>
            </a:r>
          </a:p>
          <a:p>
            <a:pPr marL="0" marR="0">
              <a:spcBef>
                <a:spcPts val="0"/>
              </a:spcBef>
              <a:spcAft>
                <a:spcPts val="0"/>
              </a:spcAft>
            </a:pPr>
            <a:r>
              <a:rPr lang="en-US" sz="1400" dirty="0">
                <a:effectLst/>
                <a:latin typeface="Times New Roman"/>
                <a:ea typeface="Calibri"/>
                <a:cs typeface="Times New Roman"/>
              </a:rPr>
              <a:t>Daniel 12:3 – Time of Trouble such as never was</a:t>
            </a:r>
          </a:p>
          <a:p>
            <a:pPr marL="0" marR="0">
              <a:spcBef>
                <a:spcPts val="0"/>
              </a:spcBef>
              <a:spcAft>
                <a:spcPts val="0"/>
              </a:spcAft>
            </a:pPr>
            <a:r>
              <a:rPr lang="en-US" sz="1400" dirty="0">
                <a:effectLst/>
                <a:latin typeface="Times New Roman"/>
                <a:ea typeface="Calibri"/>
                <a:cs typeface="Times New Roman"/>
              </a:rPr>
              <a:t>Jeremiah 30:7 time of “Jacob’s Trouble” (Israel- God deals with Israel over rejection of Messiah) </a:t>
            </a:r>
          </a:p>
          <a:p>
            <a:pPr marL="0" marR="0">
              <a:spcBef>
                <a:spcPts val="0"/>
              </a:spcBef>
              <a:spcAft>
                <a:spcPts val="0"/>
              </a:spcAft>
            </a:pPr>
            <a:r>
              <a:rPr lang="en-US" sz="1400" dirty="0">
                <a:effectLst/>
                <a:latin typeface="Times New Roman"/>
                <a:ea typeface="Calibri"/>
                <a:cs typeface="Times New Roman"/>
              </a:rPr>
              <a:t> </a:t>
            </a:r>
          </a:p>
        </p:txBody>
      </p:sp>
      <p:cxnSp>
        <p:nvCxnSpPr>
          <p:cNvPr id="30" name="Straight Arrow Connector 29"/>
          <p:cNvCxnSpPr/>
          <p:nvPr/>
        </p:nvCxnSpPr>
        <p:spPr>
          <a:xfrm flipV="1">
            <a:off x="3644265" y="3959226"/>
            <a:ext cx="646430" cy="605789"/>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28"/>
          <p:cNvSpPr>
            <a:spLocks noChangeArrowheads="1"/>
          </p:cNvSpPr>
          <p:nvPr/>
        </p:nvSpPr>
        <p:spPr bwMode="auto">
          <a:xfrm>
            <a:off x="-609600" y="-425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Up Arrow 15"/>
          <p:cNvSpPr/>
          <p:nvPr/>
        </p:nvSpPr>
        <p:spPr>
          <a:xfrm>
            <a:off x="3644265" y="1919605"/>
            <a:ext cx="389890" cy="22161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579683916"/>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990600"/>
          </a:xfrm>
        </p:spPr>
        <p:txBody>
          <a:bodyPr/>
          <a:lstStyle/>
          <a:p>
            <a:r>
              <a:rPr lang="en-US" sz="5200" b="0" dirty="0" smtClean="0">
                <a:solidFill>
                  <a:srgbClr val="000099"/>
                </a:solidFill>
                <a:effectLst>
                  <a:outerShdw blurRad="38100" dist="38100" dir="2700000" algn="tl">
                    <a:srgbClr val="000000"/>
                  </a:outerShdw>
                </a:effectLst>
                <a:cs typeface="Times New Roman" pitchFamily="18" charset="0"/>
              </a:rPr>
              <a:t>Revelation 21:1-5</a:t>
            </a:r>
            <a:endParaRPr lang="en-US" sz="5200" b="0" dirty="0">
              <a:solidFill>
                <a:srgbClr val="000099"/>
              </a:solidFill>
              <a:effectLst>
                <a:outerShdw blurRad="38100" dist="38100" dir="2700000" algn="tl">
                  <a:srgbClr val="000000"/>
                </a:outerShdw>
              </a:effectLst>
              <a:cs typeface="Times New Roman" pitchFamily="18" charset="0"/>
            </a:endParaRPr>
          </a:p>
        </p:txBody>
      </p:sp>
      <p:sp>
        <p:nvSpPr>
          <p:cNvPr id="5123" name="Rectangle 3"/>
          <p:cNvSpPr>
            <a:spLocks noGrp="1" noChangeArrowheads="1"/>
          </p:cNvSpPr>
          <p:nvPr>
            <p:ph type="body" idx="1"/>
          </p:nvPr>
        </p:nvSpPr>
        <p:spPr>
          <a:xfrm>
            <a:off x="152400" y="762000"/>
            <a:ext cx="8763000" cy="5486400"/>
          </a:xfrm>
        </p:spPr>
        <p:txBody>
          <a:bodyPr/>
          <a:lstStyle/>
          <a:p>
            <a:pPr marL="0" indent="0">
              <a:buNone/>
            </a:pPr>
            <a:r>
              <a:rPr lang="en-US" sz="4000" dirty="0" smtClean="0"/>
              <a:t>Now </a:t>
            </a:r>
            <a:r>
              <a:rPr lang="en-US" sz="4000" dirty="0"/>
              <a:t>I saw a new heaven and a new earth, for the first heaven and the first earth had passed away. Also there was no more sea. 2 Then I, John, saw the holy city, New Jerusalem, coming down out of heaven from God, prepared as a bride adorned for her husband. </a:t>
            </a:r>
          </a:p>
        </p:txBody>
      </p:sp>
    </p:spTree>
    <p:extLst>
      <p:ext uri="{BB962C8B-B14F-4D97-AF65-F5344CB8AC3E}">
        <p14:creationId xmlns:p14="http://schemas.microsoft.com/office/powerpoint/2010/main" val="2717289705"/>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990600"/>
          </a:xfrm>
        </p:spPr>
        <p:txBody>
          <a:bodyPr/>
          <a:lstStyle/>
          <a:p>
            <a:r>
              <a:rPr lang="en-US" sz="5200" b="0" dirty="0" smtClean="0">
                <a:solidFill>
                  <a:srgbClr val="000099"/>
                </a:solidFill>
                <a:effectLst>
                  <a:outerShdw blurRad="38100" dist="38100" dir="2700000" algn="tl">
                    <a:srgbClr val="000000"/>
                  </a:outerShdw>
                </a:effectLst>
                <a:cs typeface="Times New Roman" pitchFamily="18" charset="0"/>
              </a:rPr>
              <a:t>Revelation 21:1-5</a:t>
            </a:r>
            <a:endParaRPr lang="en-US" sz="5200" b="0" dirty="0">
              <a:solidFill>
                <a:srgbClr val="000099"/>
              </a:solidFill>
              <a:effectLst>
                <a:outerShdw blurRad="38100" dist="38100" dir="2700000" algn="tl">
                  <a:srgbClr val="000000"/>
                </a:outerShdw>
              </a:effectLst>
              <a:cs typeface="Times New Roman" pitchFamily="18" charset="0"/>
            </a:endParaRPr>
          </a:p>
        </p:txBody>
      </p:sp>
      <p:sp>
        <p:nvSpPr>
          <p:cNvPr id="5123" name="Rectangle 3"/>
          <p:cNvSpPr>
            <a:spLocks noGrp="1" noChangeArrowheads="1"/>
          </p:cNvSpPr>
          <p:nvPr>
            <p:ph type="body" idx="1"/>
          </p:nvPr>
        </p:nvSpPr>
        <p:spPr>
          <a:xfrm>
            <a:off x="152400" y="762000"/>
            <a:ext cx="8763000" cy="5486400"/>
          </a:xfrm>
        </p:spPr>
        <p:txBody>
          <a:bodyPr/>
          <a:lstStyle/>
          <a:p>
            <a:pPr marL="0" indent="0">
              <a:buNone/>
            </a:pPr>
            <a:r>
              <a:rPr lang="en-US" sz="4000" dirty="0" smtClean="0"/>
              <a:t>3 </a:t>
            </a:r>
            <a:r>
              <a:rPr lang="en-US" sz="4000" dirty="0"/>
              <a:t>And I heard a loud voice from heaven saying, “Behold, the tabernacle of God is with men, and He will dwell with them, and they shall be His people. God Himself will be with them and be their God. 4 And God will wipe away every tear from their eyes; </a:t>
            </a:r>
          </a:p>
        </p:txBody>
      </p:sp>
    </p:spTree>
    <p:extLst>
      <p:ext uri="{BB962C8B-B14F-4D97-AF65-F5344CB8AC3E}">
        <p14:creationId xmlns:p14="http://schemas.microsoft.com/office/powerpoint/2010/main" val="3736712519"/>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990600"/>
          </a:xfrm>
        </p:spPr>
        <p:txBody>
          <a:bodyPr/>
          <a:lstStyle/>
          <a:p>
            <a:r>
              <a:rPr lang="en-US" sz="5200" b="0" dirty="0" smtClean="0">
                <a:solidFill>
                  <a:srgbClr val="000099"/>
                </a:solidFill>
                <a:effectLst>
                  <a:outerShdw blurRad="38100" dist="38100" dir="2700000" algn="tl">
                    <a:srgbClr val="000000"/>
                  </a:outerShdw>
                </a:effectLst>
                <a:cs typeface="Times New Roman" pitchFamily="18" charset="0"/>
              </a:rPr>
              <a:t>Revelation 21:1-5</a:t>
            </a:r>
            <a:endParaRPr lang="en-US" sz="5200" b="0" dirty="0">
              <a:solidFill>
                <a:srgbClr val="000099"/>
              </a:solidFill>
              <a:effectLst>
                <a:outerShdw blurRad="38100" dist="38100" dir="2700000" algn="tl">
                  <a:srgbClr val="000000"/>
                </a:outerShdw>
              </a:effectLst>
              <a:cs typeface="Times New Roman" pitchFamily="18" charset="0"/>
            </a:endParaRPr>
          </a:p>
        </p:txBody>
      </p:sp>
      <p:sp>
        <p:nvSpPr>
          <p:cNvPr id="5123" name="Rectangle 3"/>
          <p:cNvSpPr>
            <a:spLocks noGrp="1" noChangeArrowheads="1"/>
          </p:cNvSpPr>
          <p:nvPr>
            <p:ph type="body" idx="1"/>
          </p:nvPr>
        </p:nvSpPr>
        <p:spPr>
          <a:xfrm>
            <a:off x="152400" y="762000"/>
            <a:ext cx="8763000" cy="5486400"/>
          </a:xfrm>
        </p:spPr>
        <p:txBody>
          <a:bodyPr/>
          <a:lstStyle/>
          <a:p>
            <a:pPr marL="0" indent="0">
              <a:buNone/>
            </a:pPr>
            <a:r>
              <a:rPr lang="en-US" sz="4000" dirty="0" smtClean="0"/>
              <a:t>there </a:t>
            </a:r>
            <a:r>
              <a:rPr lang="en-US" sz="4000" dirty="0"/>
              <a:t>shall be no more death, nor sorrow, nor crying. There shall be no more pain, for the former things have passed away.” </a:t>
            </a:r>
          </a:p>
          <a:p>
            <a:pPr marL="0" indent="0">
              <a:buNone/>
            </a:pPr>
            <a:r>
              <a:rPr lang="en-US" sz="4000" dirty="0"/>
              <a:t>5 Then He who sat on the throne said, “Behold, I make all things new.” And He said to me, “Write, for these words are true and faithful</a:t>
            </a:r>
            <a:r>
              <a:rPr lang="en-US" sz="4000" dirty="0" smtClean="0"/>
              <a:t>.”</a:t>
            </a:r>
            <a:endParaRPr lang="en-US" sz="4000" dirty="0"/>
          </a:p>
        </p:txBody>
      </p:sp>
    </p:spTree>
    <p:extLst>
      <p:ext uri="{BB962C8B-B14F-4D97-AF65-F5344CB8AC3E}">
        <p14:creationId xmlns:p14="http://schemas.microsoft.com/office/powerpoint/2010/main" val="4224909964"/>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882900"/>
            <a:ext cx="5334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500" y="108944"/>
            <a:ext cx="1257300" cy="1211856"/>
          </a:xfrm>
          <a:prstGeom prst="rect">
            <a:avLst/>
          </a:prstGeom>
          <a:noFill/>
          <a:effectLst>
            <a:glow rad="203200">
              <a:srgbClr val="FFFF00"/>
            </a:glow>
          </a:effectLst>
          <a:extLst>
            <a:ext uri="{909E8E84-426E-40DD-AFC4-6F175D3DCCD1}">
              <a14:hiddenFill xmlns:a14="http://schemas.microsoft.com/office/drawing/2010/main">
                <a:solidFill>
                  <a:srgbClr val="FFFFFF"/>
                </a:solidFill>
              </a14:hiddenFill>
            </a:ext>
          </a:extLst>
        </p:spPr>
      </p:pic>
      <p:sp>
        <p:nvSpPr>
          <p:cNvPr id="6" name="Text Box 30"/>
          <p:cNvSpPr txBox="1"/>
          <p:nvPr/>
        </p:nvSpPr>
        <p:spPr>
          <a:xfrm>
            <a:off x="237490" y="6629400"/>
            <a:ext cx="2353310" cy="2101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latin typeface="Times New Roman"/>
                <a:ea typeface="Calibri"/>
                <a:cs typeface="Times New Roman"/>
              </a:rPr>
              <a:t>Pastor Mark Schwarzbauer PhD 2013</a:t>
            </a:r>
            <a:endParaRPr lang="en-US" sz="1400" dirty="0">
              <a:effectLst/>
              <a:latin typeface="Times New Roman"/>
              <a:ea typeface="Calibri"/>
              <a:cs typeface="Times New Roman"/>
            </a:endParaRPr>
          </a:p>
        </p:txBody>
      </p:sp>
      <p:cxnSp>
        <p:nvCxnSpPr>
          <p:cNvPr id="7" name="Straight Connector 6"/>
          <p:cNvCxnSpPr/>
          <p:nvPr/>
        </p:nvCxnSpPr>
        <p:spPr>
          <a:xfrm>
            <a:off x="154940" y="4139565"/>
            <a:ext cx="890397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Text Box 2"/>
          <p:cNvSpPr txBox="1"/>
          <p:nvPr/>
        </p:nvSpPr>
        <p:spPr>
          <a:xfrm>
            <a:off x="154940" y="3150235"/>
            <a:ext cx="734060" cy="9423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solidFill>
                  <a:srgbClr val="993300"/>
                </a:solidFill>
                <a:effectLst/>
                <a:latin typeface="Times New Roman"/>
                <a:ea typeface="Calibri"/>
                <a:cs typeface="Times New Roman"/>
              </a:rPr>
              <a:t>The </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O.T.</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Law</a:t>
            </a:r>
            <a:endParaRPr lang="en-US" sz="1400">
              <a:effectLst/>
              <a:latin typeface="Times New Roman"/>
              <a:ea typeface="Calibri"/>
              <a:cs typeface="Times New Roman"/>
            </a:endParaRPr>
          </a:p>
        </p:txBody>
      </p:sp>
      <p:grpSp>
        <p:nvGrpSpPr>
          <p:cNvPr id="9" name="Group 8"/>
          <p:cNvGrpSpPr/>
          <p:nvPr/>
        </p:nvGrpSpPr>
        <p:grpSpPr>
          <a:xfrm>
            <a:off x="603885" y="2609850"/>
            <a:ext cx="749300" cy="1678305"/>
            <a:chOff x="0" y="0"/>
            <a:chExt cx="749508" cy="1678898"/>
          </a:xfrm>
        </p:grpSpPr>
        <p:sp>
          <p:nvSpPr>
            <p:cNvPr id="10" name="Rectangle 9"/>
            <p:cNvSpPr/>
            <p:nvPr/>
          </p:nvSpPr>
          <p:spPr>
            <a:xfrm>
              <a:off x="284813" y="0"/>
              <a:ext cx="179882" cy="1678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0" y="299803"/>
              <a:ext cx="749508" cy="194279"/>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Text Box 8"/>
          <p:cNvSpPr txBox="1"/>
          <p:nvPr/>
        </p:nvSpPr>
        <p:spPr>
          <a:xfrm>
            <a:off x="394334" y="4349115"/>
            <a:ext cx="1282065" cy="17532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effectLst/>
                <a:latin typeface="Times New Roman"/>
                <a:ea typeface="Calibri"/>
                <a:cs typeface="Times New Roman"/>
              </a:rPr>
              <a:t>Jesus’</a:t>
            </a:r>
          </a:p>
          <a:p>
            <a:pPr marL="0" marR="0" algn="ctr">
              <a:spcBef>
                <a:spcPts val="0"/>
              </a:spcBef>
              <a:spcAft>
                <a:spcPts val="0"/>
              </a:spcAft>
            </a:pPr>
            <a:r>
              <a:rPr lang="en-US" sz="1400" b="1" dirty="0">
                <a:effectLst/>
                <a:latin typeface="Times New Roman"/>
                <a:ea typeface="Calibri"/>
                <a:cs typeface="Times New Roman"/>
              </a:rPr>
              <a:t>Death &amp;</a:t>
            </a:r>
          </a:p>
          <a:p>
            <a:pPr marL="0" marR="0" algn="ctr">
              <a:spcBef>
                <a:spcPts val="0"/>
              </a:spcBef>
              <a:spcAft>
                <a:spcPts val="0"/>
              </a:spcAft>
            </a:pPr>
            <a:r>
              <a:rPr lang="en-US" sz="1400" b="1" dirty="0">
                <a:effectLst/>
                <a:latin typeface="Times New Roman"/>
                <a:ea typeface="Calibri"/>
                <a:cs typeface="Times New Roman"/>
              </a:rPr>
              <a:t>Resurrection</a:t>
            </a:r>
          </a:p>
          <a:p>
            <a:pPr marL="0" marR="0" algn="ctr">
              <a:spcBef>
                <a:spcPts val="0"/>
              </a:spcBef>
              <a:spcAft>
                <a:spcPts val="0"/>
              </a:spcAft>
            </a:pPr>
            <a:r>
              <a:rPr lang="en-US" sz="1400" b="1" dirty="0">
                <a:effectLst/>
                <a:latin typeface="Times New Roman"/>
                <a:ea typeface="Calibri"/>
                <a:cs typeface="Times New Roman"/>
              </a:rPr>
              <a:t>~</a:t>
            </a:r>
          </a:p>
          <a:p>
            <a:pPr marL="0" marR="0" algn="ctr">
              <a:spcBef>
                <a:spcPts val="0"/>
              </a:spcBef>
              <a:spcAft>
                <a:spcPts val="0"/>
              </a:spcAft>
            </a:pPr>
            <a:r>
              <a:rPr lang="en-US" sz="1400" b="1" dirty="0">
                <a:effectLst/>
                <a:latin typeface="Times New Roman"/>
                <a:ea typeface="Calibri"/>
                <a:cs typeface="Times New Roman"/>
              </a:rPr>
              <a:t>Law is Fulfilled</a:t>
            </a:r>
          </a:p>
          <a:p>
            <a:pPr marL="0" marR="0" algn="ctr">
              <a:spcBef>
                <a:spcPts val="0"/>
              </a:spcBef>
              <a:spcAft>
                <a:spcPts val="0"/>
              </a:spcAft>
            </a:pPr>
            <a:r>
              <a:rPr lang="en-US" sz="1400" b="1" dirty="0">
                <a:effectLst/>
                <a:latin typeface="Times New Roman"/>
                <a:ea typeface="Calibri"/>
                <a:cs typeface="Times New Roman"/>
              </a:rPr>
              <a:t>Church is Born</a:t>
            </a:r>
          </a:p>
          <a:p>
            <a:pPr marL="0" marR="0" algn="ctr">
              <a:spcBef>
                <a:spcPts val="0"/>
              </a:spcBef>
              <a:spcAft>
                <a:spcPts val="0"/>
              </a:spcAft>
            </a:pPr>
            <a:r>
              <a:rPr lang="en-US" sz="1400" dirty="0">
                <a:effectLst/>
                <a:latin typeface="Times New Roman"/>
                <a:ea typeface="Calibri"/>
                <a:cs typeface="Times New Roman"/>
              </a:rPr>
              <a:t> </a:t>
            </a:r>
          </a:p>
        </p:txBody>
      </p:sp>
      <p:sp>
        <p:nvSpPr>
          <p:cNvPr id="13" name="Block Arc 12"/>
          <p:cNvSpPr/>
          <p:nvPr/>
        </p:nvSpPr>
        <p:spPr>
          <a:xfrm>
            <a:off x="1068070" y="3234055"/>
            <a:ext cx="2653030" cy="173799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p:cNvSpPr/>
          <p:nvPr/>
        </p:nvSpPr>
        <p:spPr>
          <a:xfrm>
            <a:off x="2867025" y="3103880"/>
            <a:ext cx="464185" cy="854710"/>
          </a:xfrm>
          <a:custGeom>
            <a:avLst/>
            <a:gdLst>
              <a:gd name="connsiteX0" fmla="*/ 464695 w 464695"/>
              <a:gd name="connsiteY0" fmla="*/ 0 h 854977"/>
              <a:gd name="connsiteX1" fmla="*/ 449705 w 464695"/>
              <a:gd name="connsiteY1" fmla="*/ 104931 h 854977"/>
              <a:gd name="connsiteX2" fmla="*/ 434715 w 464695"/>
              <a:gd name="connsiteY2" fmla="*/ 299803 h 854977"/>
              <a:gd name="connsiteX3" fmla="*/ 299803 w 464695"/>
              <a:gd name="connsiteY3" fmla="*/ 419724 h 854977"/>
              <a:gd name="connsiteX4" fmla="*/ 254833 w 464695"/>
              <a:gd name="connsiteY4" fmla="*/ 449705 h 854977"/>
              <a:gd name="connsiteX5" fmla="*/ 239843 w 464695"/>
              <a:gd name="connsiteY5" fmla="*/ 554636 h 854977"/>
              <a:gd name="connsiteX6" fmla="*/ 164892 w 464695"/>
              <a:gd name="connsiteY6" fmla="*/ 629587 h 854977"/>
              <a:gd name="connsiteX7" fmla="*/ 134911 w 464695"/>
              <a:gd name="connsiteY7" fmla="*/ 659567 h 854977"/>
              <a:gd name="connsiteX8" fmla="*/ 119921 w 464695"/>
              <a:gd name="connsiteY8" fmla="*/ 704538 h 854977"/>
              <a:gd name="connsiteX9" fmla="*/ 104931 w 464695"/>
              <a:gd name="connsiteY9" fmla="*/ 794479 h 854977"/>
              <a:gd name="connsiteX10" fmla="*/ 59961 w 464695"/>
              <a:gd name="connsiteY10" fmla="*/ 824459 h 854977"/>
              <a:gd name="connsiteX11" fmla="*/ 0 w 464695"/>
              <a:gd name="connsiteY11" fmla="*/ 854439 h 85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95" h="854977">
                <a:moveTo>
                  <a:pt x="464695" y="0"/>
                </a:moveTo>
                <a:cubicBezTo>
                  <a:pt x="459698" y="34977"/>
                  <a:pt x="453221" y="69774"/>
                  <a:pt x="449705" y="104931"/>
                </a:cubicBezTo>
                <a:cubicBezTo>
                  <a:pt x="443222" y="169757"/>
                  <a:pt x="449637" y="236386"/>
                  <a:pt x="434715" y="299803"/>
                </a:cubicBezTo>
                <a:cubicBezTo>
                  <a:pt x="422326" y="352456"/>
                  <a:pt x="332363" y="398017"/>
                  <a:pt x="299803" y="419724"/>
                </a:cubicBezTo>
                <a:lnTo>
                  <a:pt x="254833" y="449705"/>
                </a:lnTo>
                <a:cubicBezTo>
                  <a:pt x="249836" y="484682"/>
                  <a:pt x="249996" y="520794"/>
                  <a:pt x="239843" y="554636"/>
                </a:cubicBezTo>
                <a:cubicBezTo>
                  <a:pt x="225643" y="601970"/>
                  <a:pt x="199078" y="602238"/>
                  <a:pt x="164892" y="629587"/>
                </a:cubicBezTo>
                <a:cubicBezTo>
                  <a:pt x="153856" y="638416"/>
                  <a:pt x="144905" y="649574"/>
                  <a:pt x="134911" y="659567"/>
                </a:cubicBezTo>
                <a:cubicBezTo>
                  <a:pt x="129914" y="674557"/>
                  <a:pt x="123349" y="689113"/>
                  <a:pt x="119921" y="704538"/>
                </a:cubicBezTo>
                <a:cubicBezTo>
                  <a:pt x="113328" y="734208"/>
                  <a:pt x="118523" y="767294"/>
                  <a:pt x="104931" y="794479"/>
                </a:cubicBezTo>
                <a:cubicBezTo>
                  <a:pt x="96874" y="810593"/>
                  <a:pt x="74029" y="813205"/>
                  <a:pt x="59961" y="824459"/>
                </a:cubicBezTo>
                <a:cubicBezTo>
                  <a:pt x="13653" y="861505"/>
                  <a:pt x="50661" y="854439"/>
                  <a:pt x="0" y="854439"/>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11"/>
          <p:cNvSpPr txBox="1"/>
          <p:nvPr/>
        </p:nvSpPr>
        <p:spPr>
          <a:xfrm>
            <a:off x="1563370" y="2490470"/>
            <a:ext cx="1678305" cy="7486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a:solidFill>
                  <a:srgbClr val="0070C0"/>
                </a:solidFill>
                <a:effectLst/>
                <a:latin typeface="Times New Roman"/>
                <a:ea typeface="Calibri"/>
                <a:cs typeface="Times New Roman"/>
              </a:rPr>
              <a:t>The Church Age</a:t>
            </a:r>
            <a:endParaRPr lang="en-US" sz="1400">
              <a:effectLst/>
              <a:latin typeface="Times New Roman"/>
              <a:ea typeface="Calibri"/>
              <a:cs typeface="Times New Roman"/>
            </a:endParaRPr>
          </a:p>
          <a:p>
            <a:pPr marL="0" marR="0">
              <a:spcBef>
                <a:spcPts val="0"/>
              </a:spcBef>
              <a:spcAft>
                <a:spcPts val="0"/>
              </a:spcAft>
            </a:pPr>
            <a:r>
              <a:rPr lang="en-US" sz="1400">
                <a:effectLst/>
                <a:latin typeface="Times New Roman"/>
                <a:ea typeface="Calibri"/>
                <a:cs typeface="Times New Roman"/>
              </a:rPr>
              <a:t>Only Father knows the length of time…</a:t>
            </a:r>
          </a:p>
        </p:txBody>
      </p:sp>
      <p:sp>
        <p:nvSpPr>
          <p:cNvPr id="17" name="Text Box 13"/>
          <p:cNvSpPr txBox="1"/>
          <p:nvPr/>
        </p:nvSpPr>
        <p:spPr>
          <a:xfrm>
            <a:off x="1905000" y="121920"/>
            <a:ext cx="2671445" cy="18268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a:solidFill>
                  <a:srgbClr val="FF0000"/>
                </a:solidFill>
                <a:effectLst/>
                <a:latin typeface="Times New Roman"/>
                <a:ea typeface="Calibri"/>
                <a:cs typeface="Times New Roman"/>
              </a:rPr>
              <a:t>The Rapture </a:t>
            </a:r>
            <a:r>
              <a:rPr lang="en-US" dirty="0">
                <a:effectLst/>
                <a:latin typeface="Times New Roman"/>
                <a:ea typeface="Calibri"/>
                <a:cs typeface="Times New Roman"/>
              </a:rPr>
              <a:t>of the Church ending the church age and beginning the Great Tribulation</a:t>
            </a:r>
          </a:p>
          <a:p>
            <a:pPr marL="0" marR="0" algn="ctr">
              <a:spcBef>
                <a:spcPts val="0"/>
              </a:spcBef>
              <a:spcAft>
                <a:spcPts val="0"/>
              </a:spcAft>
            </a:pPr>
            <a:r>
              <a:rPr lang="en-US" dirty="0">
                <a:effectLst/>
                <a:latin typeface="Times New Roman"/>
                <a:ea typeface="Calibri"/>
                <a:cs typeface="Times New Roman"/>
              </a:rPr>
              <a:t>1 Thess. 4:13f</a:t>
            </a:r>
          </a:p>
          <a:p>
            <a:pPr marL="0" marR="0" algn="ctr">
              <a:spcBef>
                <a:spcPts val="0"/>
              </a:spcBef>
              <a:spcAft>
                <a:spcPts val="0"/>
              </a:spcAft>
            </a:pPr>
            <a:r>
              <a:rPr lang="en-US" dirty="0">
                <a:effectLst/>
                <a:latin typeface="Times New Roman"/>
                <a:ea typeface="Calibri"/>
                <a:cs typeface="Times New Roman"/>
              </a:rPr>
              <a:t>Church goes up.</a:t>
            </a:r>
          </a:p>
        </p:txBody>
      </p:sp>
      <p:sp>
        <p:nvSpPr>
          <p:cNvPr id="18" name="Right Brace 17"/>
          <p:cNvSpPr/>
          <p:nvPr/>
        </p:nvSpPr>
        <p:spPr>
          <a:xfrm rot="16200000">
            <a:off x="4216400" y="3300730"/>
            <a:ext cx="553720" cy="1096010"/>
          </a:xfrm>
          <a:prstGeom prst="rightBrace">
            <a:avLst/>
          </a:prstGeom>
          <a:ln w="60325">
            <a:solidFill>
              <a:srgbClr val="7030A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15"/>
          <p:cNvSpPr txBox="1"/>
          <p:nvPr/>
        </p:nvSpPr>
        <p:spPr>
          <a:xfrm>
            <a:off x="3947160" y="2490470"/>
            <a:ext cx="1094105" cy="9283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a:effectLst/>
                <a:latin typeface="Times New Roman"/>
                <a:ea typeface="Calibri"/>
                <a:cs typeface="Times New Roman"/>
              </a:rPr>
              <a:t>7 Year Period</a:t>
            </a:r>
          </a:p>
          <a:p>
            <a:pPr marL="0" marR="0" algn="ctr">
              <a:spcBef>
                <a:spcPts val="0"/>
              </a:spcBef>
              <a:spcAft>
                <a:spcPts val="0"/>
              </a:spcAft>
            </a:pPr>
            <a:r>
              <a:rPr lang="en-US" sz="1400" b="1">
                <a:solidFill>
                  <a:srgbClr val="7030A0"/>
                </a:solidFill>
                <a:effectLst/>
                <a:latin typeface="Times New Roman"/>
                <a:ea typeface="Calibri"/>
                <a:cs typeface="Times New Roman"/>
              </a:rPr>
              <a:t>Great Tribulation</a:t>
            </a:r>
            <a:endParaRPr lang="en-US" sz="1400">
              <a:effectLst/>
              <a:latin typeface="Times New Roman"/>
              <a:ea typeface="Calibri"/>
              <a:cs typeface="Times New Roman"/>
            </a:endParaRPr>
          </a:p>
        </p:txBody>
      </p:sp>
      <p:sp>
        <p:nvSpPr>
          <p:cNvPr id="20" name="Down Arrow 19"/>
          <p:cNvSpPr/>
          <p:nvPr/>
        </p:nvSpPr>
        <p:spPr>
          <a:xfrm>
            <a:off x="4944745" y="2040890"/>
            <a:ext cx="314325" cy="1784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17"/>
          <p:cNvSpPr txBox="1"/>
          <p:nvPr/>
        </p:nvSpPr>
        <p:spPr>
          <a:xfrm>
            <a:off x="4666615" y="377190"/>
            <a:ext cx="854075" cy="15716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00B050"/>
                </a:solidFill>
                <a:effectLst/>
                <a:latin typeface="Times New Roman"/>
                <a:ea typeface="Calibri"/>
                <a:cs typeface="Times New Roman"/>
              </a:rPr>
              <a:t>The</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Second</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Coming~</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Jesus comes back</a:t>
            </a:r>
            <a:endParaRPr lang="en-US" sz="1400">
              <a:effectLst/>
              <a:latin typeface="Times New Roman"/>
              <a:ea typeface="Calibri"/>
              <a:cs typeface="Times New Roman"/>
            </a:endParaRPr>
          </a:p>
        </p:txBody>
      </p:sp>
      <p:sp>
        <p:nvSpPr>
          <p:cNvPr id="22" name="Block Arc 21"/>
          <p:cNvSpPr/>
          <p:nvPr/>
        </p:nvSpPr>
        <p:spPr>
          <a:xfrm>
            <a:off x="5041265" y="3704590"/>
            <a:ext cx="2442845" cy="806450"/>
          </a:xfrm>
          <a:prstGeom prst="blockArc">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19"/>
          <p:cNvSpPr txBox="1"/>
          <p:nvPr/>
        </p:nvSpPr>
        <p:spPr>
          <a:xfrm>
            <a:off x="5251450" y="2910205"/>
            <a:ext cx="1978660" cy="7480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4A442A"/>
                </a:solidFill>
                <a:effectLst/>
                <a:latin typeface="Times New Roman"/>
                <a:ea typeface="Calibri"/>
                <a:cs typeface="Times New Roman"/>
              </a:rPr>
              <a:t>The Millennium~ 1,000 Year Reign of Christ</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4A442A"/>
                </a:solidFill>
                <a:effectLst/>
                <a:latin typeface="Times New Roman"/>
                <a:ea typeface="Calibri"/>
                <a:cs typeface="Times New Roman"/>
              </a:rPr>
              <a:t>Rev. 20:1-3</a:t>
            </a:r>
            <a:endParaRPr lang="en-US" sz="1400">
              <a:effectLst/>
              <a:latin typeface="Times New Roman"/>
              <a:ea typeface="Calibri"/>
              <a:cs typeface="Times New Roman"/>
            </a:endParaRPr>
          </a:p>
        </p:txBody>
      </p:sp>
      <p:sp>
        <p:nvSpPr>
          <p:cNvPr id="24" name="Text Box 21"/>
          <p:cNvSpPr txBox="1"/>
          <p:nvPr/>
        </p:nvSpPr>
        <p:spPr>
          <a:xfrm>
            <a:off x="6450330" y="1814195"/>
            <a:ext cx="1318260" cy="9156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effectLst/>
                <a:latin typeface="Times New Roman"/>
                <a:ea typeface="Calibri"/>
                <a:cs typeface="Times New Roman"/>
              </a:rPr>
              <a:t>The Great</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White Throne</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Judgment</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Rev. 20:11-13</a:t>
            </a:r>
            <a:endParaRPr lang="en-US" sz="1400">
              <a:effectLst/>
              <a:latin typeface="Times New Roman"/>
              <a:ea typeface="Calibri"/>
              <a:cs typeface="Times New Roman"/>
            </a:endParaRPr>
          </a:p>
        </p:txBody>
      </p:sp>
      <p:sp>
        <p:nvSpPr>
          <p:cNvPr id="25" name="Down Arrow 24"/>
          <p:cNvSpPr/>
          <p:nvPr/>
        </p:nvSpPr>
        <p:spPr>
          <a:xfrm>
            <a:off x="7466330" y="4139565"/>
            <a:ext cx="239395" cy="370840"/>
          </a:xfrm>
          <a:prstGeom prst="downArrow">
            <a:avLst/>
          </a:prstGeom>
          <a:solidFill>
            <a:srgbClr val="FFC000"/>
          </a:solidFill>
          <a:ln>
            <a:solidFill>
              <a:srgbClr val="A1242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 Box 23"/>
          <p:cNvSpPr txBox="1"/>
          <p:nvPr/>
        </p:nvSpPr>
        <p:spPr>
          <a:xfrm>
            <a:off x="7035165" y="4495800"/>
            <a:ext cx="1003935" cy="19634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a:effectLst/>
                <a:latin typeface="Times New Roman"/>
                <a:ea typeface="Calibri"/>
                <a:cs typeface="Times New Roman"/>
              </a:rPr>
              <a:t>“anyone not found written in the Book of Life was cast into the lake of fire.” Rev. 20:14-15</a:t>
            </a:r>
          </a:p>
        </p:txBody>
      </p:sp>
      <p:sp>
        <p:nvSpPr>
          <p:cNvPr id="27" name="Cloud 26"/>
          <p:cNvSpPr/>
          <p:nvPr/>
        </p:nvSpPr>
        <p:spPr>
          <a:xfrm>
            <a:off x="6960235" y="6156325"/>
            <a:ext cx="1078865" cy="854075"/>
          </a:xfrm>
          <a:prstGeom prst="cloud">
            <a:avLst/>
          </a:prstGeom>
          <a:gradFill>
            <a:gsLst>
              <a:gs pos="0">
                <a:srgbClr val="FFF200"/>
              </a:gs>
              <a:gs pos="45000">
                <a:srgbClr val="FF7A00"/>
              </a:gs>
              <a:gs pos="70000">
                <a:srgbClr val="FF0300"/>
              </a:gs>
              <a:gs pos="100000">
                <a:srgbClr val="4D0808"/>
              </a:gs>
            </a:gsLst>
            <a:lin ang="5400000" scaled="0"/>
          </a:gra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Bevel 27"/>
          <p:cNvSpPr/>
          <p:nvPr/>
        </p:nvSpPr>
        <p:spPr>
          <a:xfrm>
            <a:off x="7752715" y="1426210"/>
            <a:ext cx="1289050" cy="2706370"/>
          </a:xfrm>
          <a:prstGeom prst="bevel">
            <a:avLst/>
          </a:prstGeom>
          <a:solidFill>
            <a:schemeClr val="tx2">
              <a:lumMod val="75000"/>
            </a:schemeClr>
          </a:solidFill>
          <a:effectLst>
            <a:glow rad="2159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a:effectLst/>
                <a:latin typeface="Times New Roman"/>
                <a:ea typeface="Calibri"/>
                <a:cs typeface="Times New Roman"/>
              </a:rPr>
              <a:t>New</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Heaven</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And</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New Earth</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Rev. 21</a:t>
            </a:r>
            <a:endParaRPr lang="en-US" sz="1400">
              <a:effectLst/>
              <a:latin typeface="Times New Roman"/>
              <a:ea typeface="Calibri"/>
              <a:cs typeface="Times New Roman"/>
            </a:endParaRPr>
          </a:p>
        </p:txBody>
      </p:sp>
      <p:sp>
        <p:nvSpPr>
          <p:cNvPr id="29" name="Text Box 27"/>
          <p:cNvSpPr txBox="1"/>
          <p:nvPr/>
        </p:nvSpPr>
        <p:spPr>
          <a:xfrm>
            <a:off x="2809240" y="4565015"/>
            <a:ext cx="3972560" cy="13785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Times New Roman"/>
                <a:ea typeface="Calibri"/>
                <a:cs typeface="Times New Roman"/>
              </a:rPr>
              <a:t>Great Tribulation AKA Jacobs Trouble</a:t>
            </a:r>
            <a:endParaRPr lang="en-US" sz="1400" dirty="0">
              <a:effectLst/>
              <a:latin typeface="Times New Roman"/>
              <a:ea typeface="Calibri"/>
              <a:cs typeface="Times New Roman"/>
            </a:endParaRPr>
          </a:p>
          <a:p>
            <a:pPr marL="0" marR="0">
              <a:spcBef>
                <a:spcPts val="0"/>
              </a:spcBef>
              <a:spcAft>
                <a:spcPts val="0"/>
              </a:spcAft>
            </a:pPr>
            <a:r>
              <a:rPr lang="en-US" sz="1400" dirty="0">
                <a:effectLst/>
                <a:latin typeface="Times New Roman"/>
                <a:ea typeface="Calibri"/>
                <a:cs typeface="Times New Roman"/>
              </a:rPr>
              <a:t>Mat. 24:21 – Great Tribulation</a:t>
            </a:r>
          </a:p>
          <a:p>
            <a:pPr marL="0" marR="0">
              <a:spcBef>
                <a:spcPts val="0"/>
              </a:spcBef>
              <a:spcAft>
                <a:spcPts val="0"/>
              </a:spcAft>
            </a:pPr>
            <a:r>
              <a:rPr lang="en-US" sz="1400" dirty="0" err="1">
                <a:effectLst/>
                <a:latin typeface="Times New Roman"/>
                <a:ea typeface="Calibri"/>
                <a:cs typeface="Times New Roman"/>
              </a:rPr>
              <a:t>Zep</a:t>
            </a:r>
            <a:r>
              <a:rPr lang="en-US" sz="1400" dirty="0">
                <a:effectLst/>
                <a:latin typeface="Times New Roman"/>
                <a:ea typeface="Calibri"/>
                <a:cs typeface="Times New Roman"/>
              </a:rPr>
              <a:t>. 1:14-17 Great day of the Lord- Day of Wrath</a:t>
            </a:r>
          </a:p>
          <a:p>
            <a:pPr marL="0" marR="0">
              <a:spcBef>
                <a:spcPts val="0"/>
              </a:spcBef>
              <a:spcAft>
                <a:spcPts val="0"/>
              </a:spcAft>
            </a:pPr>
            <a:r>
              <a:rPr lang="en-US" sz="1400" dirty="0">
                <a:effectLst/>
                <a:latin typeface="Times New Roman"/>
                <a:ea typeface="Calibri"/>
                <a:cs typeface="Times New Roman"/>
              </a:rPr>
              <a:t>Daniel 12:3 – Time of Trouble such as never was</a:t>
            </a:r>
          </a:p>
          <a:p>
            <a:pPr marL="0" marR="0">
              <a:spcBef>
                <a:spcPts val="0"/>
              </a:spcBef>
              <a:spcAft>
                <a:spcPts val="0"/>
              </a:spcAft>
            </a:pPr>
            <a:r>
              <a:rPr lang="en-US" sz="1400" dirty="0">
                <a:effectLst/>
                <a:latin typeface="Times New Roman"/>
                <a:ea typeface="Calibri"/>
                <a:cs typeface="Times New Roman"/>
              </a:rPr>
              <a:t>Jeremiah 30:7 time of “Jacob’s Trouble” (Israel- God deals with Israel over rejection of Messiah) </a:t>
            </a:r>
          </a:p>
          <a:p>
            <a:pPr marL="0" marR="0">
              <a:spcBef>
                <a:spcPts val="0"/>
              </a:spcBef>
              <a:spcAft>
                <a:spcPts val="0"/>
              </a:spcAft>
            </a:pPr>
            <a:r>
              <a:rPr lang="en-US" sz="1400" dirty="0">
                <a:effectLst/>
                <a:latin typeface="Times New Roman"/>
                <a:ea typeface="Calibri"/>
                <a:cs typeface="Times New Roman"/>
              </a:rPr>
              <a:t> </a:t>
            </a:r>
          </a:p>
        </p:txBody>
      </p:sp>
      <p:cxnSp>
        <p:nvCxnSpPr>
          <p:cNvPr id="30" name="Straight Arrow Connector 29"/>
          <p:cNvCxnSpPr/>
          <p:nvPr/>
        </p:nvCxnSpPr>
        <p:spPr>
          <a:xfrm flipV="1">
            <a:off x="3644265" y="3959226"/>
            <a:ext cx="646430" cy="605789"/>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28"/>
          <p:cNvSpPr>
            <a:spLocks noChangeArrowheads="1"/>
          </p:cNvSpPr>
          <p:nvPr/>
        </p:nvSpPr>
        <p:spPr bwMode="auto">
          <a:xfrm>
            <a:off x="-609600" y="-425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Up Arrow 15"/>
          <p:cNvSpPr/>
          <p:nvPr/>
        </p:nvSpPr>
        <p:spPr>
          <a:xfrm>
            <a:off x="3644265" y="1919605"/>
            <a:ext cx="389890" cy="22161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66798960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1143000"/>
          </a:xfrm>
        </p:spPr>
        <p:txBody>
          <a:bodyPr/>
          <a:lstStyle/>
          <a:p>
            <a:r>
              <a:rPr lang="en-US" sz="5200" b="0">
                <a:solidFill>
                  <a:srgbClr val="000099"/>
                </a:solidFill>
                <a:effectLst>
                  <a:outerShdw blurRad="38100" dist="38100" dir="2700000" algn="tl">
                    <a:srgbClr val="000000"/>
                  </a:outerShdw>
                </a:effectLst>
                <a:cs typeface="Times New Roman" pitchFamily="18" charset="0"/>
              </a:rPr>
              <a:t>I Thessalonians 4:13-18</a:t>
            </a:r>
          </a:p>
        </p:txBody>
      </p:sp>
      <p:sp>
        <p:nvSpPr>
          <p:cNvPr id="7171" name="Rectangle 3"/>
          <p:cNvSpPr>
            <a:spLocks noGrp="1" noChangeArrowheads="1"/>
          </p:cNvSpPr>
          <p:nvPr>
            <p:ph type="body" idx="1"/>
          </p:nvPr>
        </p:nvSpPr>
        <p:spPr>
          <a:xfrm>
            <a:off x="609600" y="1371600"/>
            <a:ext cx="8001000" cy="5029200"/>
          </a:xfrm>
        </p:spPr>
        <p:txBody>
          <a:bodyPr/>
          <a:lstStyle/>
          <a:p>
            <a:pPr>
              <a:buFontTx/>
              <a:buNone/>
            </a:pPr>
            <a:r>
              <a:rPr lang="en-US" sz="4800" baseline="30000">
                <a:solidFill>
                  <a:srgbClr val="010000"/>
                </a:solidFill>
                <a:effectLst/>
              </a:rPr>
              <a:t>15</a:t>
            </a:r>
            <a:r>
              <a:rPr lang="en-US" sz="4800">
                <a:solidFill>
                  <a:srgbClr val="010000"/>
                </a:solidFill>
                <a:effectLst/>
              </a:rPr>
              <a:t>For this we say to you by the word of the Lord, that we who are alive </a:t>
            </a:r>
            <a:r>
              <a:rPr lang="en-US" sz="4800" i="1">
                <a:solidFill>
                  <a:srgbClr val="010000"/>
                </a:solidFill>
                <a:effectLst/>
              </a:rPr>
              <a:t>and</a:t>
            </a:r>
            <a:r>
              <a:rPr lang="en-US" sz="4800">
                <a:solidFill>
                  <a:srgbClr val="010000"/>
                </a:solidFill>
                <a:effectLst/>
              </a:rPr>
              <a:t> remain until the coming of the Lord will by no means precede those who are asleep.</a:t>
            </a:r>
            <a:r>
              <a:rPr lang="en-US" sz="4800" b="0">
                <a:solidFill>
                  <a:srgbClr val="010000"/>
                </a:solidFill>
                <a:effectLst/>
              </a:rPr>
              <a:t> </a:t>
            </a:r>
            <a:endParaRPr lang="en-US" sz="4800" b="0">
              <a:solidFill>
                <a:srgbClr val="010000"/>
              </a:solidFill>
              <a:effectLst>
                <a:outerShdw blurRad="38100" dist="38100" dir="2700000" algn="tl">
                  <a:srgbClr val="FFFFFF"/>
                </a:outerShdw>
              </a:effectLst>
            </a:endParaRPr>
          </a:p>
        </p:txBody>
      </p:sp>
    </p:spTree>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001962"/>
          </a:xfrm>
        </p:spPr>
        <p:txBody>
          <a:bodyPr>
            <a:noAutofit/>
          </a:bodyPr>
          <a:lstStyle/>
          <a:p>
            <a:pPr marL="0" marR="0">
              <a:spcBef>
                <a:spcPts val="0"/>
              </a:spcBef>
              <a:spcAft>
                <a:spcPts val="0"/>
              </a:spcAft>
            </a:pPr>
            <a:r>
              <a:rPr lang="en-US" sz="8000" b="1" dirty="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Reset Seven: Your Eternal Choice</a:t>
            </a:r>
            <a:endParaRPr lang="en-US" sz="5400" dirty="0">
              <a:effectLst/>
              <a:latin typeface="Times New Roman"/>
              <a:ea typeface="Calibri"/>
              <a:cs typeface="Times New Roman"/>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971800"/>
            <a:ext cx="3792070" cy="3657600"/>
          </a:xfrm>
          <a:prstGeom prst="rect">
            <a:avLst/>
          </a:prstGeom>
        </p:spPr>
      </p:pic>
    </p:spTree>
    <p:extLst>
      <p:ext uri="{BB962C8B-B14F-4D97-AF65-F5344CB8AC3E}">
        <p14:creationId xmlns:p14="http://schemas.microsoft.com/office/powerpoint/2010/main" val="4066508354"/>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990600"/>
          </a:xfrm>
        </p:spPr>
        <p:txBody>
          <a:bodyPr/>
          <a:lstStyle/>
          <a:p>
            <a:r>
              <a:rPr lang="en-US" sz="5200" b="0" dirty="0" smtClean="0">
                <a:solidFill>
                  <a:srgbClr val="000099"/>
                </a:solidFill>
                <a:effectLst>
                  <a:outerShdw blurRad="38100" dist="38100" dir="2700000" algn="tl">
                    <a:srgbClr val="000000"/>
                  </a:outerShdw>
                </a:effectLst>
                <a:cs typeface="Times New Roman" pitchFamily="18" charset="0"/>
              </a:rPr>
              <a:t>Revelation 21:6-8</a:t>
            </a:r>
            <a:endParaRPr lang="en-US" sz="5200" b="0" dirty="0">
              <a:solidFill>
                <a:srgbClr val="000099"/>
              </a:solidFill>
              <a:effectLst>
                <a:outerShdw blurRad="38100" dist="38100" dir="2700000" algn="tl">
                  <a:srgbClr val="000000"/>
                </a:outerShdw>
              </a:effectLst>
              <a:cs typeface="Times New Roman" pitchFamily="18" charset="0"/>
            </a:endParaRPr>
          </a:p>
        </p:txBody>
      </p:sp>
      <p:sp>
        <p:nvSpPr>
          <p:cNvPr id="5123" name="Rectangle 3"/>
          <p:cNvSpPr>
            <a:spLocks noGrp="1" noChangeArrowheads="1"/>
          </p:cNvSpPr>
          <p:nvPr>
            <p:ph type="body" idx="1"/>
          </p:nvPr>
        </p:nvSpPr>
        <p:spPr>
          <a:xfrm>
            <a:off x="152400" y="762000"/>
            <a:ext cx="8763000" cy="5486400"/>
          </a:xfrm>
        </p:spPr>
        <p:txBody>
          <a:bodyPr/>
          <a:lstStyle/>
          <a:p>
            <a:pPr marL="0" indent="0">
              <a:buNone/>
            </a:pPr>
            <a:r>
              <a:rPr lang="en-US" sz="4000" dirty="0"/>
              <a:t>6 And He said to me, “It is done! I am the Alpha and the Omega, the Beginning and the End. I will give of the fountain of the water of life freely to him who thirsts. 7 He who overcomes shall inherit all things, and I will be his God and he shall be My son. </a:t>
            </a:r>
          </a:p>
        </p:txBody>
      </p:sp>
    </p:spTree>
    <p:extLst>
      <p:ext uri="{BB962C8B-B14F-4D97-AF65-F5344CB8AC3E}">
        <p14:creationId xmlns:p14="http://schemas.microsoft.com/office/powerpoint/2010/main" val="2922364540"/>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990600"/>
          </a:xfrm>
        </p:spPr>
        <p:txBody>
          <a:bodyPr/>
          <a:lstStyle/>
          <a:p>
            <a:r>
              <a:rPr lang="en-US" sz="5200" b="0" dirty="0" smtClean="0">
                <a:solidFill>
                  <a:srgbClr val="000099"/>
                </a:solidFill>
                <a:effectLst>
                  <a:outerShdw blurRad="38100" dist="38100" dir="2700000" algn="tl">
                    <a:srgbClr val="000000"/>
                  </a:outerShdw>
                </a:effectLst>
                <a:cs typeface="Times New Roman" pitchFamily="18" charset="0"/>
              </a:rPr>
              <a:t>Revelation 21:6-8</a:t>
            </a:r>
            <a:endParaRPr lang="en-US" sz="5200" b="0" dirty="0">
              <a:solidFill>
                <a:srgbClr val="000099"/>
              </a:solidFill>
              <a:effectLst>
                <a:outerShdw blurRad="38100" dist="38100" dir="2700000" algn="tl">
                  <a:srgbClr val="000000"/>
                </a:outerShdw>
              </a:effectLst>
              <a:cs typeface="Times New Roman" pitchFamily="18" charset="0"/>
            </a:endParaRPr>
          </a:p>
        </p:txBody>
      </p:sp>
      <p:sp>
        <p:nvSpPr>
          <p:cNvPr id="5123" name="Rectangle 3"/>
          <p:cNvSpPr>
            <a:spLocks noGrp="1" noChangeArrowheads="1"/>
          </p:cNvSpPr>
          <p:nvPr>
            <p:ph type="body" idx="1"/>
          </p:nvPr>
        </p:nvSpPr>
        <p:spPr>
          <a:xfrm>
            <a:off x="152400" y="762000"/>
            <a:ext cx="8763000" cy="5486400"/>
          </a:xfrm>
        </p:spPr>
        <p:txBody>
          <a:bodyPr/>
          <a:lstStyle/>
          <a:p>
            <a:pPr marL="0" indent="0">
              <a:buNone/>
            </a:pPr>
            <a:r>
              <a:rPr lang="en-US" sz="4000" dirty="0" smtClean="0"/>
              <a:t>8 </a:t>
            </a:r>
            <a:r>
              <a:rPr lang="en-US" sz="4000" dirty="0"/>
              <a:t>But the cowardly, unbelieving, abominable, murderers, sexually immoral, sorcerers, idolaters, and all liars shall have their part in the lake which burns with fire and brimstone, which is the second death</a:t>
            </a:r>
            <a:r>
              <a:rPr lang="en-US" sz="4000" dirty="0" smtClean="0"/>
              <a:t>.”</a:t>
            </a:r>
            <a:endParaRPr lang="en-US" sz="4000" dirty="0"/>
          </a:p>
        </p:txBody>
      </p:sp>
    </p:spTree>
    <p:extLst>
      <p:ext uri="{BB962C8B-B14F-4D97-AF65-F5344CB8AC3E}">
        <p14:creationId xmlns:p14="http://schemas.microsoft.com/office/powerpoint/2010/main" val="1700369123"/>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882900"/>
            <a:ext cx="5334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988" y="685800"/>
            <a:ext cx="658812" cy="63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0"/>
          <p:cNvSpPr txBox="1"/>
          <p:nvPr/>
        </p:nvSpPr>
        <p:spPr>
          <a:xfrm>
            <a:off x="237490" y="6629400"/>
            <a:ext cx="2353310" cy="2101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latin typeface="Times New Roman"/>
                <a:ea typeface="Calibri"/>
                <a:cs typeface="Times New Roman"/>
              </a:rPr>
              <a:t>Pastor Mark Schwarzbauer PhD 2013</a:t>
            </a:r>
            <a:endParaRPr lang="en-US" sz="1400" dirty="0">
              <a:effectLst/>
              <a:latin typeface="Times New Roman"/>
              <a:ea typeface="Calibri"/>
              <a:cs typeface="Times New Roman"/>
            </a:endParaRPr>
          </a:p>
        </p:txBody>
      </p:sp>
      <p:cxnSp>
        <p:nvCxnSpPr>
          <p:cNvPr id="7" name="Straight Connector 6"/>
          <p:cNvCxnSpPr/>
          <p:nvPr/>
        </p:nvCxnSpPr>
        <p:spPr>
          <a:xfrm>
            <a:off x="154940" y="4139565"/>
            <a:ext cx="890397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Text Box 2"/>
          <p:cNvSpPr txBox="1"/>
          <p:nvPr/>
        </p:nvSpPr>
        <p:spPr>
          <a:xfrm>
            <a:off x="154940" y="3150235"/>
            <a:ext cx="734060" cy="9423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solidFill>
                  <a:srgbClr val="993300"/>
                </a:solidFill>
                <a:effectLst/>
                <a:latin typeface="Times New Roman"/>
                <a:ea typeface="Calibri"/>
                <a:cs typeface="Times New Roman"/>
              </a:rPr>
              <a:t>The </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O.T.</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Law</a:t>
            </a:r>
            <a:endParaRPr lang="en-US" sz="1400">
              <a:effectLst/>
              <a:latin typeface="Times New Roman"/>
              <a:ea typeface="Calibri"/>
              <a:cs typeface="Times New Roman"/>
            </a:endParaRPr>
          </a:p>
        </p:txBody>
      </p:sp>
      <p:grpSp>
        <p:nvGrpSpPr>
          <p:cNvPr id="9" name="Group 8"/>
          <p:cNvGrpSpPr/>
          <p:nvPr/>
        </p:nvGrpSpPr>
        <p:grpSpPr>
          <a:xfrm>
            <a:off x="603885" y="2609850"/>
            <a:ext cx="749300" cy="1678305"/>
            <a:chOff x="0" y="0"/>
            <a:chExt cx="749508" cy="1678898"/>
          </a:xfrm>
        </p:grpSpPr>
        <p:sp>
          <p:nvSpPr>
            <p:cNvPr id="10" name="Rectangle 9"/>
            <p:cNvSpPr/>
            <p:nvPr/>
          </p:nvSpPr>
          <p:spPr>
            <a:xfrm>
              <a:off x="284813" y="0"/>
              <a:ext cx="179882" cy="1678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0" y="299803"/>
              <a:ext cx="749508" cy="194279"/>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Text Box 8"/>
          <p:cNvSpPr txBox="1"/>
          <p:nvPr/>
        </p:nvSpPr>
        <p:spPr>
          <a:xfrm>
            <a:off x="394334" y="4349115"/>
            <a:ext cx="1282065" cy="17532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effectLst/>
                <a:latin typeface="Times New Roman"/>
                <a:ea typeface="Calibri"/>
                <a:cs typeface="Times New Roman"/>
              </a:rPr>
              <a:t>Jesus’</a:t>
            </a:r>
          </a:p>
          <a:p>
            <a:pPr marL="0" marR="0" algn="ctr">
              <a:spcBef>
                <a:spcPts val="0"/>
              </a:spcBef>
              <a:spcAft>
                <a:spcPts val="0"/>
              </a:spcAft>
            </a:pPr>
            <a:r>
              <a:rPr lang="en-US" sz="1400" b="1" dirty="0">
                <a:effectLst/>
                <a:latin typeface="Times New Roman"/>
                <a:ea typeface="Calibri"/>
                <a:cs typeface="Times New Roman"/>
              </a:rPr>
              <a:t>Death &amp;</a:t>
            </a:r>
          </a:p>
          <a:p>
            <a:pPr marL="0" marR="0" algn="ctr">
              <a:spcBef>
                <a:spcPts val="0"/>
              </a:spcBef>
              <a:spcAft>
                <a:spcPts val="0"/>
              </a:spcAft>
            </a:pPr>
            <a:r>
              <a:rPr lang="en-US" sz="1400" b="1" dirty="0">
                <a:effectLst/>
                <a:latin typeface="Times New Roman"/>
                <a:ea typeface="Calibri"/>
                <a:cs typeface="Times New Roman"/>
              </a:rPr>
              <a:t>Resurrection</a:t>
            </a:r>
          </a:p>
          <a:p>
            <a:pPr marL="0" marR="0" algn="ctr">
              <a:spcBef>
                <a:spcPts val="0"/>
              </a:spcBef>
              <a:spcAft>
                <a:spcPts val="0"/>
              </a:spcAft>
            </a:pPr>
            <a:r>
              <a:rPr lang="en-US" sz="1400" b="1" dirty="0">
                <a:effectLst/>
                <a:latin typeface="Times New Roman"/>
                <a:ea typeface="Calibri"/>
                <a:cs typeface="Times New Roman"/>
              </a:rPr>
              <a:t>~</a:t>
            </a:r>
          </a:p>
          <a:p>
            <a:pPr marL="0" marR="0" algn="ctr">
              <a:spcBef>
                <a:spcPts val="0"/>
              </a:spcBef>
              <a:spcAft>
                <a:spcPts val="0"/>
              </a:spcAft>
            </a:pPr>
            <a:r>
              <a:rPr lang="en-US" sz="1400" b="1" dirty="0">
                <a:effectLst/>
                <a:latin typeface="Times New Roman"/>
                <a:ea typeface="Calibri"/>
                <a:cs typeface="Times New Roman"/>
              </a:rPr>
              <a:t>Law is Fulfilled</a:t>
            </a:r>
          </a:p>
          <a:p>
            <a:pPr marL="0" marR="0" algn="ctr">
              <a:spcBef>
                <a:spcPts val="0"/>
              </a:spcBef>
              <a:spcAft>
                <a:spcPts val="0"/>
              </a:spcAft>
            </a:pPr>
            <a:r>
              <a:rPr lang="en-US" sz="1400" b="1" dirty="0">
                <a:effectLst/>
                <a:latin typeface="Times New Roman"/>
                <a:ea typeface="Calibri"/>
                <a:cs typeface="Times New Roman"/>
              </a:rPr>
              <a:t>Church is Born</a:t>
            </a:r>
          </a:p>
          <a:p>
            <a:pPr marL="0" marR="0" algn="ctr">
              <a:spcBef>
                <a:spcPts val="0"/>
              </a:spcBef>
              <a:spcAft>
                <a:spcPts val="0"/>
              </a:spcAft>
            </a:pPr>
            <a:r>
              <a:rPr lang="en-US" sz="1400" dirty="0">
                <a:effectLst/>
                <a:latin typeface="Times New Roman"/>
                <a:ea typeface="Calibri"/>
                <a:cs typeface="Times New Roman"/>
              </a:rPr>
              <a:t> </a:t>
            </a:r>
          </a:p>
        </p:txBody>
      </p:sp>
      <p:sp>
        <p:nvSpPr>
          <p:cNvPr id="13" name="Block Arc 12"/>
          <p:cNvSpPr/>
          <p:nvPr/>
        </p:nvSpPr>
        <p:spPr>
          <a:xfrm>
            <a:off x="1068070" y="3234055"/>
            <a:ext cx="2653030" cy="173799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p:cNvSpPr/>
          <p:nvPr/>
        </p:nvSpPr>
        <p:spPr>
          <a:xfrm>
            <a:off x="2867025" y="3103880"/>
            <a:ext cx="464185" cy="854710"/>
          </a:xfrm>
          <a:custGeom>
            <a:avLst/>
            <a:gdLst>
              <a:gd name="connsiteX0" fmla="*/ 464695 w 464695"/>
              <a:gd name="connsiteY0" fmla="*/ 0 h 854977"/>
              <a:gd name="connsiteX1" fmla="*/ 449705 w 464695"/>
              <a:gd name="connsiteY1" fmla="*/ 104931 h 854977"/>
              <a:gd name="connsiteX2" fmla="*/ 434715 w 464695"/>
              <a:gd name="connsiteY2" fmla="*/ 299803 h 854977"/>
              <a:gd name="connsiteX3" fmla="*/ 299803 w 464695"/>
              <a:gd name="connsiteY3" fmla="*/ 419724 h 854977"/>
              <a:gd name="connsiteX4" fmla="*/ 254833 w 464695"/>
              <a:gd name="connsiteY4" fmla="*/ 449705 h 854977"/>
              <a:gd name="connsiteX5" fmla="*/ 239843 w 464695"/>
              <a:gd name="connsiteY5" fmla="*/ 554636 h 854977"/>
              <a:gd name="connsiteX6" fmla="*/ 164892 w 464695"/>
              <a:gd name="connsiteY6" fmla="*/ 629587 h 854977"/>
              <a:gd name="connsiteX7" fmla="*/ 134911 w 464695"/>
              <a:gd name="connsiteY7" fmla="*/ 659567 h 854977"/>
              <a:gd name="connsiteX8" fmla="*/ 119921 w 464695"/>
              <a:gd name="connsiteY8" fmla="*/ 704538 h 854977"/>
              <a:gd name="connsiteX9" fmla="*/ 104931 w 464695"/>
              <a:gd name="connsiteY9" fmla="*/ 794479 h 854977"/>
              <a:gd name="connsiteX10" fmla="*/ 59961 w 464695"/>
              <a:gd name="connsiteY10" fmla="*/ 824459 h 854977"/>
              <a:gd name="connsiteX11" fmla="*/ 0 w 464695"/>
              <a:gd name="connsiteY11" fmla="*/ 854439 h 85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95" h="854977">
                <a:moveTo>
                  <a:pt x="464695" y="0"/>
                </a:moveTo>
                <a:cubicBezTo>
                  <a:pt x="459698" y="34977"/>
                  <a:pt x="453221" y="69774"/>
                  <a:pt x="449705" y="104931"/>
                </a:cubicBezTo>
                <a:cubicBezTo>
                  <a:pt x="443222" y="169757"/>
                  <a:pt x="449637" y="236386"/>
                  <a:pt x="434715" y="299803"/>
                </a:cubicBezTo>
                <a:cubicBezTo>
                  <a:pt x="422326" y="352456"/>
                  <a:pt x="332363" y="398017"/>
                  <a:pt x="299803" y="419724"/>
                </a:cubicBezTo>
                <a:lnTo>
                  <a:pt x="254833" y="449705"/>
                </a:lnTo>
                <a:cubicBezTo>
                  <a:pt x="249836" y="484682"/>
                  <a:pt x="249996" y="520794"/>
                  <a:pt x="239843" y="554636"/>
                </a:cubicBezTo>
                <a:cubicBezTo>
                  <a:pt x="225643" y="601970"/>
                  <a:pt x="199078" y="602238"/>
                  <a:pt x="164892" y="629587"/>
                </a:cubicBezTo>
                <a:cubicBezTo>
                  <a:pt x="153856" y="638416"/>
                  <a:pt x="144905" y="649574"/>
                  <a:pt x="134911" y="659567"/>
                </a:cubicBezTo>
                <a:cubicBezTo>
                  <a:pt x="129914" y="674557"/>
                  <a:pt x="123349" y="689113"/>
                  <a:pt x="119921" y="704538"/>
                </a:cubicBezTo>
                <a:cubicBezTo>
                  <a:pt x="113328" y="734208"/>
                  <a:pt x="118523" y="767294"/>
                  <a:pt x="104931" y="794479"/>
                </a:cubicBezTo>
                <a:cubicBezTo>
                  <a:pt x="96874" y="810593"/>
                  <a:pt x="74029" y="813205"/>
                  <a:pt x="59961" y="824459"/>
                </a:cubicBezTo>
                <a:cubicBezTo>
                  <a:pt x="13653" y="861505"/>
                  <a:pt x="50661" y="854439"/>
                  <a:pt x="0" y="854439"/>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11"/>
          <p:cNvSpPr txBox="1"/>
          <p:nvPr/>
        </p:nvSpPr>
        <p:spPr>
          <a:xfrm>
            <a:off x="1563370" y="2490470"/>
            <a:ext cx="1678305" cy="7486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a:solidFill>
                  <a:srgbClr val="0070C0"/>
                </a:solidFill>
                <a:effectLst/>
                <a:latin typeface="Times New Roman"/>
                <a:ea typeface="Calibri"/>
                <a:cs typeface="Times New Roman"/>
              </a:rPr>
              <a:t>The Church Age</a:t>
            </a:r>
            <a:endParaRPr lang="en-US" sz="1400">
              <a:effectLst/>
              <a:latin typeface="Times New Roman"/>
              <a:ea typeface="Calibri"/>
              <a:cs typeface="Times New Roman"/>
            </a:endParaRPr>
          </a:p>
          <a:p>
            <a:pPr marL="0" marR="0">
              <a:spcBef>
                <a:spcPts val="0"/>
              </a:spcBef>
              <a:spcAft>
                <a:spcPts val="0"/>
              </a:spcAft>
            </a:pPr>
            <a:r>
              <a:rPr lang="en-US" sz="1400">
                <a:effectLst/>
                <a:latin typeface="Times New Roman"/>
                <a:ea typeface="Calibri"/>
                <a:cs typeface="Times New Roman"/>
              </a:rPr>
              <a:t>Only Father knows the length of time…</a:t>
            </a:r>
          </a:p>
        </p:txBody>
      </p:sp>
      <p:sp>
        <p:nvSpPr>
          <p:cNvPr id="17" name="Text Box 13"/>
          <p:cNvSpPr txBox="1"/>
          <p:nvPr/>
        </p:nvSpPr>
        <p:spPr>
          <a:xfrm>
            <a:off x="1905000" y="121920"/>
            <a:ext cx="2671445" cy="18268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a:solidFill>
                  <a:srgbClr val="FF0000"/>
                </a:solidFill>
                <a:effectLst/>
                <a:latin typeface="Times New Roman"/>
                <a:ea typeface="Calibri"/>
                <a:cs typeface="Times New Roman"/>
              </a:rPr>
              <a:t>The Rapture </a:t>
            </a:r>
            <a:r>
              <a:rPr lang="en-US" dirty="0">
                <a:effectLst/>
                <a:latin typeface="Times New Roman"/>
                <a:ea typeface="Calibri"/>
                <a:cs typeface="Times New Roman"/>
              </a:rPr>
              <a:t>of the Church ending the church age and beginning the Great Tribulation</a:t>
            </a:r>
          </a:p>
          <a:p>
            <a:pPr marL="0" marR="0" algn="ctr">
              <a:spcBef>
                <a:spcPts val="0"/>
              </a:spcBef>
              <a:spcAft>
                <a:spcPts val="0"/>
              </a:spcAft>
            </a:pPr>
            <a:r>
              <a:rPr lang="en-US" dirty="0">
                <a:effectLst/>
                <a:latin typeface="Times New Roman"/>
                <a:ea typeface="Calibri"/>
                <a:cs typeface="Times New Roman"/>
              </a:rPr>
              <a:t>1 Thess. 4:13f</a:t>
            </a:r>
          </a:p>
          <a:p>
            <a:pPr marL="0" marR="0" algn="ctr">
              <a:spcBef>
                <a:spcPts val="0"/>
              </a:spcBef>
              <a:spcAft>
                <a:spcPts val="0"/>
              </a:spcAft>
            </a:pPr>
            <a:r>
              <a:rPr lang="en-US" dirty="0">
                <a:effectLst/>
                <a:latin typeface="Times New Roman"/>
                <a:ea typeface="Calibri"/>
                <a:cs typeface="Times New Roman"/>
              </a:rPr>
              <a:t>Church goes up.</a:t>
            </a:r>
          </a:p>
        </p:txBody>
      </p:sp>
      <p:sp>
        <p:nvSpPr>
          <p:cNvPr id="18" name="Right Brace 17"/>
          <p:cNvSpPr/>
          <p:nvPr/>
        </p:nvSpPr>
        <p:spPr>
          <a:xfrm rot="16200000">
            <a:off x="4216400" y="3300730"/>
            <a:ext cx="553720" cy="1096010"/>
          </a:xfrm>
          <a:prstGeom prst="rightBrace">
            <a:avLst/>
          </a:prstGeom>
          <a:ln w="60325">
            <a:solidFill>
              <a:srgbClr val="7030A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15"/>
          <p:cNvSpPr txBox="1"/>
          <p:nvPr/>
        </p:nvSpPr>
        <p:spPr>
          <a:xfrm>
            <a:off x="3947160" y="2490470"/>
            <a:ext cx="1094105" cy="9283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a:effectLst/>
                <a:latin typeface="Times New Roman"/>
                <a:ea typeface="Calibri"/>
                <a:cs typeface="Times New Roman"/>
              </a:rPr>
              <a:t>7 Year Period</a:t>
            </a:r>
          </a:p>
          <a:p>
            <a:pPr marL="0" marR="0" algn="ctr">
              <a:spcBef>
                <a:spcPts val="0"/>
              </a:spcBef>
              <a:spcAft>
                <a:spcPts val="0"/>
              </a:spcAft>
            </a:pPr>
            <a:r>
              <a:rPr lang="en-US" sz="1400" b="1">
                <a:solidFill>
                  <a:srgbClr val="7030A0"/>
                </a:solidFill>
                <a:effectLst/>
                <a:latin typeface="Times New Roman"/>
                <a:ea typeface="Calibri"/>
                <a:cs typeface="Times New Roman"/>
              </a:rPr>
              <a:t>Great Tribulation</a:t>
            </a:r>
            <a:endParaRPr lang="en-US" sz="1400">
              <a:effectLst/>
              <a:latin typeface="Times New Roman"/>
              <a:ea typeface="Calibri"/>
              <a:cs typeface="Times New Roman"/>
            </a:endParaRPr>
          </a:p>
        </p:txBody>
      </p:sp>
      <p:sp>
        <p:nvSpPr>
          <p:cNvPr id="20" name="Down Arrow 19"/>
          <p:cNvSpPr/>
          <p:nvPr/>
        </p:nvSpPr>
        <p:spPr>
          <a:xfrm>
            <a:off x="4944745" y="2040890"/>
            <a:ext cx="314325" cy="1784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17"/>
          <p:cNvSpPr txBox="1"/>
          <p:nvPr/>
        </p:nvSpPr>
        <p:spPr>
          <a:xfrm>
            <a:off x="4666615" y="377190"/>
            <a:ext cx="854075" cy="15716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00B050"/>
                </a:solidFill>
                <a:effectLst/>
                <a:latin typeface="Times New Roman"/>
                <a:ea typeface="Calibri"/>
                <a:cs typeface="Times New Roman"/>
              </a:rPr>
              <a:t>The</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Second</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Coming~</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Jesus comes back</a:t>
            </a:r>
            <a:endParaRPr lang="en-US" sz="1400">
              <a:effectLst/>
              <a:latin typeface="Times New Roman"/>
              <a:ea typeface="Calibri"/>
              <a:cs typeface="Times New Roman"/>
            </a:endParaRPr>
          </a:p>
        </p:txBody>
      </p:sp>
      <p:sp>
        <p:nvSpPr>
          <p:cNvPr id="22" name="Block Arc 21"/>
          <p:cNvSpPr/>
          <p:nvPr/>
        </p:nvSpPr>
        <p:spPr>
          <a:xfrm>
            <a:off x="5041265" y="3704590"/>
            <a:ext cx="2442845" cy="806450"/>
          </a:xfrm>
          <a:prstGeom prst="blockArc">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19"/>
          <p:cNvSpPr txBox="1"/>
          <p:nvPr/>
        </p:nvSpPr>
        <p:spPr>
          <a:xfrm>
            <a:off x="5251450" y="2910205"/>
            <a:ext cx="1978660" cy="7480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4A442A"/>
                </a:solidFill>
                <a:effectLst/>
                <a:latin typeface="Times New Roman"/>
                <a:ea typeface="Calibri"/>
                <a:cs typeface="Times New Roman"/>
              </a:rPr>
              <a:t>The Millennium~ 1,000 Year Reign of Christ</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4A442A"/>
                </a:solidFill>
                <a:effectLst/>
                <a:latin typeface="Times New Roman"/>
                <a:ea typeface="Calibri"/>
                <a:cs typeface="Times New Roman"/>
              </a:rPr>
              <a:t>Rev. 20:1-3</a:t>
            </a:r>
            <a:endParaRPr lang="en-US" sz="1400">
              <a:effectLst/>
              <a:latin typeface="Times New Roman"/>
              <a:ea typeface="Calibri"/>
              <a:cs typeface="Times New Roman"/>
            </a:endParaRPr>
          </a:p>
        </p:txBody>
      </p:sp>
      <p:sp>
        <p:nvSpPr>
          <p:cNvPr id="24" name="Text Box 21"/>
          <p:cNvSpPr txBox="1"/>
          <p:nvPr/>
        </p:nvSpPr>
        <p:spPr>
          <a:xfrm>
            <a:off x="6450330" y="1814195"/>
            <a:ext cx="1318260" cy="9156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effectLst/>
                <a:latin typeface="Times New Roman"/>
                <a:ea typeface="Calibri"/>
                <a:cs typeface="Times New Roman"/>
              </a:rPr>
              <a:t>The Great</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White Throne</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Judgment</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Rev. 20:11-13</a:t>
            </a:r>
            <a:endParaRPr lang="en-US" sz="1400">
              <a:effectLst/>
              <a:latin typeface="Times New Roman"/>
              <a:ea typeface="Calibri"/>
              <a:cs typeface="Times New Roman"/>
            </a:endParaRPr>
          </a:p>
        </p:txBody>
      </p:sp>
      <p:sp>
        <p:nvSpPr>
          <p:cNvPr id="25" name="Down Arrow 24"/>
          <p:cNvSpPr/>
          <p:nvPr/>
        </p:nvSpPr>
        <p:spPr>
          <a:xfrm>
            <a:off x="7466330" y="4139565"/>
            <a:ext cx="239395" cy="370840"/>
          </a:xfrm>
          <a:prstGeom prst="downArrow">
            <a:avLst/>
          </a:prstGeom>
          <a:solidFill>
            <a:srgbClr val="FFC000"/>
          </a:solidFill>
          <a:ln>
            <a:solidFill>
              <a:srgbClr val="A1242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 Box 23"/>
          <p:cNvSpPr txBox="1"/>
          <p:nvPr/>
        </p:nvSpPr>
        <p:spPr>
          <a:xfrm>
            <a:off x="7035165" y="4495800"/>
            <a:ext cx="1003935" cy="19634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a:effectLst/>
                <a:latin typeface="Times New Roman"/>
                <a:ea typeface="Calibri"/>
                <a:cs typeface="Times New Roman"/>
              </a:rPr>
              <a:t>“anyone not found written in the Book of Life was cast into the lake of fire.” Rev. 20:14-15</a:t>
            </a:r>
          </a:p>
        </p:txBody>
      </p:sp>
      <p:sp>
        <p:nvSpPr>
          <p:cNvPr id="27" name="Cloud 26"/>
          <p:cNvSpPr/>
          <p:nvPr/>
        </p:nvSpPr>
        <p:spPr>
          <a:xfrm>
            <a:off x="6960235" y="6156325"/>
            <a:ext cx="1078865" cy="854075"/>
          </a:xfrm>
          <a:prstGeom prst="cloud">
            <a:avLst/>
          </a:prstGeom>
          <a:gradFill>
            <a:gsLst>
              <a:gs pos="0">
                <a:srgbClr val="FFF200"/>
              </a:gs>
              <a:gs pos="45000">
                <a:srgbClr val="FF7A00"/>
              </a:gs>
              <a:gs pos="70000">
                <a:srgbClr val="FF0300"/>
              </a:gs>
              <a:gs pos="100000">
                <a:srgbClr val="4D0808"/>
              </a:gs>
            </a:gsLst>
            <a:lin ang="5400000" scaled="0"/>
          </a:gra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Bevel 27"/>
          <p:cNvSpPr/>
          <p:nvPr/>
        </p:nvSpPr>
        <p:spPr>
          <a:xfrm>
            <a:off x="7752715" y="1426210"/>
            <a:ext cx="1289050" cy="2706370"/>
          </a:xfrm>
          <a:prstGeom prst="bevel">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a:effectLst/>
                <a:latin typeface="Times New Roman"/>
                <a:ea typeface="Calibri"/>
                <a:cs typeface="Times New Roman"/>
              </a:rPr>
              <a:t>New</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Heaven</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And</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New Earth</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Rev. 21</a:t>
            </a:r>
            <a:endParaRPr lang="en-US" sz="1400">
              <a:effectLst/>
              <a:latin typeface="Times New Roman"/>
              <a:ea typeface="Calibri"/>
              <a:cs typeface="Times New Roman"/>
            </a:endParaRPr>
          </a:p>
        </p:txBody>
      </p:sp>
      <p:sp>
        <p:nvSpPr>
          <p:cNvPr id="29" name="Text Box 27"/>
          <p:cNvSpPr txBox="1"/>
          <p:nvPr/>
        </p:nvSpPr>
        <p:spPr>
          <a:xfrm>
            <a:off x="2809240" y="4565015"/>
            <a:ext cx="3972560" cy="13785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Times New Roman"/>
                <a:ea typeface="Calibri"/>
                <a:cs typeface="Times New Roman"/>
              </a:rPr>
              <a:t>Great Tribulation AKA Jacobs Trouble</a:t>
            </a:r>
            <a:endParaRPr lang="en-US" sz="1400" dirty="0">
              <a:effectLst/>
              <a:latin typeface="Times New Roman"/>
              <a:ea typeface="Calibri"/>
              <a:cs typeface="Times New Roman"/>
            </a:endParaRPr>
          </a:p>
          <a:p>
            <a:pPr marL="0" marR="0">
              <a:spcBef>
                <a:spcPts val="0"/>
              </a:spcBef>
              <a:spcAft>
                <a:spcPts val="0"/>
              </a:spcAft>
            </a:pPr>
            <a:r>
              <a:rPr lang="en-US" sz="1400" dirty="0">
                <a:effectLst/>
                <a:latin typeface="Times New Roman"/>
                <a:ea typeface="Calibri"/>
                <a:cs typeface="Times New Roman"/>
              </a:rPr>
              <a:t>Mat. 24:21 – Great Tribulation</a:t>
            </a:r>
          </a:p>
          <a:p>
            <a:pPr marL="0" marR="0">
              <a:spcBef>
                <a:spcPts val="0"/>
              </a:spcBef>
              <a:spcAft>
                <a:spcPts val="0"/>
              </a:spcAft>
            </a:pPr>
            <a:r>
              <a:rPr lang="en-US" sz="1400" dirty="0" err="1">
                <a:effectLst/>
                <a:latin typeface="Times New Roman"/>
                <a:ea typeface="Calibri"/>
                <a:cs typeface="Times New Roman"/>
              </a:rPr>
              <a:t>Zep</a:t>
            </a:r>
            <a:r>
              <a:rPr lang="en-US" sz="1400" dirty="0">
                <a:effectLst/>
                <a:latin typeface="Times New Roman"/>
                <a:ea typeface="Calibri"/>
                <a:cs typeface="Times New Roman"/>
              </a:rPr>
              <a:t>. 1:14-17 Great day of the Lord- Day of Wrath</a:t>
            </a:r>
          </a:p>
          <a:p>
            <a:pPr marL="0" marR="0">
              <a:spcBef>
                <a:spcPts val="0"/>
              </a:spcBef>
              <a:spcAft>
                <a:spcPts val="0"/>
              </a:spcAft>
            </a:pPr>
            <a:r>
              <a:rPr lang="en-US" sz="1400" dirty="0">
                <a:effectLst/>
                <a:latin typeface="Times New Roman"/>
                <a:ea typeface="Calibri"/>
                <a:cs typeface="Times New Roman"/>
              </a:rPr>
              <a:t>Daniel 12:3 – Time of Trouble such as never was</a:t>
            </a:r>
          </a:p>
          <a:p>
            <a:pPr marL="0" marR="0">
              <a:spcBef>
                <a:spcPts val="0"/>
              </a:spcBef>
              <a:spcAft>
                <a:spcPts val="0"/>
              </a:spcAft>
            </a:pPr>
            <a:r>
              <a:rPr lang="en-US" sz="1400" dirty="0">
                <a:effectLst/>
                <a:latin typeface="Times New Roman"/>
                <a:ea typeface="Calibri"/>
                <a:cs typeface="Times New Roman"/>
              </a:rPr>
              <a:t>Jeremiah 30:7 time of “Jacob’s Trouble” (Israel- God deals with Israel over rejection of Messiah) </a:t>
            </a:r>
          </a:p>
          <a:p>
            <a:pPr marL="0" marR="0">
              <a:spcBef>
                <a:spcPts val="0"/>
              </a:spcBef>
              <a:spcAft>
                <a:spcPts val="0"/>
              </a:spcAft>
            </a:pPr>
            <a:r>
              <a:rPr lang="en-US" sz="1400" dirty="0">
                <a:effectLst/>
                <a:latin typeface="Times New Roman"/>
                <a:ea typeface="Calibri"/>
                <a:cs typeface="Times New Roman"/>
              </a:rPr>
              <a:t> </a:t>
            </a:r>
          </a:p>
        </p:txBody>
      </p:sp>
      <p:cxnSp>
        <p:nvCxnSpPr>
          <p:cNvPr id="30" name="Straight Arrow Connector 29"/>
          <p:cNvCxnSpPr/>
          <p:nvPr/>
        </p:nvCxnSpPr>
        <p:spPr>
          <a:xfrm flipV="1">
            <a:off x="3644265" y="3959226"/>
            <a:ext cx="646430" cy="605789"/>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28"/>
          <p:cNvSpPr>
            <a:spLocks noChangeArrowheads="1"/>
          </p:cNvSpPr>
          <p:nvPr/>
        </p:nvSpPr>
        <p:spPr bwMode="auto">
          <a:xfrm>
            <a:off x="-609600" y="-425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Up Arrow 15"/>
          <p:cNvSpPr/>
          <p:nvPr/>
        </p:nvSpPr>
        <p:spPr>
          <a:xfrm>
            <a:off x="3644265" y="1919605"/>
            <a:ext cx="389890" cy="22161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Left-Up Arrow 1"/>
          <p:cNvSpPr/>
          <p:nvPr/>
        </p:nvSpPr>
        <p:spPr>
          <a:xfrm>
            <a:off x="8039100" y="4262120"/>
            <a:ext cx="1002665" cy="1215390"/>
          </a:xfrm>
          <a:prstGeom prst="lef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497051"/>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772400" cy="1143000"/>
          </a:xfrm>
        </p:spPr>
        <p:txBody>
          <a:bodyPr/>
          <a:lstStyle/>
          <a:p>
            <a:r>
              <a:rPr lang="en-US" sz="5200" b="0">
                <a:solidFill>
                  <a:srgbClr val="000099"/>
                </a:solidFill>
                <a:effectLst>
                  <a:outerShdw blurRad="38100" dist="38100" dir="2700000" algn="tl">
                    <a:srgbClr val="000000"/>
                  </a:outerShdw>
                </a:effectLst>
                <a:cs typeface="Times New Roman" pitchFamily="18" charset="0"/>
              </a:rPr>
              <a:t>I Thessalonians 4:13-18</a:t>
            </a:r>
          </a:p>
        </p:txBody>
      </p:sp>
      <p:sp>
        <p:nvSpPr>
          <p:cNvPr id="8195" name="Rectangle 3"/>
          <p:cNvSpPr>
            <a:spLocks noGrp="1" noChangeArrowheads="1"/>
          </p:cNvSpPr>
          <p:nvPr>
            <p:ph type="body" idx="1"/>
          </p:nvPr>
        </p:nvSpPr>
        <p:spPr>
          <a:xfrm>
            <a:off x="609600" y="1371600"/>
            <a:ext cx="8001000" cy="5029200"/>
          </a:xfrm>
        </p:spPr>
        <p:txBody>
          <a:bodyPr/>
          <a:lstStyle/>
          <a:p>
            <a:pPr>
              <a:buFontTx/>
              <a:buNone/>
            </a:pPr>
            <a:r>
              <a:rPr lang="en-US" sz="4800" baseline="30000">
                <a:solidFill>
                  <a:srgbClr val="010000"/>
                </a:solidFill>
                <a:effectLst/>
              </a:rPr>
              <a:t>16</a:t>
            </a:r>
            <a:r>
              <a:rPr lang="en-US" sz="4800">
                <a:solidFill>
                  <a:srgbClr val="010000"/>
                </a:solidFill>
                <a:effectLst/>
              </a:rPr>
              <a:t>For the Lord Himself will descend from heaven with a shout, with the voice of an archangel, and with the trumpet of God. And the dead in Christ will rise first. </a:t>
            </a:r>
            <a:endParaRPr lang="en-US" sz="4800">
              <a:solidFill>
                <a:srgbClr val="010000"/>
              </a:solidFill>
              <a:effectLst>
                <a:outerShdw blurRad="38100" dist="38100" dir="2700000" algn="tl">
                  <a:srgbClr val="FFFFFF"/>
                </a:outerShdw>
              </a:effectLst>
            </a:endParaRP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1143000"/>
          </a:xfrm>
        </p:spPr>
        <p:txBody>
          <a:bodyPr/>
          <a:lstStyle/>
          <a:p>
            <a:r>
              <a:rPr lang="en-US" sz="5200" b="0">
                <a:solidFill>
                  <a:srgbClr val="000099"/>
                </a:solidFill>
                <a:effectLst>
                  <a:outerShdw blurRad="38100" dist="38100" dir="2700000" algn="tl">
                    <a:srgbClr val="000000"/>
                  </a:outerShdw>
                </a:effectLst>
                <a:cs typeface="Times New Roman" pitchFamily="18" charset="0"/>
              </a:rPr>
              <a:t>I Thessalonians 4:13-18</a:t>
            </a:r>
          </a:p>
        </p:txBody>
      </p:sp>
      <p:sp>
        <p:nvSpPr>
          <p:cNvPr id="9219" name="Rectangle 3"/>
          <p:cNvSpPr>
            <a:spLocks noGrp="1" noChangeArrowheads="1"/>
          </p:cNvSpPr>
          <p:nvPr>
            <p:ph type="body" idx="1"/>
          </p:nvPr>
        </p:nvSpPr>
        <p:spPr>
          <a:xfrm>
            <a:off x="609600" y="1371600"/>
            <a:ext cx="8001000" cy="5029200"/>
          </a:xfrm>
        </p:spPr>
        <p:txBody>
          <a:bodyPr/>
          <a:lstStyle/>
          <a:p>
            <a:pPr>
              <a:buFontTx/>
              <a:buNone/>
            </a:pPr>
            <a:r>
              <a:rPr lang="en-US" sz="4800" baseline="30000">
                <a:solidFill>
                  <a:srgbClr val="010000"/>
                </a:solidFill>
                <a:effectLst/>
              </a:rPr>
              <a:t>17</a:t>
            </a:r>
            <a:r>
              <a:rPr lang="en-US" sz="4800">
                <a:solidFill>
                  <a:srgbClr val="010000"/>
                </a:solidFill>
                <a:effectLst/>
              </a:rPr>
              <a:t>Then we who are alive </a:t>
            </a:r>
            <a:r>
              <a:rPr lang="en-US" sz="4800" i="1">
                <a:solidFill>
                  <a:srgbClr val="010000"/>
                </a:solidFill>
                <a:effectLst/>
              </a:rPr>
              <a:t>and</a:t>
            </a:r>
            <a:r>
              <a:rPr lang="en-US" sz="4800">
                <a:solidFill>
                  <a:srgbClr val="010000"/>
                </a:solidFill>
                <a:effectLst/>
              </a:rPr>
              <a:t> remain shall be caught up together with them in the clouds to meet the Lord in the air. And thus we shall always be with the Lord. </a:t>
            </a:r>
            <a:endParaRPr lang="en-US" sz="4800">
              <a:solidFill>
                <a:srgbClr val="010000"/>
              </a:solidFill>
              <a:effectLst>
                <a:outerShdw blurRad="38100" dist="38100" dir="2700000" algn="tl">
                  <a:srgbClr val="FFFFFF"/>
                </a:outerShdw>
              </a:effectLst>
            </a:endParaRP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1143000"/>
          </a:xfrm>
        </p:spPr>
        <p:txBody>
          <a:bodyPr/>
          <a:lstStyle/>
          <a:p>
            <a:r>
              <a:rPr lang="en-US" sz="5200" b="0">
                <a:solidFill>
                  <a:srgbClr val="000099"/>
                </a:solidFill>
                <a:effectLst>
                  <a:outerShdw blurRad="38100" dist="38100" dir="2700000" algn="tl">
                    <a:srgbClr val="000000"/>
                  </a:outerShdw>
                </a:effectLst>
                <a:cs typeface="Times New Roman" pitchFamily="18" charset="0"/>
              </a:rPr>
              <a:t>I Thessalonians 4:13-18</a:t>
            </a:r>
          </a:p>
        </p:txBody>
      </p:sp>
      <p:sp>
        <p:nvSpPr>
          <p:cNvPr id="10243" name="Rectangle 3"/>
          <p:cNvSpPr>
            <a:spLocks noGrp="1" noChangeArrowheads="1"/>
          </p:cNvSpPr>
          <p:nvPr>
            <p:ph type="body" idx="1"/>
          </p:nvPr>
        </p:nvSpPr>
        <p:spPr>
          <a:xfrm>
            <a:off x="609600" y="1371600"/>
            <a:ext cx="8001000" cy="5029200"/>
          </a:xfrm>
        </p:spPr>
        <p:txBody>
          <a:bodyPr/>
          <a:lstStyle/>
          <a:p>
            <a:pPr>
              <a:buFontTx/>
              <a:buNone/>
            </a:pPr>
            <a:r>
              <a:rPr lang="en-US" sz="5400" baseline="30000">
                <a:solidFill>
                  <a:srgbClr val="010000"/>
                </a:solidFill>
                <a:effectLst/>
              </a:rPr>
              <a:t>18</a:t>
            </a:r>
            <a:r>
              <a:rPr lang="en-US" sz="5400">
                <a:solidFill>
                  <a:srgbClr val="010000"/>
                </a:solidFill>
                <a:effectLst/>
              </a:rPr>
              <a:t>Therefore comfort one another with these words.</a:t>
            </a:r>
            <a:endParaRPr lang="en-US" sz="5400">
              <a:solidFill>
                <a:srgbClr val="010000"/>
              </a:solidFill>
              <a:effectLst>
                <a:outerShdw blurRad="38100" dist="38100" dir="2700000" algn="tl">
                  <a:srgbClr val="FFFFFF"/>
                </a:outerShdw>
              </a:effectLst>
            </a:endParaRPr>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001962"/>
          </a:xfrm>
        </p:spPr>
        <p:txBody>
          <a:bodyPr>
            <a:noAutofit/>
          </a:bodyPr>
          <a:lstStyle/>
          <a:p>
            <a:pPr marL="0" marR="0">
              <a:spcBef>
                <a:spcPts val="0"/>
              </a:spcBef>
              <a:spcAft>
                <a:spcPts val="0"/>
              </a:spcAft>
            </a:pPr>
            <a:r>
              <a:rPr lang="en-US" sz="8000" b="1" dirty="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Reset One: </a:t>
            </a:r>
            <a:r>
              <a:rPr lang="en-US" sz="8000" b="1" dirty="0" smtClean="0">
                <a:ln w="953" cap="flat" cmpd="sng" algn="ctr">
                  <a:solidFill>
                    <a:srgbClr val="632523"/>
                  </a:solidFill>
                  <a:prstDash val="solid"/>
                  <a:round/>
                </a:ln>
                <a:solidFill>
                  <a:srgbClr val="C00000"/>
                </a:solidFill>
                <a:effectLst>
                  <a:outerShdw blurRad="69850" dist="43180" dir="5400000" sx="0" sy="0">
                    <a:srgbClr val="000000">
                      <a:alpha val="65000"/>
                    </a:srgbClr>
                  </a:outerShdw>
                </a:effectLst>
                <a:latin typeface="Times New Roman"/>
                <a:ea typeface="Calibri"/>
                <a:cs typeface="Times New Roman"/>
              </a:rPr>
              <a:t>The Reset Rapture</a:t>
            </a:r>
            <a:endParaRPr lang="en-US" sz="5400" dirty="0">
              <a:effectLst/>
              <a:latin typeface="Times New Roman"/>
              <a:ea typeface="Calibri"/>
              <a:cs typeface="Times New Roman"/>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971800"/>
            <a:ext cx="3792070" cy="3657600"/>
          </a:xfrm>
          <a:prstGeom prst="rect">
            <a:avLst/>
          </a:prstGeom>
        </p:spPr>
      </p:pic>
    </p:spTree>
    <p:extLst>
      <p:ext uri="{BB962C8B-B14F-4D97-AF65-F5344CB8AC3E}">
        <p14:creationId xmlns:p14="http://schemas.microsoft.com/office/powerpoint/2010/main" val="2656871422"/>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882900"/>
            <a:ext cx="5334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988" y="685800"/>
            <a:ext cx="658812" cy="63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0"/>
          <p:cNvSpPr txBox="1"/>
          <p:nvPr/>
        </p:nvSpPr>
        <p:spPr>
          <a:xfrm>
            <a:off x="237490" y="6629400"/>
            <a:ext cx="2353310" cy="2101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latin typeface="Times New Roman"/>
                <a:ea typeface="Calibri"/>
                <a:cs typeface="Times New Roman"/>
              </a:rPr>
              <a:t>Pastor Mark Schwarzbauer PhD 2013</a:t>
            </a:r>
            <a:endParaRPr lang="en-US" sz="1400" dirty="0">
              <a:effectLst/>
              <a:latin typeface="Times New Roman"/>
              <a:ea typeface="Calibri"/>
              <a:cs typeface="Times New Roman"/>
            </a:endParaRPr>
          </a:p>
        </p:txBody>
      </p:sp>
      <p:cxnSp>
        <p:nvCxnSpPr>
          <p:cNvPr id="7" name="Straight Connector 6"/>
          <p:cNvCxnSpPr/>
          <p:nvPr/>
        </p:nvCxnSpPr>
        <p:spPr>
          <a:xfrm>
            <a:off x="154940" y="4139565"/>
            <a:ext cx="890397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Text Box 2"/>
          <p:cNvSpPr txBox="1"/>
          <p:nvPr/>
        </p:nvSpPr>
        <p:spPr>
          <a:xfrm>
            <a:off x="154940" y="3150235"/>
            <a:ext cx="734060" cy="9423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solidFill>
                  <a:srgbClr val="993300"/>
                </a:solidFill>
                <a:effectLst/>
                <a:latin typeface="Times New Roman"/>
                <a:ea typeface="Calibri"/>
                <a:cs typeface="Times New Roman"/>
              </a:rPr>
              <a:t>The </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O.T.</a:t>
            </a:r>
            <a:endParaRPr lang="en-US" sz="1400">
              <a:effectLst/>
              <a:latin typeface="Times New Roman"/>
              <a:ea typeface="Calibri"/>
              <a:cs typeface="Times New Roman"/>
            </a:endParaRPr>
          </a:p>
          <a:p>
            <a:pPr marL="0" marR="0">
              <a:spcBef>
                <a:spcPts val="0"/>
              </a:spcBef>
              <a:spcAft>
                <a:spcPts val="0"/>
              </a:spcAft>
            </a:pPr>
            <a:r>
              <a:rPr lang="en-US" sz="1800" b="1">
                <a:solidFill>
                  <a:srgbClr val="993300"/>
                </a:solidFill>
                <a:effectLst/>
                <a:latin typeface="Times New Roman"/>
                <a:ea typeface="Calibri"/>
                <a:cs typeface="Times New Roman"/>
              </a:rPr>
              <a:t>Law</a:t>
            </a:r>
            <a:endParaRPr lang="en-US" sz="1400">
              <a:effectLst/>
              <a:latin typeface="Times New Roman"/>
              <a:ea typeface="Calibri"/>
              <a:cs typeface="Times New Roman"/>
            </a:endParaRPr>
          </a:p>
        </p:txBody>
      </p:sp>
      <p:grpSp>
        <p:nvGrpSpPr>
          <p:cNvPr id="9" name="Group 8"/>
          <p:cNvGrpSpPr/>
          <p:nvPr/>
        </p:nvGrpSpPr>
        <p:grpSpPr>
          <a:xfrm>
            <a:off x="603885" y="2609850"/>
            <a:ext cx="749300" cy="1678305"/>
            <a:chOff x="0" y="0"/>
            <a:chExt cx="749508" cy="1678898"/>
          </a:xfrm>
        </p:grpSpPr>
        <p:sp>
          <p:nvSpPr>
            <p:cNvPr id="10" name="Rectangle 9"/>
            <p:cNvSpPr/>
            <p:nvPr/>
          </p:nvSpPr>
          <p:spPr>
            <a:xfrm>
              <a:off x="284813" y="0"/>
              <a:ext cx="179882" cy="1678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0" y="299803"/>
              <a:ext cx="749508" cy="194279"/>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Text Box 8"/>
          <p:cNvSpPr txBox="1"/>
          <p:nvPr/>
        </p:nvSpPr>
        <p:spPr>
          <a:xfrm>
            <a:off x="394334" y="4349115"/>
            <a:ext cx="1282065" cy="17532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effectLst/>
                <a:latin typeface="Times New Roman"/>
                <a:ea typeface="Calibri"/>
                <a:cs typeface="Times New Roman"/>
              </a:rPr>
              <a:t>Jesus’</a:t>
            </a:r>
          </a:p>
          <a:p>
            <a:pPr marL="0" marR="0" algn="ctr">
              <a:spcBef>
                <a:spcPts val="0"/>
              </a:spcBef>
              <a:spcAft>
                <a:spcPts val="0"/>
              </a:spcAft>
            </a:pPr>
            <a:r>
              <a:rPr lang="en-US" sz="1400" b="1" dirty="0">
                <a:effectLst/>
                <a:latin typeface="Times New Roman"/>
                <a:ea typeface="Calibri"/>
                <a:cs typeface="Times New Roman"/>
              </a:rPr>
              <a:t>Death &amp;</a:t>
            </a:r>
          </a:p>
          <a:p>
            <a:pPr marL="0" marR="0" algn="ctr">
              <a:spcBef>
                <a:spcPts val="0"/>
              </a:spcBef>
              <a:spcAft>
                <a:spcPts val="0"/>
              </a:spcAft>
            </a:pPr>
            <a:r>
              <a:rPr lang="en-US" sz="1400" b="1" dirty="0">
                <a:effectLst/>
                <a:latin typeface="Times New Roman"/>
                <a:ea typeface="Calibri"/>
                <a:cs typeface="Times New Roman"/>
              </a:rPr>
              <a:t>Resurrection</a:t>
            </a:r>
          </a:p>
          <a:p>
            <a:pPr marL="0" marR="0" algn="ctr">
              <a:spcBef>
                <a:spcPts val="0"/>
              </a:spcBef>
              <a:spcAft>
                <a:spcPts val="0"/>
              </a:spcAft>
            </a:pPr>
            <a:r>
              <a:rPr lang="en-US" sz="1400" b="1" dirty="0">
                <a:effectLst/>
                <a:latin typeface="Times New Roman"/>
                <a:ea typeface="Calibri"/>
                <a:cs typeface="Times New Roman"/>
              </a:rPr>
              <a:t>~</a:t>
            </a:r>
          </a:p>
          <a:p>
            <a:pPr marL="0" marR="0" algn="ctr">
              <a:spcBef>
                <a:spcPts val="0"/>
              </a:spcBef>
              <a:spcAft>
                <a:spcPts val="0"/>
              </a:spcAft>
            </a:pPr>
            <a:r>
              <a:rPr lang="en-US" sz="1400" b="1" dirty="0">
                <a:effectLst/>
                <a:latin typeface="Times New Roman"/>
                <a:ea typeface="Calibri"/>
                <a:cs typeface="Times New Roman"/>
              </a:rPr>
              <a:t>Law is Fulfilled</a:t>
            </a:r>
          </a:p>
          <a:p>
            <a:pPr marL="0" marR="0" algn="ctr">
              <a:spcBef>
                <a:spcPts val="0"/>
              </a:spcBef>
              <a:spcAft>
                <a:spcPts val="0"/>
              </a:spcAft>
            </a:pPr>
            <a:r>
              <a:rPr lang="en-US" sz="1400" b="1" dirty="0">
                <a:effectLst/>
                <a:latin typeface="Times New Roman"/>
                <a:ea typeface="Calibri"/>
                <a:cs typeface="Times New Roman"/>
              </a:rPr>
              <a:t>Church is Born</a:t>
            </a:r>
          </a:p>
          <a:p>
            <a:pPr marL="0" marR="0" algn="ctr">
              <a:spcBef>
                <a:spcPts val="0"/>
              </a:spcBef>
              <a:spcAft>
                <a:spcPts val="0"/>
              </a:spcAft>
            </a:pPr>
            <a:r>
              <a:rPr lang="en-US" sz="1400" dirty="0">
                <a:effectLst/>
                <a:latin typeface="Times New Roman"/>
                <a:ea typeface="Calibri"/>
                <a:cs typeface="Times New Roman"/>
              </a:rPr>
              <a:t> </a:t>
            </a:r>
          </a:p>
        </p:txBody>
      </p:sp>
      <p:sp>
        <p:nvSpPr>
          <p:cNvPr id="13" name="Block Arc 12"/>
          <p:cNvSpPr/>
          <p:nvPr/>
        </p:nvSpPr>
        <p:spPr>
          <a:xfrm>
            <a:off x="1068070" y="3234055"/>
            <a:ext cx="2653030" cy="173799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p:cNvSpPr/>
          <p:nvPr/>
        </p:nvSpPr>
        <p:spPr>
          <a:xfrm>
            <a:off x="2867025" y="3103880"/>
            <a:ext cx="464185" cy="854710"/>
          </a:xfrm>
          <a:custGeom>
            <a:avLst/>
            <a:gdLst>
              <a:gd name="connsiteX0" fmla="*/ 464695 w 464695"/>
              <a:gd name="connsiteY0" fmla="*/ 0 h 854977"/>
              <a:gd name="connsiteX1" fmla="*/ 449705 w 464695"/>
              <a:gd name="connsiteY1" fmla="*/ 104931 h 854977"/>
              <a:gd name="connsiteX2" fmla="*/ 434715 w 464695"/>
              <a:gd name="connsiteY2" fmla="*/ 299803 h 854977"/>
              <a:gd name="connsiteX3" fmla="*/ 299803 w 464695"/>
              <a:gd name="connsiteY3" fmla="*/ 419724 h 854977"/>
              <a:gd name="connsiteX4" fmla="*/ 254833 w 464695"/>
              <a:gd name="connsiteY4" fmla="*/ 449705 h 854977"/>
              <a:gd name="connsiteX5" fmla="*/ 239843 w 464695"/>
              <a:gd name="connsiteY5" fmla="*/ 554636 h 854977"/>
              <a:gd name="connsiteX6" fmla="*/ 164892 w 464695"/>
              <a:gd name="connsiteY6" fmla="*/ 629587 h 854977"/>
              <a:gd name="connsiteX7" fmla="*/ 134911 w 464695"/>
              <a:gd name="connsiteY7" fmla="*/ 659567 h 854977"/>
              <a:gd name="connsiteX8" fmla="*/ 119921 w 464695"/>
              <a:gd name="connsiteY8" fmla="*/ 704538 h 854977"/>
              <a:gd name="connsiteX9" fmla="*/ 104931 w 464695"/>
              <a:gd name="connsiteY9" fmla="*/ 794479 h 854977"/>
              <a:gd name="connsiteX10" fmla="*/ 59961 w 464695"/>
              <a:gd name="connsiteY10" fmla="*/ 824459 h 854977"/>
              <a:gd name="connsiteX11" fmla="*/ 0 w 464695"/>
              <a:gd name="connsiteY11" fmla="*/ 854439 h 85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95" h="854977">
                <a:moveTo>
                  <a:pt x="464695" y="0"/>
                </a:moveTo>
                <a:cubicBezTo>
                  <a:pt x="459698" y="34977"/>
                  <a:pt x="453221" y="69774"/>
                  <a:pt x="449705" y="104931"/>
                </a:cubicBezTo>
                <a:cubicBezTo>
                  <a:pt x="443222" y="169757"/>
                  <a:pt x="449637" y="236386"/>
                  <a:pt x="434715" y="299803"/>
                </a:cubicBezTo>
                <a:cubicBezTo>
                  <a:pt x="422326" y="352456"/>
                  <a:pt x="332363" y="398017"/>
                  <a:pt x="299803" y="419724"/>
                </a:cubicBezTo>
                <a:lnTo>
                  <a:pt x="254833" y="449705"/>
                </a:lnTo>
                <a:cubicBezTo>
                  <a:pt x="249836" y="484682"/>
                  <a:pt x="249996" y="520794"/>
                  <a:pt x="239843" y="554636"/>
                </a:cubicBezTo>
                <a:cubicBezTo>
                  <a:pt x="225643" y="601970"/>
                  <a:pt x="199078" y="602238"/>
                  <a:pt x="164892" y="629587"/>
                </a:cubicBezTo>
                <a:cubicBezTo>
                  <a:pt x="153856" y="638416"/>
                  <a:pt x="144905" y="649574"/>
                  <a:pt x="134911" y="659567"/>
                </a:cubicBezTo>
                <a:cubicBezTo>
                  <a:pt x="129914" y="674557"/>
                  <a:pt x="123349" y="689113"/>
                  <a:pt x="119921" y="704538"/>
                </a:cubicBezTo>
                <a:cubicBezTo>
                  <a:pt x="113328" y="734208"/>
                  <a:pt x="118523" y="767294"/>
                  <a:pt x="104931" y="794479"/>
                </a:cubicBezTo>
                <a:cubicBezTo>
                  <a:pt x="96874" y="810593"/>
                  <a:pt x="74029" y="813205"/>
                  <a:pt x="59961" y="824459"/>
                </a:cubicBezTo>
                <a:cubicBezTo>
                  <a:pt x="13653" y="861505"/>
                  <a:pt x="50661" y="854439"/>
                  <a:pt x="0" y="854439"/>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11"/>
          <p:cNvSpPr txBox="1"/>
          <p:nvPr/>
        </p:nvSpPr>
        <p:spPr>
          <a:xfrm>
            <a:off x="1563370" y="2490470"/>
            <a:ext cx="1678305" cy="7486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a:solidFill>
                  <a:srgbClr val="0070C0"/>
                </a:solidFill>
                <a:effectLst/>
                <a:latin typeface="Times New Roman"/>
                <a:ea typeface="Calibri"/>
                <a:cs typeface="Times New Roman"/>
              </a:rPr>
              <a:t>The Church Age</a:t>
            </a:r>
            <a:endParaRPr lang="en-US" sz="1400">
              <a:effectLst/>
              <a:latin typeface="Times New Roman"/>
              <a:ea typeface="Calibri"/>
              <a:cs typeface="Times New Roman"/>
            </a:endParaRPr>
          </a:p>
          <a:p>
            <a:pPr marL="0" marR="0">
              <a:spcBef>
                <a:spcPts val="0"/>
              </a:spcBef>
              <a:spcAft>
                <a:spcPts val="0"/>
              </a:spcAft>
            </a:pPr>
            <a:r>
              <a:rPr lang="en-US" sz="1400">
                <a:effectLst/>
                <a:latin typeface="Times New Roman"/>
                <a:ea typeface="Calibri"/>
                <a:cs typeface="Times New Roman"/>
              </a:rPr>
              <a:t>Only Father knows the length of time…</a:t>
            </a:r>
          </a:p>
        </p:txBody>
      </p:sp>
      <p:sp>
        <p:nvSpPr>
          <p:cNvPr id="17" name="Text Box 13"/>
          <p:cNvSpPr txBox="1"/>
          <p:nvPr/>
        </p:nvSpPr>
        <p:spPr>
          <a:xfrm>
            <a:off x="237490" y="121920"/>
            <a:ext cx="4338955" cy="2150110"/>
          </a:xfrm>
          <a:prstGeom prst="rect">
            <a:avLst/>
          </a:prstGeom>
          <a:solidFill>
            <a:srgbClr val="FFFF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400" b="1" dirty="0">
                <a:solidFill>
                  <a:srgbClr val="FF0000"/>
                </a:solidFill>
                <a:effectLst/>
                <a:latin typeface="Times New Roman"/>
                <a:ea typeface="Calibri"/>
                <a:cs typeface="Times New Roman"/>
              </a:rPr>
              <a:t>The Rapture </a:t>
            </a:r>
            <a:r>
              <a:rPr lang="en-US" sz="2400" b="1" dirty="0">
                <a:effectLst/>
                <a:latin typeface="Times New Roman"/>
                <a:ea typeface="Calibri"/>
                <a:cs typeface="Times New Roman"/>
              </a:rPr>
              <a:t>of the Church ending the church age and beginning the Great Tribulation</a:t>
            </a:r>
          </a:p>
          <a:p>
            <a:pPr marL="0" marR="0" algn="ctr">
              <a:spcBef>
                <a:spcPts val="0"/>
              </a:spcBef>
              <a:spcAft>
                <a:spcPts val="0"/>
              </a:spcAft>
            </a:pPr>
            <a:r>
              <a:rPr lang="en-US" sz="2400" b="1" dirty="0">
                <a:effectLst/>
                <a:latin typeface="Times New Roman"/>
                <a:ea typeface="Calibri"/>
                <a:cs typeface="Times New Roman"/>
              </a:rPr>
              <a:t>1 Thess. 4:13f</a:t>
            </a:r>
          </a:p>
          <a:p>
            <a:pPr marL="0" marR="0" algn="ctr">
              <a:spcBef>
                <a:spcPts val="0"/>
              </a:spcBef>
              <a:spcAft>
                <a:spcPts val="0"/>
              </a:spcAft>
            </a:pPr>
            <a:r>
              <a:rPr lang="en-US" sz="2400" b="1" dirty="0">
                <a:effectLst/>
                <a:latin typeface="Times New Roman"/>
                <a:ea typeface="Calibri"/>
                <a:cs typeface="Times New Roman"/>
              </a:rPr>
              <a:t>Church goes up.</a:t>
            </a:r>
          </a:p>
        </p:txBody>
      </p:sp>
      <p:sp>
        <p:nvSpPr>
          <p:cNvPr id="18" name="Right Brace 17"/>
          <p:cNvSpPr/>
          <p:nvPr/>
        </p:nvSpPr>
        <p:spPr>
          <a:xfrm rot="16200000">
            <a:off x="4216400" y="3300730"/>
            <a:ext cx="553720" cy="1096010"/>
          </a:xfrm>
          <a:prstGeom prst="rightBrace">
            <a:avLst/>
          </a:prstGeom>
          <a:ln w="60325">
            <a:solidFill>
              <a:srgbClr val="7030A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15"/>
          <p:cNvSpPr txBox="1"/>
          <p:nvPr/>
        </p:nvSpPr>
        <p:spPr>
          <a:xfrm>
            <a:off x="3947160" y="2490470"/>
            <a:ext cx="1094105" cy="9283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a:effectLst/>
                <a:latin typeface="Times New Roman"/>
                <a:ea typeface="Calibri"/>
                <a:cs typeface="Times New Roman"/>
              </a:rPr>
              <a:t>7 Year Period</a:t>
            </a:r>
          </a:p>
          <a:p>
            <a:pPr marL="0" marR="0" algn="ctr">
              <a:spcBef>
                <a:spcPts val="0"/>
              </a:spcBef>
              <a:spcAft>
                <a:spcPts val="0"/>
              </a:spcAft>
            </a:pPr>
            <a:r>
              <a:rPr lang="en-US" sz="1400" b="1">
                <a:solidFill>
                  <a:srgbClr val="7030A0"/>
                </a:solidFill>
                <a:effectLst/>
                <a:latin typeface="Times New Roman"/>
                <a:ea typeface="Calibri"/>
                <a:cs typeface="Times New Roman"/>
              </a:rPr>
              <a:t>Great Tribulation</a:t>
            </a:r>
            <a:endParaRPr lang="en-US" sz="1400">
              <a:effectLst/>
              <a:latin typeface="Times New Roman"/>
              <a:ea typeface="Calibri"/>
              <a:cs typeface="Times New Roman"/>
            </a:endParaRPr>
          </a:p>
        </p:txBody>
      </p:sp>
      <p:sp>
        <p:nvSpPr>
          <p:cNvPr id="20" name="Down Arrow 19"/>
          <p:cNvSpPr/>
          <p:nvPr/>
        </p:nvSpPr>
        <p:spPr>
          <a:xfrm>
            <a:off x="4944745" y="2040890"/>
            <a:ext cx="314325" cy="1784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17"/>
          <p:cNvSpPr txBox="1"/>
          <p:nvPr/>
        </p:nvSpPr>
        <p:spPr>
          <a:xfrm>
            <a:off x="4666615" y="377190"/>
            <a:ext cx="854075" cy="15716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00B050"/>
                </a:solidFill>
                <a:effectLst/>
                <a:latin typeface="Times New Roman"/>
                <a:ea typeface="Calibri"/>
                <a:cs typeface="Times New Roman"/>
              </a:rPr>
              <a:t>The</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Second</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Coming~</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00B050"/>
                </a:solidFill>
                <a:effectLst/>
                <a:latin typeface="Times New Roman"/>
                <a:ea typeface="Calibri"/>
                <a:cs typeface="Times New Roman"/>
              </a:rPr>
              <a:t>Jesus comes back</a:t>
            </a:r>
            <a:endParaRPr lang="en-US" sz="1400">
              <a:effectLst/>
              <a:latin typeface="Times New Roman"/>
              <a:ea typeface="Calibri"/>
              <a:cs typeface="Times New Roman"/>
            </a:endParaRPr>
          </a:p>
        </p:txBody>
      </p:sp>
      <p:sp>
        <p:nvSpPr>
          <p:cNvPr id="22" name="Block Arc 21"/>
          <p:cNvSpPr/>
          <p:nvPr/>
        </p:nvSpPr>
        <p:spPr>
          <a:xfrm>
            <a:off x="5041265" y="3704590"/>
            <a:ext cx="2442845" cy="806450"/>
          </a:xfrm>
          <a:prstGeom prst="blockArc">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19"/>
          <p:cNvSpPr txBox="1"/>
          <p:nvPr/>
        </p:nvSpPr>
        <p:spPr>
          <a:xfrm>
            <a:off x="5251450" y="2910205"/>
            <a:ext cx="1978660" cy="7480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4A442A"/>
                </a:solidFill>
                <a:effectLst/>
                <a:latin typeface="Times New Roman"/>
                <a:ea typeface="Calibri"/>
                <a:cs typeface="Times New Roman"/>
              </a:rPr>
              <a:t>The Millennium~ 1,000 Year Reign of Christ</a:t>
            </a:r>
            <a:endParaRPr lang="en-US" sz="1400">
              <a:effectLst/>
              <a:latin typeface="Times New Roman"/>
              <a:ea typeface="Calibri"/>
              <a:cs typeface="Times New Roman"/>
            </a:endParaRPr>
          </a:p>
          <a:p>
            <a:pPr marL="0" marR="0" algn="ctr">
              <a:spcBef>
                <a:spcPts val="0"/>
              </a:spcBef>
              <a:spcAft>
                <a:spcPts val="0"/>
              </a:spcAft>
            </a:pPr>
            <a:r>
              <a:rPr lang="en-US" sz="1400" b="1">
                <a:solidFill>
                  <a:srgbClr val="4A442A"/>
                </a:solidFill>
                <a:effectLst/>
                <a:latin typeface="Times New Roman"/>
                <a:ea typeface="Calibri"/>
                <a:cs typeface="Times New Roman"/>
              </a:rPr>
              <a:t>Rev. 20:1-3</a:t>
            </a:r>
            <a:endParaRPr lang="en-US" sz="1400">
              <a:effectLst/>
              <a:latin typeface="Times New Roman"/>
              <a:ea typeface="Calibri"/>
              <a:cs typeface="Times New Roman"/>
            </a:endParaRPr>
          </a:p>
        </p:txBody>
      </p:sp>
      <p:sp>
        <p:nvSpPr>
          <p:cNvPr id="24" name="Text Box 21"/>
          <p:cNvSpPr txBox="1"/>
          <p:nvPr/>
        </p:nvSpPr>
        <p:spPr>
          <a:xfrm>
            <a:off x="6450330" y="1814195"/>
            <a:ext cx="1318260" cy="91567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effectLst/>
                <a:latin typeface="Times New Roman"/>
                <a:ea typeface="Calibri"/>
                <a:cs typeface="Times New Roman"/>
              </a:rPr>
              <a:t>The Great</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White Throne</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Judgment</a:t>
            </a:r>
            <a:endParaRPr lang="en-US" sz="1400">
              <a:effectLst/>
              <a:latin typeface="Times New Roman"/>
              <a:ea typeface="Calibri"/>
              <a:cs typeface="Times New Roman"/>
            </a:endParaRPr>
          </a:p>
          <a:p>
            <a:pPr marL="0" marR="0" algn="ctr">
              <a:spcBef>
                <a:spcPts val="0"/>
              </a:spcBef>
              <a:spcAft>
                <a:spcPts val="0"/>
              </a:spcAft>
            </a:pPr>
            <a:r>
              <a:rPr lang="en-US" sz="1400" b="1">
                <a:effectLst/>
                <a:latin typeface="Times New Roman"/>
                <a:ea typeface="Calibri"/>
                <a:cs typeface="Times New Roman"/>
              </a:rPr>
              <a:t>Rev. 20:11-13</a:t>
            </a:r>
            <a:endParaRPr lang="en-US" sz="1400">
              <a:effectLst/>
              <a:latin typeface="Times New Roman"/>
              <a:ea typeface="Calibri"/>
              <a:cs typeface="Times New Roman"/>
            </a:endParaRPr>
          </a:p>
        </p:txBody>
      </p:sp>
      <p:sp>
        <p:nvSpPr>
          <p:cNvPr id="25" name="Down Arrow 24"/>
          <p:cNvSpPr/>
          <p:nvPr/>
        </p:nvSpPr>
        <p:spPr>
          <a:xfrm>
            <a:off x="7466330" y="4139565"/>
            <a:ext cx="239395" cy="370840"/>
          </a:xfrm>
          <a:prstGeom prst="downArrow">
            <a:avLst/>
          </a:prstGeom>
          <a:solidFill>
            <a:srgbClr val="FFC000"/>
          </a:solidFill>
          <a:ln>
            <a:solidFill>
              <a:srgbClr val="A1242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 Box 23"/>
          <p:cNvSpPr txBox="1"/>
          <p:nvPr/>
        </p:nvSpPr>
        <p:spPr>
          <a:xfrm>
            <a:off x="7035165" y="4495800"/>
            <a:ext cx="1003935" cy="19634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a:effectLst/>
                <a:latin typeface="Times New Roman"/>
                <a:ea typeface="Calibri"/>
                <a:cs typeface="Times New Roman"/>
              </a:rPr>
              <a:t>“anyone not found written in the Book of Life was cast into the lake of fire.” Rev. 20:14-15</a:t>
            </a:r>
          </a:p>
        </p:txBody>
      </p:sp>
      <p:sp>
        <p:nvSpPr>
          <p:cNvPr id="27" name="Cloud 26"/>
          <p:cNvSpPr/>
          <p:nvPr/>
        </p:nvSpPr>
        <p:spPr>
          <a:xfrm>
            <a:off x="6960235" y="6156325"/>
            <a:ext cx="1078865" cy="854075"/>
          </a:xfrm>
          <a:prstGeom prst="cloud">
            <a:avLst/>
          </a:prstGeom>
          <a:gradFill>
            <a:gsLst>
              <a:gs pos="0">
                <a:srgbClr val="FFF200"/>
              </a:gs>
              <a:gs pos="45000">
                <a:srgbClr val="FF7A00"/>
              </a:gs>
              <a:gs pos="70000">
                <a:srgbClr val="FF0300"/>
              </a:gs>
              <a:gs pos="100000">
                <a:srgbClr val="4D0808"/>
              </a:gs>
            </a:gsLst>
            <a:lin ang="5400000" scaled="0"/>
          </a:gra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Bevel 27"/>
          <p:cNvSpPr/>
          <p:nvPr/>
        </p:nvSpPr>
        <p:spPr>
          <a:xfrm>
            <a:off x="7752715" y="1426210"/>
            <a:ext cx="1289050" cy="2706370"/>
          </a:xfrm>
          <a:prstGeom prst="bevel">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a:effectLst/>
                <a:latin typeface="Times New Roman"/>
                <a:ea typeface="Calibri"/>
                <a:cs typeface="Times New Roman"/>
              </a:rPr>
              <a:t>New</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Heaven</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And</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New Earth</a:t>
            </a:r>
            <a:endParaRPr lang="en-US" sz="1400">
              <a:effectLst/>
              <a:latin typeface="Times New Roman"/>
              <a:ea typeface="Calibri"/>
              <a:cs typeface="Times New Roman"/>
            </a:endParaRPr>
          </a:p>
          <a:p>
            <a:pPr marL="0" marR="0" algn="ctr">
              <a:spcBef>
                <a:spcPts val="0"/>
              </a:spcBef>
              <a:spcAft>
                <a:spcPts val="0"/>
              </a:spcAft>
            </a:pPr>
            <a:r>
              <a:rPr lang="en-US" sz="1600" b="1">
                <a:effectLst/>
                <a:latin typeface="Times New Roman"/>
                <a:ea typeface="Calibri"/>
                <a:cs typeface="Times New Roman"/>
              </a:rPr>
              <a:t>Rev. 21</a:t>
            </a:r>
            <a:endParaRPr lang="en-US" sz="1400">
              <a:effectLst/>
              <a:latin typeface="Times New Roman"/>
              <a:ea typeface="Calibri"/>
              <a:cs typeface="Times New Roman"/>
            </a:endParaRPr>
          </a:p>
        </p:txBody>
      </p:sp>
      <p:sp>
        <p:nvSpPr>
          <p:cNvPr id="29" name="Text Box 27"/>
          <p:cNvSpPr txBox="1"/>
          <p:nvPr/>
        </p:nvSpPr>
        <p:spPr>
          <a:xfrm>
            <a:off x="2809240" y="4565015"/>
            <a:ext cx="3972560" cy="13785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Times New Roman"/>
                <a:ea typeface="Calibri"/>
                <a:cs typeface="Times New Roman"/>
              </a:rPr>
              <a:t>Great Tribulation AKA Jacobs Trouble</a:t>
            </a:r>
            <a:endParaRPr lang="en-US" sz="1400" dirty="0">
              <a:effectLst/>
              <a:latin typeface="Times New Roman"/>
              <a:ea typeface="Calibri"/>
              <a:cs typeface="Times New Roman"/>
            </a:endParaRPr>
          </a:p>
          <a:p>
            <a:pPr marL="0" marR="0">
              <a:spcBef>
                <a:spcPts val="0"/>
              </a:spcBef>
              <a:spcAft>
                <a:spcPts val="0"/>
              </a:spcAft>
            </a:pPr>
            <a:r>
              <a:rPr lang="en-US" sz="1400" dirty="0">
                <a:effectLst/>
                <a:latin typeface="Times New Roman"/>
                <a:ea typeface="Calibri"/>
                <a:cs typeface="Times New Roman"/>
              </a:rPr>
              <a:t>Mat. 24:21 – Great Tribulation</a:t>
            </a:r>
          </a:p>
          <a:p>
            <a:pPr marL="0" marR="0">
              <a:spcBef>
                <a:spcPts val="0"/>
              </a:spcBef>
              <a:spcAft>
                <a:spcPts val="0"/>
              </a:spcAft>
            </a:pPr>
            <a:r>
              <a:rPr lang="en-US" sz="1400" dirty="0" err="1">
                <a:effectLst/>
                <a:latin typeface="Times New Roman"/>
                <a:ea typeface="Calibri"/>
                <a:cs typeface="Times New Roman"/>
              </a:rPr>
              <a:t>Zep</a:t>
            </a:r>
            <a:r>
              <a:rPr lang="en-US" sz="1400" dirty="0">
                <a:effectLst/>
                <a:latin typeface="Times New Roman"/>
                <a:ea typeface="Calibri"/>
                <a:cs typeface="Times New Roman"/>
              </a:rPr>
              <a:t>. 1:14-17 Great day of the Lord- Day of Wrath</a:t>
            </a:r>
          </a:p>
          <a:p>
            <a:pPr marL="0" marR="0">
              <a:spcBef>
                <a:spcPts val="0"/>
              </a:spcBef>
              <a:spcAft>
                <a:spcPts val="0"/>
              </a:spcAft>
            </a:pPr>
            <a:r>
              <a:rPr lang="en-US" sz="1400" dirty="0">
                <a:effectLst/>
                <a:latin typeface="Times New Roman"/>
                <a:ea typeface="Calibri"/>
                <a:cs typeface="Times New Roman"/>
              </a:rPr>
              <a:t>Daniel 12:3 – Time of Trouble such as never was</a:t>
            </a:r>
          </a:p>
          <a:p>
            <a:pPr marL="0" marR="0">
              <a:spcBef>
                <a:spcPts val="0"/>
              </a:spcBef>
              <a:spcAft>
                <a:spcPts val="0"/>
              </a:spcAft>
            </a:pPr>
            <a:r>
              <a:rPr lang="en-US" sz="1400" dirty="0">
                <a:effectLst/>
                <a:latin typeface="Times New Roman"/>
                <a:ea typeface="Calibri"/>
                <a:cs typeface="Times New Roman"/>
              </a:rPr>
              <a:t>Jeremiah 30:7 time of “Jacob’s Trouble” (Israel- God deals with Israel over rejection of Messiah) </a:t>
            </a:r>
          </a:p>
          <a:p>
            <a:pPr marL="0" marR="0">
              <a:spcBef>
                <a:spcPts val="0"/>
              </a:spcBef>
              <a:spcAft>
                <a:spcPts val="0"/>
              </a:spcAft>
            </a:pPr>
            <a:r>
              <a:rPr lang="en-US" sz="1400" dirty="0">
                <a:effectLst/>
                <a:latin typeface="Times New Roman"/>
                <a:ea typeface="Calibri"/>
                <a:cs typeface="Times New Roman"/>
              </a:rPr>
              <a:t> </a:t>
            </a:r>
          </a:p>
        </p:txBody>
      </p:sp>
      <p:cxnSp>
        <p:nvCxnSpPr>
          <p:cNvPr id="30" name="Straight Arrow Connector 29"/>
          <p:cNvCxnSpPr/>
          <p:nvPr/>
        </p:nvCxnSpPr>
        <p:spPr>
          <a:xfrm flipV="1">
            <a:off x="3644265" y="3959226"/>
            <a:ext cx="646430" cy="605789"/>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28"/>
          <p:cNvSpPr>
            <a:spLocks noChangeArrowheads="1"/>
          </p:cNvSpPr>
          <p:nvPr/>
        </p:nvSpPr>
        <p:spPr bwMode="auto">
          <a:xfrm>
            <a:off x="-609600" y="-425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Up Arrow 15"/>
          <p:cNvSpPr/>
          <p:nvPr/>
        </p:nvSpPr>
        <p:spPr>
          <a:xfrm>
            <a:off x="3644265" y="1919605"/>
            <a:ext cx="389890" cy="22161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00435064"/>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BlackChancer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BlackChancer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BlackChancer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BlackChancer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BlackChancer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BlackChancer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BlackChancer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BlackChancer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BlackChancer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BlackChancer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925</TotalTime>
  <Words>2922</Words>
  <Application>Microsoft Office PowerPoint</Application>
  <PresentationFormat>On-screen Show (4:3)</PresentationFormat>
  <Paragraphs>497</Paragraphs>
  <Slides>43</Slides>
  <Notes>25</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43</vt:i4>
      </vt:variant>
    </vt:vector>
  </HeadingPairs>
  <TitlesOfParts>
    <vt:vector size="59" baseType="lpstr">
      <vt:lpstr>Arial</vt:lpstr>
      <vt:lpstr>BlackChancery</vt:lpstr>
      <vt:lpstr>Kartika</vt:lpstr>
      <vt:lpstr>Calibri</vt:lpstr>
      <vt:lpstr>Times New Roman</vt: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PowerPoint Presentation</vt:lpstr>
      <vt:lpstr>I Thessalonians 4:13-18</vt:lpstr>
      <vt:lpstr>I Thessalonians 4:13-18</vt:lpstr>
      <vt:lpstr>I Thessalonians 4:13-18</vt:lpstr>
      <vt:lpstr>I Thessalonians 4:13-18</vt:lpstr>
      <vt:lpstr>I Thessalonians 4:13-18</vt:lpstr>
      <vt:lpstr>I Thessalonians 4:13-18</vt:lpstr>
      <vt:lpstr>Reset One: The Reset Rapture</vt:lpstr>
      <vt:lpstr>PowerPoint Presentation</vt:lpstr>
      <vt:lpstr>I Thessalonians 4:13-18</vt:lpstr>
      <vt:lpstr>The Rapture- When Jesus comes back to take the Christians away.</vt:lpstr>
      <vt:lpstr>The Rapture- I Thessalonians 4:17 </vt:lpstr>
      <vt:lpstr>The Rapture- I Thessalonians 4:17 </vt:lpstr>
      <vt:lpstr>The Rapture-</vt:lpstr>
      <vt:lpstr>The Raptures Timing-</vt:lpstr>
      <vt:lpstr>Reset Two: The Great Tribulation</vt:lpstr>
      <vt:lpstr>PowerPoint Presentation</vt:lpstr>
      <vt:lpstr>PowerPoint Presentation</vt:lpstr>
      <vt:lpstr>Reset Three: The Second Coming</vt:lpstr>
      <vt:lpstr>Revelation 19:11-16</vt:lpstr>
      <vt:lpstr>Revelation 19:11-16</vt:lpstr>
      <vt:lpstr>Revelation 19:11-16</vt:lpstr>
      <vt:lpstr>Reset Three:  The Second Coming</vt:lpstr>
      <vt:lpstr>Reset Four:  The Millennium</vt:lpstr>
      <vt:lpstr>PowerPoint Presentation</vt:lpstr>
      <vt:lpstr>Revelation 20:1-3</vt:lpstr>
      <vt:lpstr>Revelation 20:1-3</vt:lpstr>
      <vt:lpstr>PowerPoint Presentation</vt:lpstr>
      <vt:lpstr>Reset Five: The Final Judgment </vt:lpstr>
      <vt:lpstr>PowerPoint Presentation</vt:lpstr>
      <vt:lpstr>Revelation 20:11-15</vt:lpstr>
      <vt:lpstr>Revelation 20:11-15</vt:lpstr>
      <vt:lpstr>PowerPoint Presentation</vt:lpstr>
      <vt:lpstr>Reset Six: The Final Reset</vt:lpstr>
      <vt:lpstr>PowerPoint Presentation</vt:lpstr>
      <vt:lpstr>Revelation 21:1-5</vt:lpstr>
      <vt:lpstr>Revelation 21:1-5</vt:lpstr>
      <vt:lpstr>Revelation 21:1-5</vt:lpstr>
      <vt:lpstr>PowerPoint Presentation</vt:lpstr>
      <vt:lpstr>Reset Seven: Your Eternal Choice</vt:lpstr>
      <vt:lpstr>Revelation 21:6-8</vt:lpstr>
      <vt:lpstr>Revelation 21:6-8</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Dr</cp:lastModifiedBy>
  <cp:revision>64</cp:revision>
  <dcterms:created xsi:type="dcterms:W3CDTF">2013-03-29T19:02:27Z</dcterms:created>
  <dcterms:modified xsi:type="dcterms:W3CDTF">2013-04-26T20:38:42Z</dcterms:modified>
</cp:coreProperties>
</file>