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2" r:id="rId4"/>
    <p:sldId id="261" r:id="rId5"/>
    <p:sldId id="298" r:id="rId6"/>
    <p:sldId id="308" r:id="rId7"/>
    <p:sldId id="317" r:id="rId8"/>
    <p:sldId id="341" r:id="rId9"/>
    <p:sldId id="330" r:id="rId10"/>
    <p:sldId id="331" r:id="rId11"/>
    <p:sldId id="332" r:id="rId12"/>
    <p:sldId id="335" r:id="rId13"/>
    <p:sldId id="336" r:id="rId14"/>
    <p:sldId id="342" r:id="rId15"/>
    <p:sldId id="343" r:id="rId16"/>
    <p:sldId id="344" r:id="rId17"/>
    <p:sldId id="345" r:id="rId18"/>
    <p:sldId id="346" r:id="rId19"/>
    <p:sldId id="347" r:id="rId20"/>
    <p:sldId id="348" r:id="rId21"/>
    <p:sldId id="349" r:id="rId22"/>
    <p:sldId id="350" r:id="rId23"/>
  </p:sldIdLst>
  <p:sldSz cx="9144000" cy="6858000" type="screen4x3"/>
  <p:notesSz cx="6858000" cy="9144000"/>
  <p:defaultTextStyle>
    <a:defPPr>
      <a:defRPr lang="en-US"/>
    </a:defPPr>
    <a:lvl1pPr algn="l" rtl="0" fontAlgn="base">
      <a:spcBef>
        <a:spcPct val="0"/>
      </a:spcBef>
      <a:spcAft>
        <a:spcPct val="0"/>
      </a:spcAft>
      <a:defRPr sz="3200" kern="1200">
        <a:solidFill>
          <a:schemeClr val="bg1"/>
        </a:solidFill>
        <a:latin typeface="Times New Roman" pitchFamily="18" charset="0"/>
        <a:ea typeface="+mn-ea"/>
        <a:cs typeface="+mn-cs"/>
      </a:defRPr>
    </a:lvl1pPr>
    <a:lvl2pPr marL="457200" algn="l" rtl="0" fontAlgn="base">
      <a:spcBef>
        <a:spcPct val="0"/>
      </a:spcBef>
      <a:spcAft>
        <a:spcPct val="0"/>
      </a:spcAft>
      <a:defRPr sz="3200" kern="1200">
        <a:solidFill>
          <a:schemeClr val="bg1"/>
        </a:solidFill>
        <a:latin typeface="Times New Roman" pitchFamily="18" charset="0"/>
        <a:ea typeface="+mn-ea"/>
        <a:cs typeface="+mn-cs"/>
      </a:defRPr>
    </a:lvl2pPr>
    <a:lvl3pPr marL="914400" algn="l" rtl="0" fontAlgn="base">
      <a:spcBef>
        <a:spcPct val="0"/>
      </a:spcBef>
      <a:spcAft>
        <a:spcPct val="0"/>
      </a:spcAft>
      <a:defRPr sz="3200" kern="1200">
        <a:solidFill>
          <a:schemeClr val="bg1"/>
        </a:solidFill>
        <a:latin typeface="Times New Roman" pitchFamily="18" charset="0"/>
        <a:ea typeface="+mn-ea"/>
        <a:cs typeface="+mn-cs"/>
      </a:defRPr>
    </a:lvl3pPr>
    <a:lvl4pPr marL="1371600" algn="l" rtl="0" fontAlgn="base">
      <a:spcBef>
        <a:spcPct val="0"/>
      </a:spcBef>
      <a:spcAft>
        <a:spcPct val="0"/>
      </a:spcAft>
      <a:defRPr sz="3200" kern="1200">
        <a:solidFill>
          <a:schemeClr val="bg1"/>
        </a:solidFill>
        <a:latin typeface="Times New Roman" pitchFamily="18" charset="0"/>
        <a:ea typeface="+mn-ea"/>
        <a:cs typeface="+mn-cs"/>
      </a:defRPr>
    </a:lvl4pPr>
    <a:lvl5pPr marL="1828800" algn="l" rtl="0" fontAlgn="base">
      <a:spcBef>
        <a:spcPct val="0"/>
      </a:spcBef>
      <a:spcAft>
        <a:spcPct val="0"/>
      </a:spcAft>
      <a:defRPr sz="3200" kern="1200">
        <a:solidFill>
          <a:schemeClr val="bg1"/>
        </a:solidFill>
        <a:latin typeface="Times New Roman" pitchFamily="18" charset="0"/>
        <a:ea typeface="+mn-ea"/>
        <a:cs typeface="+mn-cs"/>
      </a:defRPr>
    </a:lvl5pPr>
    <a:lvl6pPr marL="2286000" algn="l" defTabSz="914400" rtl="0" eaLnBrk="1" latinLnBrk="0" hangingPunct="1">
      <a:defRPr sz="3200" kern="1200">
        <a:solidFill>
          <a:schemeClr val="bg1"/>
        </a:solidFill>
        <a:latin typeface="Times New Roman" pitchFamily="18" charset="0"/>
        <a:ea typeface="+mn-ea"/>
        <a:cs typeface="+mn-cs"/>
      </a:defRPr>
    </a:lvl6pPr>
    <a:lvl7pPr marL="2743200" algn="l" defTabSz="914400" rtl="0" eaLnBrk="1" latinLnBrk="0" hangingPunct="1">
      <a:defRPr sz="3200" kern="1200">
        <a:solidFill>
          <a:schemeClr val="bg1"/>
        </a:solidFill>
        <a:latin typeface="Times New Roman" pitchFamily="18" charset="0"/>
        <a:ea typeface="+mn-ea"/>
        <a:cs typeface="+mn-cs"/>
      </a:defRPr>
    </a:lvl7pPr>
    <a:lvl8pPr marL="3200400" algn="l" defTabSz="914400" rtl="0" eaLnBrk="1" latinLnBrk="0" hangingPunct="1">
      <a:defRPr sz="3200" kern="1200">
        <a:solidFill>
          <a:schemeClr val="bg1"/>
        </a:solidFill>
        <a:latin typeface="Times New Roman" pitchFamily="18" charset="0"/>
        <a:ea typeface="+mn-ea"/>
        <a:cs typeface="+mn-cs"/>
      </a:defRPr>
    </a:lvl8pPr>
    <a:lvl9pPr marL="3657600" algn="l" defTabSz="914400" rtl="0" eaLnBrk="1" latinLnBrk="0" hangingPunct="1">
      <a:defRPr sz="32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517"/>
    <a:srgbClr val="000000"/>
    <a:srgbClr val="996633"/>
    <a:srgbClr val="006666"/>
    <a:srgbClr val="9C0000"/>
    <a:srgbClr val="CC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0" d="100"/>
          <a:sy n="90" d="100"/>
        </p:scale>
        <p:origin x="682"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DB5B510-A94A-4273-9B17-9C20DA898D0F}" type="slidenum">
              <a:rPr lang="en-US" altLang="en-US"/>
              <a:pPr/>
              <a:t>‹#›</a:t>
            </a:fld>
            <a:endParaRPr lang="en-US" altLang="en-US"/>
          </a:p>
        </p:txBody>
      </p:sp>
    </p:spTree>
    <p:extLst>
      <p:ext uri="{BB962C8B-B14F-4D97-AF65-F5344CB8AC3E}">
        <p14:creationId xmlns:p14="http://schemas.microsoft.com/office/powerpoint/2010/main" val="23050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9BFEAD3-6663-4840-92DA-F8867E912DA4}" type="slidenum">
              <a:rPr lang="en-US" altLang="en-US"/>
              <a:pPr/>
              <a:t>‹#›</a:t>
            </a:fld>
            <a:endParaRPr lang="en-US" altLang="en-US"/>
          </a:p>
        </p:txBody>
      </p:sp>
    </p:spTree>
    <p:extLst>
      <p:ext uri="{BB962C8B-B14F-4D97-AF65-F5344CB8AC3E}">
        <p14:creationId xmlns:p14="http://schemas.microsoft.com/office/powerpoint/2010/main" val="170484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90FD145-FAB5-4316-AF24-2DF9289E8EB8}" type="slidenum">
              <a:rPr lang="en-US" altLang="en-US"/>
              <a:pPr/>
              <a:t>‹#›</a:t>
            </a:fld>
            <a:endParaRPr lang="en-US" altLang="en-US"/>
          </a:p>
        </p:txBody>
      </p:sp>
    </p:spTree>
    <p:extLst>
      <p:ext uri="{BB962C8B-B14F-4D97-AF65-F5344CB8AC3E}">
        <p14:creationId xmlns:p14="http://schemas.microsoft.com/office/powerpoint/2010/main" val="284594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346548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954B250-D372-4403-889A-6DEAB5253B58}" type="slidenum">
              <a:rPr lang="en-US" altLang="en-US"/>
              <a:pPr/>
              <a:t>‹#›</a:t>
            </a:fld>
            <a:endParaRPr lang="en-US" altLang="en-US"/>
          </a:p>
        </p:txBody>
      </p:sp>
    </p:spTree>
    <p:extLst>
      <p:ext uri="{BB962C8B-B14F-4D97-AF65-F5344CB8AC3E}">
        <p14:creationId xmlns:p14="http://schemas.microsoft.com/office/powerpoint/2010/main" val="355424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CE91767-195D-4C5E-9DB6-17A08B27AD8A}" type="slidenum">
              <a:rPr lang="en-US" altLang="en-US"/>
              <a:pPr/>
              <a:t>‹#›</a:t>
            </a:fld>
            <a:endParaRPr lang="en-US" altLang="en-US"/>
          </a:p>
        </p:txBody>
      </p:sp>
    </p:spTree>
    <p:extLst>
      <p:ext uri="{BB962C8B-B14F-4D97-AF65-F5344CB8AC3E}">
        <p14:creationId xmlns:p14="http://schemas.microsoft.com/office/powerpoint/2010/main" val="2979703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1F1B39F-1856-4426-83FE-E6A797206822}" type="slidenum">
              <a:rPr lang="en-US" altLang="en-US"/>
              <a:pPr/>
              <a:t>‹#›</a:t>
            </a:fld>
            <a:endParaRPr lang="en-US" altLang="en-US"/>
          </a:p>
        </p:txBody>
      </p:sp>
    </p:spTree>
    <p:extLst>
      <p:ext uri="{BB962C8B-B14F-4D97-AF65-F5344CB8AC3E}">
        <p14:creationId xmlns:p14="http://schemas.microsoft.com/office/powerpoint/2010/main" val="38185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7C5748D-4FF5-459A-A81D-92A25874CD36}" type="slidenum">
              <a:rPr lang="en-US" altLang="en-US"/>
              <a:pPr/>
              <a:t>‹#›</a:t>
            </a:fld>
            <a:endParaRPr lang="en-US" altLang="en-US"/>
          </a:p>
        </p:txBody>
      </p:sp>
    </p:spTree>
    <p:extLst>
      <p:ext uri="{BB962C8B-B14F-4D97-AF65-F5344CB8AC3E}">
        <p14:creationId xmlns:p14="http://schemas.microsoft.com/office/powerpoint/2010/main" val="186164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869D291-89D3-4977-8F18-A82E02F0178F}" type="slidenum">
              <a:rPr lang="en-US" altLang="en-US"/>
              <a:pPr/>
              <a:t>‹#›</a:t>
            </a:fld>
            <a:endParaRPr lang="en-US" altLang="en-US"/>
          </a:p>
        </p:txBody>
      </p:sp>
    </p:spTree>
    <p:extLst>
      <p:ext uri="{BB962C8B-B14F-4D97-AF65-F5344CB8AC3E}">
        <p14:creationId xmlns:p14="http://schemas.microsoft.com/office/powerpoint/2010/main" val="41414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D996257-57B1-4D00-B719-24A79E969746}" type="slidenum">
              <a:rPr lang="en-US" altLang="en-US"/>
              <a:pPr/>
              <a:t>‹#›</a:t>
            </a:fld>
            <a:endParaRPr lang="en-US" altLang="en-US"/>
          </a:p>
        </p:txBody>
      </p:sp>
    </p:spTree>
    <p:extLst>
      <p:ext uri="{BB962C8B-B14F-4D97-AF65-F5344CB8AC3E}">
        <p14:creationId xmlns:p14="http://schemas.microsoft.com/office/powerpoint/2010/main" val="306175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72D025C-5697-4E9F-81A3-9FE8F851F8DC}" type="slidenum">
              <a:rPr lang="en-US" altLang="en-US"/>
              <a:pPr/>
              <a:t>‹#›</a:t>
            </a:fld>
            <a:endParaRPr lang="en-US" altLang="en-US"/>
          </a:p>
        </p:txBody>
      </p:sp>
    </p:spTree>
    <p:extLst>
      <p:ext uri="{BB962C8B-B14F-4D97-AF65-F5344CB8AC3E}">
        <p14:creationId xmlns:p14="http://schemas.microsoft.com/office/powerpoint/2010/main" val="275705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83A1021-997C-420A-A244-F669924DFC2D}" type="slidenum">
              <a:rPr lang="en-US" altLang="en-US"/>
              <a:pPr/>
              <a:t>‹#›</a:t>
            </a:fld>
            <a:endParaRPr lang="en-US" altLang="en-US"/>
          </a:p>
        </p:txBody>
      </p:sp>
    </p:spTree>
    <p:extLst>
      <p:ext uri="{BB962C8B-B14F-4D97-AF65-F5344CB8AC3E}">
        <p14:creationId xmlns:p14="http://schemas.microsoft.com/office/powerpoint/2010/main" val="287298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10280D3B-4F45-471D-9038-D925B514928B}"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47824926"/>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95400"/>
            <a:ext cx="7772400" cy="3429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altLang="en-US"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Don’t Stifle</a:t>
            </a:r>
            <a:r>
              <a:rPr lang="en-US" alt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r>
            <a:br>
              <a:rPr lang="en-US" alt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altLang="en-US" sz="9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r>
            <a:br>
              <a:rPr lang="en-US" altLang="en-US" sz="9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altLang="en-US"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The </a:t>
            </a:r>
            <a:r>
              <a:rPr lang="en-US" altLang="en-US"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Holy Spirit</a:t>
            </a:r>
            <a:endParaRPr lang="en-US"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51" name="Rectangle 3"/>
          <p:cNvSpPr>
            <a:spLocks noGrp="1" noChangeArrowheads="1"/>
          </p:cNvSpPr>
          <p:nvPr>
            <p:ph type="subTitle" idx="1"/>
          </p:nvPr>
        </p:nvSpPr>
        <p:spPr>
          <a:xfrm>
            <a:off x="190500" y="5029200"/>
            <a:ext cx="8763000" cy="1752600"/>
          </a:xfrm>
        </p:spPr>
        <p:txBody>
          <a:bodyPr>
            <a:scene3d>
              <a:camera prst="orthographicFront"/>
              <a:lightRig rig="balanced" dir="t">
                <a:rot lat="0" lon="0" rev="2100000"/>
              </a:lightRig>
            </a:scene3d>
            <a:sp3d extrusionH="57150" prstMaterial="metal">
              <a:bevelT w="38100" h="25400"/>
              <a:contourClr>
                <a:schemeClr val="bg2"/>
              </a:contourClr>
            </a:sp3d>
          </a:bodyPr>
          <a:lstStyle/>
          <a:p>
            <a:r>
              <a:rPr lang="en-US" altLang="en-US" sz="4400" b="1" dirty="0">
                <a:ln w="50800"/>
                <a:solidFill>
                  <a:schemeClr val="bg1">
                    <a:shade val="50000"/>
                  </a:schemeClr>
                </a:solidFill>
                <a:latin typeface="BlackChancery" pitchFamily="2" charset="0"/>
              </a:rPr>
              <a:t>Pastor </a:t>
            </a:r>
            <a:r>
              <a:rPr lang="en-US" altLang="en-US" sz="4400" b="1" dirty="0" smtClean="0">
                <a:ln w="50800"/>
                <a:solidFill>
                  <a:schemeClr val="bg1">
                    <a:shade val="50000"/>
                  </a:schemeClr>
                </a:solidFill>
                <a:latin typeface="BlackChancery" pitchFamily="2" charset="0"/>
              </a:rPr>
              <a:t>Mark Schwarzbauer PhD</a:t>
            </a:r>
          </a:p>
          <a:p>
            <a:r>
              <a:rPr lang="en-US" altLang="en-US" sz="4800" b="1" dirty="0" smtClean="0">
                <a:ln w="50800"/>
                <a:solidFill>
                  <a:schemeClr val="bg1">
                    <a:shade val="50000"/>
                  </a:schemeClr>
                </a:solidFill>
                <a:latin typeface="BlackChancery" pitchFamily="2" charset="0"/>
              </a:rPr>
              <a:t>Family Worship Center</a:t>
            </a:r>
            <a:endParaRPr lang="en-US" altLang="en-US" sz="5200" b="1" dirty="0">
              <a:ln w="50800"/>
              <a:solidFill>
                <a:schemeClr val="bg1">
                  <a:shade val="50000"/>
                </a:schemeClr>
              </a:solidFill>
            </a:endParaRPr>
          </a:p>
        </p:txBody>
      </p:sp>
    </p:spTree>
  </p:cSld>
  <p:clrMapOvr>
    <a:masterClrMapping/>
  </p:clrMapOvr>
  <p:transition>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28600" y="17489"/>
            <a:ext cx="8610600" cy="1143000"/>
          </a:xfrm>
        </p:spPr>
        <p:txBody>
          <a:bodyPr/>
          <a:lstStyle/>
          <a:p>
            <a:r>
              <a:rPr lang="en-US" altLang="en-US" sz="40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It all starts in your personal </a:t>
            </a:r>
            <a:r>
              <a:rPr lang="en-US" altLang="en-US" sz="4000" b="1" dirty="0" smtClean="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life...</a:t>
            </a:r>
            <a:endParaRPr lang="en-US" altLang="en-US" sz="40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endParaRPr>
          </a:p>
        </p:txBody>
      </p:sp>
      <p:sp>
        <p:nvSpPr>
          <p:cNvPr id="99331" name="Rectangle 3"/>
          <p:cNvSpPr>
            <a:spLocks noGrp="1" noChangeArrowheads="1"/>
          </p:cNvSpPr>
          <p:nvPr>
            <p:ph type="body" idx="1"/>
          </p:nvPr>
        </p:nvSpPr>
        <p:spPr>
          <a:xfrm>
            <a:off x="533400" y="990600"/>
            <a:ext cx="8229600" cy="4495800"/>
          </a:xfrm>
        </p:spPr>
        <p:txBody>
          <a:bodyPr/>
          <a:lstStyle/>
          <a:p>
            <a:r>
              <a:rPr lang="en-US" altLang="en-US" sz="4800" b="1" dirty="0">
                <a:solidFill>
                  <a:schemeClr val="bg2"/>
                </a:solidFill>
                <a:latin typeface="BlackChancery" pitchFamily="2" charset="0"/>
                <a:cs typeface="Times New Roman" pitchFamily="18" charset="0"/>
              </a:rPr>
              <a:t>Don’t quench through sin</a:t>
            </a:r>
            <a:endParaRPr lang="en-US" altLang="en-US" sz="4800" b="1" dirty="0">
              <a:solidFill>
                <a:schemeClr val="bg2"/>
              </a:solidFill>
              <a:latin typeface="BlackChancery" pitchFamily="2" charset="0"/>
            </a:endParaRPr>
          </a:p>
          <a:p>
            <a:r>
              <a:rPr lang="en-US" altLang="en-US" sz="4800" b="1" dirty="0">
                <a:solidFill>
                  <a:schemeClr val="bg2"/>
                </a:solidFill>
                <a:latin typeface="BlackChancery" pitchFamily="2" charset="0"/>
                <a:cs typeface="Times New Roman" pitchFamily="18" charset="0"/>
              </a:rPr>
              <a:t>Don’t quench through neglect</a:t>
            </a:r>
            <a:endParaRPr lang="en-US" altLang="en-US" sz="4800" b="1" dirty="0">
              <a:solidFill>
                <a:schemeClr val="bg2"/>
              </a:solidFill>
              <a:latin typeface="BlackChancery" pitchFamily="2" charset="0"/>
            </a:endParaRPr>
          </a:p>
          <a:p>
            <a:r>
              <a:rPr lang="en-US" altLang="en-US" sz="4800" b="1" dirty="0">
                <a:solidFill>
                  <a:schemeClr val="bg2"/>
                </a:solidFill>
                <a:latin typeface="BlackChancery" pitchFamily="2" charset="0"/>
              </a:rPr>
              <a:t>Be biblical and </a:t>
            </a:r>
            <a:r>
              <a:rPr lang="en-US" altLang="en-US" sz="4800" b="1" dirty="0">
                <a:solidFill>
                  <a:schemeClr val="bg2"/>
                </a:solidFill>
                <a:latin typeface="BlackChancery" pitchFamily="2" charset="0"/>
                <a:cs typeface="Times New Roman" pitchFamily="18" charset="0"/>
              </a:rPr>
              <a:t>ardently pursue spiritual gifts</a:t>
            </a:r>
            <a:endParaRPr lang="en-US" altLang="en-US" sz="4800" b="1" dirty="0">
              <a:solidFill>
                <a:schemeClr val="bg2"/>
              </a:solidFill>
              <a:latin typeface="BlackChancery" pitchFamily="2"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randombar(horizontal)">
                                      <p:cBhvr>
                                        <p:cTn id="7" dur="500"/>
                                        <p:tgtEl>
                                          <p:spTgt spid="993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randombar(horizontal)">
                                      <p:cBhvr>
                                        <p:cTn id="12" dur="500"/>
                                        <p:tgtEl>
                                          <p:spTgt spid="993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randombar(horizontal)">
                                      <p:cBhvr>
                                        <p:cTn id="17" dur="500"/>
                                        <p:tgtEl>
                                          <p:spTgt spid="993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228600"/>
            <a:ext cx="7772400" cy="1143000"/>
          </a:xfrm>
        </p:spPr>
        <p:txBody>
          <a:bodyPr/>
          <a:lstStyle/>
          <a:p>
            <a:r>
              <a:rPr lang="en-US" altLang="en-US" sz="54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Being Open and Sensitive</a:t>
            </a:r>
          </a:p>
        </p:txBody>
      </p:sp>
      <p:sp>
        <p:nvSpPr>
          <p:cNvPr id="102403" name="Rectangle 3"/>
          <p:cNvSpPr>
            <a:spLocks noGrp="1" noChangeArrowheads="1"/>
          </p:cNvSpPr>
          <p:nvPr>
            <p:ph type="body" idx="1"/>
          </p:nvPr>
        </p:nvSpPr>
        <p:spPr>
          <a:xfrm>
            <a:off x="457200" y="1600200"/>
            <a:ext cx="8382000" cy="4800600"/>
          </a:xfrm>
        </p:spPr>
        <p:txBody>
          <a:bodyPr/>
          <a:lstStyle/>
          <a:p>
            <a:r>
              <a:rPr lang="en-US" altLang="en-US" sz="4000" b="1" dirty="0">
                <a:solidFill>
                  <a:schemeClr val="bg2"/>
                </a:solidFill>
              </a:rPr>
              <a:t>No need for fear- Luke 11:11-13</a:t>
            </a:r>
          </a:p>
          <a:p>
            <a:r>
              <a:rPr lang="en-US" altLang="en-US" sz="4000" b="1" dirty="0">
                <a:solidFill>
                  <a:schemeClr val="bg2"/>
                </a:solidFill>
                <a:cs typeface="Times New Roman" pitchFamily="18" charset="0"/>
              </a:rPr>
              <a:t>Time in the Word and prayer.</a:t>
            </a:r>
            <a:endParaRPr lang="en-US" altLang="en-US" sz="4000" b="1" dirty="0">
              <a:solidFill>
                <a:schemeClr val="bg2"/>
              </a:solidFill>
            </a:endParaRPr>
          </a:p>
          <a:p>
            <a:r>
              <a:rPr lang="en-US" altLang="en-US" sz="4000" b="1" dirty="0">
                <a:solidFill>
                  <a:schemeClr val="bg2"/>
                </a:solidFill>
                <a:cs typeface="Times New Roman" pitchFamily="18" charset="0"/>
              </a:rPr>
              <a:t>Practicing His presence</a:t>
            </a:r>
            <a:endParaRPr lang="en-US" altLang="en-US" sz="4000" b="1" dirty="0">
              <a:solidFill>
                <a:schemeClr val="bg2"/>
              </a:solidFill>
            </a:endParaRPr>
          </a:p>
          <a:p>
            <a:r>
              <a:rPr lang="en-US" altLang="en-US" sz="4000" b="1" dirty="0">
                <a:solidFill>
                  <a:schemeClr val="bg2"/>
                </a:solidFill>
                <a:cs typeface="Times New Roman" pitchFamily="18" charset="0"/>
              </a:rPr>
              <a:t>Praying in the Spirit- Jude 20-        “ </a:t>
            </a:r>
            <a:r>
              <a:rPr lang="en-US" altLang="en-US" sz="4000" b="1" baseline="30000" dirty="0">
                <a:solidFill>
                  <a:schemeClr val="bg2"/>
                </a:solidFill>
                <a:cs typeface="Times New Roman" pitchFamily="18" charset="0"/>
              </a:rPr>
              <a:t>20</a:t>
            </a:r>
            <a:r>
              <a:rPr lang="en-US" altLang="en-US" sz="4000" b="1" dirty="0">
                <a:solidFill>
                  <a:schemeClr val="bg2"/>
                </a:solidFill>
                <a:cs typeface="Times New Roman" pitchFamily="18" charset="0"/>
              </a:rPr>
              <a:t>But you, beloved, building yourselves up on your most holy faith, praying in the Holy Spirit,”</a:t>
            </a:r>
            <a:endParaRPr lang="en-US" altLang="en-US" sz="4000" b="1" dirty="0">
              <a:solidFill>
                <a:schemeClr val="bg2"/>
              </a:solidFill>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randombar(horizontal)">
                                      <p:cBhvr>
                                        <p:cTn id="7" dur="500"/>
                                        <p:tgtEl>
                                          <p:spTgt spid="1024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randombar(horizontal)">
                                      <p:cBhvr>
                                        <p:cTn id="12" dur="500"/>
                                        <p:tgtEl>
                                          <p:spTgt spid="1024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2403">
                                            <p:txEl>
                                              <p:pRg st="2" end="2"/>
                                            </p:txEl>
                                          </p:spTgt>
                                        </p:tgtEl>
                                        <p:attrNameLst>
                                          <p:attrName>style.visibility</p:attrName>
                                        </p:attrNameLst>
                                      </p:cBhvr>
                                      <p:to>
                                        <p:strVal val="visible"/>
                                      </p:to>
                                    </p:set>
                                    <p:animEffect transition="in" filter="randombar(horizontal)">
                                      <p:cBhvr>
                                        <p:cTn id="17" dur="500"/>
                                        <p:tgtEl>
                                          <p:spTgt spid="1024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2403">
                                            <p:txEl>
                                              <p:pRg st="3" end="3"/>
                                            </p:txEl>
                                          </p:spTgt>
                                        </p:tgtEl>
                                        <p:attrNameLst>
                                          <p:attrName>style.visibility</p:attrName>
                                        </p:attrNameLst>
                                      </p:cBhvr>
                                      <p:to>
                                        <p:strVal val="visible"/>
                                      </p:to>
                                    </p:set>
                                    <p:animEffect transition="in" filter="randombar(horizontal)">
                                      <p:cBhvr>
                                        <p:cTn id="22" dur="500"/>
                                        <p:tgtEl>
                                          <p:spTgt spid="102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685800" y="2819400"/>
            <a:ext cx="7772400" cy="1143000"/>
          </a:xfrm>
        </p:spPr>
        <p:txBody>
          <a:bodyPr/>
          <a:lstStyle/>
          <a:p>
            <a:r>
              <a:rPr lang="en-US" altLang="en-US" sz="72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Part Two:</a:t>
            </a:r>
            <a:r>
              <a:rPr lang="en-US" altLang="en-US" sz="106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t>
            </a:r>
            <a:br>
              <a:rPr lang="en-US" altLang="en-US" sz="106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altLang="en-US" sz="8000" b="1" dirty="0" smtClean="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Ov</a:t>
            </a:r>
            <a:r>
              <a:rPr lang="en-US" altLang="en-US" sz="8000" b="1" dirty="0" smtClean="0">
                <a:ln w="1905">
                  <a:solidFill>
                    <a:schemeClr val="bg2"/>
                  </a:solidFill>
                </a:ln>
                <a:solidFill>
                  <a:srgbClr val="F68517"/>
                </a:solidFill>
                <a:effectLst>
                  <a:innerShdw blurRad="69850" dist="43180" dir="5400000">
                    <a:srgbClr val="000000">
                      <a:alpha val="65000"/>
                    </a:srgbClr>
                  </a:innerShdw>
                </a:effectLst>
                <a:latin typeface="BlackChancery" pitchFamily="2" charset="0"/>
                <a:cs typeface="Times New Roman" pitchFamily="18" charset="0"/>
              </a:rPr>
              <a:t>er</a:t>
            </a:r>
            <a:r>
              <a:rPr lang="en-US" altLang="en-US" sz="8000" b="1" dirty="0" smtClean="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coming Barriers the Quench</a:t>
            </a:r>
            <a:endParaRPr lang="en-US" altLang="en-US" sz="80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endParaRP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8000" b="1" dirty="0" smtClean="0">
                <a:ln w="10541" cmpd="sng">
                  <a:solidFill>
                    <a:schemeClr val="accent1">
                      <a:shade val="88000"/>
                      <a:satMod val="110000"/>
                    </a:schemeClr>
                  </a:solidFill>
                  <a:prstDash val="solid"/>
                </a:ln>
                <a:solidFill>
                  <a:srgbClr val="F68517"/>
                </a:solidFill>
              </a:rPr>
              <a:t>The </a:t>
            </a:r>
            <a:r>
              <a:rPr lang="en-US" sz="8000" b="1" dirty="0">
                <a:ln w="10541" cmpd="sng">
                  <a:solidFill>
                    <a:schemeClr val="accent1">
                      <a:shade val="88000"/>
                      <a:satMod val="110000"/>
                    </a:schemeClr>
                  </a:solidFill>
                  <a:prstDash val="solid"/>
                </a:ln>
                <a:solidFill>
                  <a:srgbClr val="F68517"/>
                </a:solidFill>
              </a:rPr>
              <a:t>barrier of concern over losing </a:t>
            </a:r>
            <a:r>
              <a:rPr lang="en-US" sz="8000" b="1" dirty="0" smtClean="0">
                <a:ln w="10541" cmpd="sng">
                  <a:solidFill>
                    <a:schemeClr val="accent1">
                      <a:shade val="88000"/>
                      <a:satMod val="110000"/>
                    </a:schemeClr>
                  </a:solidFill>
                  <a:prstDash val="solid"/>
                </a:ln>
                <a:solidFill>
                  <a:srgbClr val="F68517"/>
                </a:solidFill>
              </a:rPr>
              <a:t>control…</a:t>
            </a:r>
            <a:endParaRPr lang="en-US" sz="8000" b="1" dirty="0">
              <a:ln w="10541" cmpd="sng">
                <a:solidFill>
                  <a:schemeClr val="accent1">
                    <a:shade val="88000"/>
                    <a:satMod val="110000"/>
                  </a:schemeClr>
                </a:solidFill>
                <a:prstDash val="solid"/>
              </a:ln>
              <a:solidFill>
                <a:srgbClr val="F68517"/>
              </a:solidFill>
            </a:endParaRPr>
          </a:p>
        </p:txBody>
      </p:sp>
    </p:spTree>
    <p:extLst>
      <p:ext uri="{BB962C8B-B14F-4D97-AF65-F5344CB8AC3E}">
        <p14:creationId xmlns:p14="http://schemas.microsoft.com/office/powerpoint/2010/main" val="28494244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n w="10541" cmpd="sng">
                  <a:solidFill>
                    <a:schemeClr val="accent1">
                      <a:shade val="88000"/>
                      <a:satMod val="110000"/>
                    </a:schemeClr>
                  </a:solidFill>
                  <a:prstDash val="solid"/>
                </a:ln>
                <a:solidFill>
                  <a:srgbClr val="F68517"/>
                </a:solidFill>
              </a:rPr>
              <a:t>Barrier Over Losing Control</a:t>
            </a:r>
            <a:endParaRPr lang="en-US" b="1" dirty="0">
              <a:ln w="10541" cmpd="sng">
                <a:solidFill>
                  <a:schemeClr val="accent1">
                    <a:shade val="88000"/>
                    <a:satMod val="110000"/>
                  </a:schemeClr>
                </a:solidFill>
                <a:prstDash val="solid"/>
              </a:ln>
              <a:solidFill>
                <a:srgbClr val="F68517"/>
              </a:solidFill>
            </a:endParaRPr>
          </a:p>
        </p:txBody>
      </p:sp>
      <p:sp>
        <p:nvSpPr>
          <p:cNvPr id="3" name="Content Placeholder 2"/>
          <p:cNvSpPr>
            <a:spLocks noGrp="1"/>
          </p:cNvSpPr>
          <p:nvPr>
            <p:ph idx="1"/>
          </p:nvPr>
        </p:nvSpPr>
        <p:spPr>
          <a:xfrm>
            <a:off x="100263" y="914400"/>
            <a:ext cx="8915400" cy="5211765"/>
          </a:xfrm>
        </p:spPr>
        <p:txBody>
          <a:bodyPr>
            <a:noAutofit/>
          </a:bodyPr>
          <a:lstStyle/>
          <a:p>
            <a:r>
              <a:rPr lang="en-US" sz="4000" b="1" dirty="0" smtClean="0"/>
              <a:t>Praying </a:t>
            </a:r>
            <a:r>
              <a:rPr lang="en-US" sz="4000" b="1" dirty="0"/>
              <a:t>in tongues does not leave a person out of control.</a:t>
            </a:r>
          </a:p>
          <a:p>
            <a:r>
              <a:rPr lang="en-US" sz="4000" b="1" dirty="0" smtClean="0"/>
              <a:t>I </a:t>
            </a:r>
            <a:r>
              <a:rPr lang="en-US" sz="4000" b="1" dirty="0"/>
              <a:t>Cor. 14:32 tells us the “spirits of the prophets are subject to the prophets.”  </a:t>
            </a:r>
          </a:p>
          <a:p>
            <a:r>
              <a:rPr lang="en-US" sz="4000" b="1" dirty="0" smtClean="0"/>
              <a:t>I </a:t>
            </a:r>
            <a:r>
              <a:rPr lang="en-US" sz="4000" b="1" dirty="0"/>
              <a:t>Cor. 14:15 tells us it is a matter of the “will” or choice. You control when and where you release the Spirit. </a:t>
            </a:r>
            <a:endParaRPr lang="en-US" dirty="0"/>
          </a:p>
        </p:txBody>
      </p:sp>
    </p:spTree>
    <p:extLst>
      <p:ext uri="{BB962C8B-B14F-4D97-AF65-F5344CB8AC3E}">
        <p14:creationId xmlns:p14="http://schemas.microsoft.com/office/powerpoint/2010/main" val="30421864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n w="10541" cmpd="sng">
                  <a:solidFill>
                    <a:schemeClr val="accent1">
                      <a:shade val="88000"/>
                      <a:satMod val="110000"/>
                    </a:schemeClr>
                  </a:solidFill>
                  <a:prstDash val="solid"/>
                </a:ln>
                <a:solidFill>
                  <a:srgbClr val="F68517"/>
                </a:solidFill>
              </a:rPr>
              <a:t>Barrier Over Losing Control</a:t>
            </a:r>
            <a:endParaRPr lang="en-US" b="1" dirty="0">
              <a:ln w="10541" cmpd="sng">
                <a:solidFill>
                  <a:schemeClr val="accent1">
                    <a:shade val="88000"/>
                    <a:satMod val="110000"/>
                  </a:schemeClr>
                </a:solidFill>
                <a:prstDash val="solid"/>
              </a:ln>
              <a:solidFill>
                <a:srgbClr val="F68517"/>
              </a:solidFill>
            </a:endParaRPr>
          </a:p>
        </p:txBody>
      </p:sp>
      <p:sp>
        <p:nvSpPr>
          <p:cNvPr id="3" name="Content Placeholder 2"/>
          <p:cNvSpPr>
            <a:spLocks noGrp="1"/>
          </p:cNvSpPr>
          <p:nvPr>
            <p:ph idx="1"/>
          </p:nvPr>
        </p:nvSpPr>
        <p:spPr>
          <a:xfrm>
            <a:off x="228600" y="914400"/>
            <a:ext cx="8686800" cy="5211765"/>
          </a:xfrm>
        </p:spPr>
        <p:txBody>
          <a:bodyPr>
            <a:noAutofit/>
          </a:bodyPr>
          <a:lstStyle/>
          <a:p>
            <a:r>
              <a:rPr lang="en-US" sz="4000" b="1" dirty="0" smtClean="0"/>
              <a:t>In </a:t>
            </a:r>
            <a:r>
              <a:rPr lang="en-US" sz="4000" b="1" dirty="0"/>
              <a:t>America we are very self-conscious and highly resistant to letting go.  </a:t>
            </a:r>
          </a:p>
          <a:p>
            <a:r>
              <a:rPr lang="en-US" sz="4000" b="1" dirty="0" smtClean="0"/>
              <a:t>Those </a:t>
            </a:r>
            <a:r>
              <a:rPr lang="en-US" sz="4000" b="1" dirty="0"/>
              <a:t>who come from a chaotic background tend to be controlling to keep peace.</a:t>
            </a:r>
          </a:p>
          <a:p>
            <a:r>
              <a:rPr lang="en-US" sz="4000" b="1" dirty="0" smtClean="0"/>
              <a:t>The </a:t>
            </a:r>
            <a:r>
              <a:rPr lang="en-US" sz="4000" b="1" dirty="0"/>
              <a:t>Spirit is not going to control you.  He will not override your free will</a:t>
            </a:r>
            <a:r>
              <a:rPr lang="en-US" sz="4000" b="1" dirty="0" smtClean="0"/>
              <a:t>.</a:t>
            </a:r>
            <a:endParaRPr lang="en-US" dirty="0"/>
          </a:p>
        </p:txBody>
      </p:sp>
    </p:spTree>
    <p:extLst>
      <p:ext uri="{BB962C8B-B14F-4D97-AF65-F5344CB8AC3E}">
        <p14:creationId xmlns:p14="http://schemas.microsoft.com/office/powerpoint/2010/main" val="28619424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8000" b="1" dirty="0" smtClean="0">
                <a:ln w="10541" cmpd="sng">
                  <a:solidFill>
                    <a:schemeClr val="accent1">
                      <a:shade val="88000"/>
                      <a:satMod val="110000"/>
                    </a:schemeClr>
                  </a:solidFill>
                  <a:prstDash val="solid"/>
                </a:ln>
                <a:solidFill>
                  <a:srgbClr val="F68517"/>
                </a:solidFill>
              </a:rPr>
              <a:t>The </a:t>
            </a:r>
            <a:r>
              <a:rPr lang="en-US" sz="8000" b="1" dirty="0">
                <a:ln w="10541" cmpd="sng">
                  <a:solidFill>
                    <a:schemeClr val="accent1">
                      <a:shade val="88000"/>
                      <a:satMod val="110000"/>
                    </a:schemeClr>
                  </a:solidFill>
                  <a:prstDash val="solid"/>
                </a:ln>
                <a:solidFill>
                  <a:srgbClr val="F68517"/>
                </a:solidFill>
              </a:rPr>
              <a:t>barrier of </a:t>
            </a:r>
            <a:r>
              <a:rPr lang="en-US" sz="8000" b="1" dirty="0" smtClean="0">
                <a:ln w="10541" cmpd="sng">
                  <a:solidFill>
                    <a:schemeClr val="accent1">
                      <a:shade val="88000"/>
                      <a:satMod val="110000"/>
                    </a:schemeClr>
                  </a:solidFill>
                  <a:prstDash val="solid"/>
                </a:ln>
                <a:solidFill>
                  <a:srgbClr val="F68517"/>
                </a:solidFill>
              </a:rPr>
              <a:t>misunderstanding</a:t>
            </a:r>
            <a:endParaRPr lang="en-US" sz="8000" b="1" dirty="0">
              <a:ln w="10541" cmpd="sng">
                <a:solidFill>
                  <a:schemeClr val="accent1">
                    <a:shade val="88000"/>
                    <a:satMod val="110000"/>
                  </a:schemeClr>
                </a:solidFill>
                <a:prstDash val="solid"/>
              </a:ln>
              <a:solidFill>
                <a:srgbClr val="F68517"/>
              </a:solidFill>
            </a:endParaRPr>
          </a:p>
        </p:txBody>
      </p:sp>
    </p:spTree>
    <p:extLst>
      <p:ext uri="{BB962C8B-B14F-4D97-AF65-F5344CB8AC3E}">
        <p14:creationId xmlns:p14="http://schemas.microsoft.com/office/powerpoint/2010/main" val="143262748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800" b="1" dirty="0">
                <a:ln w="10541" cmpd="sng">
                  <a:solidFill>
                    <a:schemeClr val="accent1">
                      <a:shade val="88000"/>
                      <a:satMod val="110000"/>
                    </a:schemeClr>
                  </a:solidFill>
                  <a:prstDash val="solid"/>
                </a:ln>
                <a:solidFill>
                  <a:srgbClr val="F68517"/>
                </a:solidFill>
              </a:rPr>
              <a:t>Sometimes we misunderstand and think that God will make us speak; you need to do the speaking.  God will not manipulate you or control you.</a:t>
            </a:r>
          </a:p>
        </p:txBody>
      </p:sp>
    </p:spTree>
    <p:extLst>
      <p:ext uri="{BB962C8B-B14F-4D97-AF65-F5344CB8AC3E}">
        <p14:creationId xmlns:p14="http://schemas.microsoft.com/office/powerpoint/2010/main" val="3269399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smtClean="0">
                <a:ln w="10541" cmpd="sng">
                  <a:solidFill>
                    <a:schemeClr val="accent1">
                      <a:shade val="88000"/>
                      <a:satMod val="110000"/>
                    </a:schemeClr>
                  </a:solidFill>
                  <a:prstDash val="solid"/>
                </a:ln>
                <a:solidFill>
                  <a:srgbClr val="F68517"/>
                </a:solidFill>
              </a:rPr>
              <a:t>Reflecting </a:t>
            </a:r>
            <a:r>
              <a:rPr lang="en-US" sz="4000" b="1" dirty="0">
                <a:ln w="10541" cmpd="sng">
                  <a:solidFill>
                    <a:schemeClr val="accent1">
                      <a:shade val="88000"/>
                      <a:satMod val="110000"/>
                    </a:schemeClr>
                  </a:solidFill>
                  <a:prstDash val="solid"/>
                </a:ln>
                <a:solidFill>
                  <a:srgbClr val="F68517"/>
                </a:solidFill>
              </a:rPr>
              <a:t>on why it took 3 years for the release of the Holy Spirit in his life, Jack Hayford in The Beauty of Spiritual Language says “I said nothing, because I supposed that speaking in tongues was, well, more a linguistic seizure of some kind, rather than a voluntary point of participation with the Holy Spirit giving utterance. “ page 43</a:t>
            </a:r>
          </a:p>
        </p:txBody>
      </p:sp>
    </p:spTree>
    <p:extLst>
      <p:ext uri="{BB962C8B-B14F-4D97-AF65-F5344CB8AC3E}">
        <p14:creationId xmlns:p14="http://schemas.microsoft.com/office/powerpoint/2010/main" val="5273955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smtClean="0">
                <a:ln w="10541" cmpd="sng">
                  <a:solidFill>
                    <a:schemeClr val="accent1">
                      <a:shade val="88000"/>
                      <a:satMod val="110000"/>
                    </a:schemeClr>
                  </a:solidFill>
                  <a:prstDash val="solid"/>
                </a:ln>
                <a:solidFill>
                  <a:srgbClr val="F68517"/>
                </a:solidFill>
              </a:rPr>
              <a:t>Robert </a:t>
            </a:r>
            <a:r>
              <a:rPr lang="en-US" sz="4000" b="1" dirty="0">
                <a:ln w="10541" cmpd="sng">
                  <a:solidFill>
                    <a:schemeClr val="accent1">
                      <a:shade val="88000"/>
                      <a:satMod val="110000"/>
                    </a:schemeClr>
                  </a:solidFill>
                  <a:prstDash val="solid"/>
                </a:ln>
                <a:solidFill>
                  <a:srgbClr val="F68517"/>
                </a:solidFill>
              </a:rPr>
              <a:t>Morris corrects the “Myth – It’s just going to jump out of you one day.”  No it doesn’t, example of walking past offering plate and a dollar jumps out of your wallet – wow I have the gift of giving!  Doesn’t happen without you.  You have to take action and participate.</a:t>
            </a:r>
          </a:p>
        </p:txBody>
      </p:sp>
    </p:spTree>
    <p:extLst>
      <p:ext uri="{BB962C8B-B14F-4D97-AF65-F5344CB8AC3E}">
        <p14:creationId xmlns:p14="http://schemas.microsoft.com/office/powerpoint/2010/main" val="41292825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1143000"/>
          </a:xfrm>
        </p:spPr>
        <p:txBody>
          <a:bodyPr/>
          <a:lstStyle/>
          <a:p>
            <a:r>
              <a:rPr lang="en-US" altLang="en-US" sz="5200" b="1">
                <a:solidFill>
                  <a:srgbClr val="000099"/>
                </a:solidFill>
                <a:effectLst>
                  <a:outerShdw blurRad="38100" dist="38100" dir="2700000" algn="tl">
                    <a:srgbClr val="000000"/>
                  </a:outerShdw>
                </a:effectLst>
                <a:latin typeface="BlackChancery" pitchFamily="2" charset="0"/>
                <a:cs typeface="Times New Roman" pitchFamily="18" charset="0"/>
              </a:rPr>
              <a:t>I Thessalonians 5:12-22</a:t>
            </a:r>
          </a:p>
        </p:txBody>
      </p:sp>
      <p:sp>
        <p:nvSpPr>
          <p:cNvPr id="9219" name="Rectangle 3"/>
          <p:cNvSpPr>
            <a:spLocks noGrp="1" noChangeArrowheads="1"/>
          </p:cNvSpPr>
          <p:nvPr>
            <p:ph type="body" idx="1"/>
          </p:nvPr>
        </p:nvSpPr>
        <p:spPr>
          <a:xfrm>
            <a:off x="609600" y="1371600"/>
            <a:ext cx="8001000" cy="5029200"/>
          </a:xfrm>
        </p:spPr>
        <p:txBody>
          <a:bodyPr/>
          <a:lstStyle/>
          <a:p>
            <a:pPr>
              <a:buFontTx/>
              <a:buNone/>
            </a:pPr>
            <a:r>
              <a:rPr lang="en-US" altLang="en-US" sz="5200" b="1" baseline="30000">
                <a:solidFill>
                  <a:srgbClr val="010000"/>
                </a:solidFill>
                <a:effectLst>
                  <a:outerShdw blurRad="38100" dist="38100" dir="2700000" algn="tl">
                    <a:srgbClr val="FFFFFF"/>
                  </a:outerShdw>
                </a:effectLst>
                <a:cs typeface="Times New Roman" pitchFamily="18" charset="0"/>
              </a:rPr>
              <a:t>16</a:t>
            </a:r>
            <a:r>
              <a:rPr lang="en-US" altLang="en-US" sz="5200" b="1">
                <a:solidFill>
                  <a:srgbClr val="010000"/>
                </a:solidFill>
                <a:effectLst>
                  <a:outerShdw blurRad="38100" dist="38100" dir="2700000" algn="tl">
                    <a:srgbClr val="FFFFFF"/>
                  </a:outerShdw>
                </a:effectLst>
                <a:cs typeface="Times New Roman" pitchFamily="18" charset="0"/>
              </a:rPr>
              <a:t>Rejoice always, </a:t>
            </a:r>
            <a:r>
              <a:rPr lang="en-US" altLang="en-US" sz="5200" b="1" baseline="30000">
                <a:solidFill>
                  <a:srgbClr val="010000"/>
                </a:solidFill>
                <a:effectLst>
                  <a:outerShdw blurRad="38100" dist="38100" dir="2700000" algn="tl">
                    <a:srgbClr val="FFFFFF"/>
                  </a:outerShdw>
                </a:effectLst>
                <a:cs typeface="Times New Roman" pitchFamily="18" charset="0"/>
              </a:rPr>
              <a:t>17</a:t>
            </a:r>
            <a:r>
              <a:rPr lang="en-US" altLang="en-US" sz="5200" b="1">
                <a:solidFill>
                  <a:srgbClr val="010000"/>
                </a:solidFill>
                <a:effectLst>
                  <a:outerShdw blurRad="38100" dist="38100" dir="2700000" algn="tl">
                    <a:srgbClr val="FFFFFF"/>
                  </a:outerShdw>
                </a:effectLst>
                <a:cs typeface="Times New Roman" pitchFamily="18" charset="0"/>
              </a:rPr>
              <a:t>pray without ceasing, </a:t>
            </a:r>
            <a:r>
              <a:rPr lang="en-US" altLang="en-US" sz="5200" b="1" baseline="30000">
                <a:solidFill>
                  <a:srgbClr val="010000"/>
                </a:solidFill>
                <a:effectLst>
                  <a:outerShdw blurRad="38100" dist="38100" dir="2700000" algn="tl">
                    <a:srgbClr val="FFFFFF"/>
                  </a:outerShdw>
                </a:effectLst>
                <a:cs typeface="Times New Roman" pitchFamily="18" charset="0"/>
              </a:rPr>
              <a:t>18</a:t>
            </a:r>
            <a:r>
              <a:rPr lang="en-US" altLang="en-US" sz="5200" b="1">
                <a:solidFill>
                  <a:srgbClr val="010000"/>
                </a:solidFill>
                <a:effectLst>
                  <a:outerShdw blurRad="38100" dist="38100" dir="2700000" algn="tl">
                    <a:srgbClr val="FFFFFF"/>
                  </a:outerShdw>
                </a:effectLst>
                <a:cs typeface="Times New Roman" pitchFamily="18" charset="0"/>
              </a:rPr>
              <a:t>in everything give thanks; for this is the will of God in Christ Jesus for you. </a:t>
            </a:r>
            <a:endParaRPr lang="en-US" altLang="en-US" sz="5200" b="1">
              <a:solidFill>
                <a:srgbClr val="010000"/>
              </a:solidFill>
              <a:effectLst>
                <a:outerShdw blurRad="38100" dist="38100" dir="2700000" algn="tl">
                  <a:srgbClr val="FFFFFF"/>
                </a:outerShdw>
              </a:effectLst>
            </a:endParaRPr>
          </a:p>
        </p:txBody>
      </p:sp>
    </p:spTree>
  </p:cSld>
  <p:clrMapOvr>
    <a:masterClrMapping/>
  </p:clrMapOvr>
  <p:transition>
    <p:blind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a:ln w="10541" cmpd="sng">
                  <a:solidFill>
                    <a:schemeClr val="accent1">
                      <a:shade val="88000"/>
                      <a:satMod val="110000"/>
                    </a:schemeClr>
                  </a:solidFill>
                  <a:prstDash val="solid"/>
                </a:ln>
                <a:solidFill>
                  <a:srgbClr val="F68517"/>
                </a:solidFill>
              </a:rPr>
              <a:t>You need to start with repentance and accepting Christ to have the Spirit of God inside of you. </a:t>
            </a:r>
          </a:p>
        </p:txBody>
      </p:sp>
    </p:spTree>
    <p:extLst>
      <p:ext uri="{BB962C8B-B14F-4D97-AF65-F5344CB8AC3E}">
        <p14:creationId xmlns:p14="http://schemas.microsoft.com/office/powerpoint/2010/main" val="7156133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a:ln w="10541" cmpd="sng">
                  <a:solidFill>
                    <a:schemeClr val="accent1">
                      <a:shade val="88000"/>
                      <a:satMod val="110000"/>
                    </a:schemeClr>
                  </a:solidFill>
                  <a:prstDash val="solid"/>
                </a:ln>
                <a:solidFill>
                  <a:srgbClr val="F68517"/>
                </a:solidFill>
              </a:rPr>
              <a:t>Closing: If you have already received the Baptism in the Holy Spirit with the initial physical evidence of speaking in tongues then exercise your gift.  If you have not received continue seeking God and surrender.</a:t>
            </a:r>
          </a:p>
        </p:txBody>
      </p:sp>
    </p:spTree>
    <p:extLst>
      <p:ext uri="{BB962C8B-B14F-4D97-AF65-F5344CB8AC3E}">
        <p14:creationId xmlns:p14="http://schemas.microsoft.com/office/powerpoint/2010/main" val="30361456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1143000"/>
          </a:xfrm>
        </p:spPr>
        <p:txBody>
          <a:bodyPr/>
          <a:lstStyle/>
          <a:p>
            <a:r>
              <a:rPr lang="en-US" altLang="en-US" sz="5200" b="1">
                <a:solidFill>
                  <a:srgbClr val="000099"/>
                </a:solidFill>
                <a:effectLst>
                  <a:outerShdw blurRad="38100" dist="38100" dir="2700000" algn="tl">
                    <a:srgbClr val="000000"/>
                  </a:outerShdw>
                </a:effectLst>
                <a:latin typeface="BlackChancery" pitchFamily="2" charset="0"/>
                <a:cs typeface="Times New Roman" pitchFamily="18" charset="0"/>
              </a:rPr>
              <a:t>I Thessalonians 5:12-22</a:t>
            </a:r>
          </a:p>
        </p:txBody>
      </p:sp>
      <p:sp>
        <p:nvSpPr>
          <p:cNvPr id="8195" name="Rectangle 3"/>
          <p:cNvSpPr>
            <a:spLocks noGrp="1" noChangeArrowheads="1"/>
          </p:cNvSpPr>
          <p:nvPr>
            <p:ph type="body" idx="1"/>
          </p:nvPr>
        </p:nvSpPr>
        <p:spPr>
          <a:xfrm>
            <a:off x="609600" y="1371600"/>
            <a:ext cx="8001000" cy="5029200"/>
          </a:xfrm>
        </p:spPr>
        <p:txBody>
          <a:bodyPr/>
          <a:lstStyle/>
          <a:p>
            <a:pPr>
              <a:buFontTx/>
              <a:buNone/>
            </a:pPr>
            <a:r>
              <a:rPr lang="en-US" altLang="en-US" sz="5200" b="1" baseline="30000">
                <a:solidFill>
                  <a:srgbClr val="010000"/>
                </a:solidFill>
                <a:effectLst>
                  <a:outerShdw blurRad="38100" dist="38100" dir="2700000" algn="tl">
                    <a:srgbClr val="FFFFFF"/>
                  </a:outerShdw>
                </a:effectLst>
                <a:cs typeface="Times New Roman" pitchFamily="18" charset="0"/>
              </a:rPr>
              <a:t>19</a:t>
            </a:r>
            <a:r>
              <a:rPr lang="en-US" altLang="en-US" sz="5200" b="1">
                <a:solidFill>
                  <a:srgbClr val="010000"/>
                </a:solidFill>
                <a:effectLst>
                  <a:outerShdw blurRad="38100" dist="38100" dir="2700000" algn="tl">
                    <a:srgbClr val="FFFFFF"/>
                  </a:outerShdw>
                </a:effectLst>
                <a:cs typeface="Times New Roman" pitchFamily="18" charset="0"/>
              </a:rPr>
              <a:t>Do not quench the Spirit. </a:t>
            </a:r>
            <a:r>
              <a:rPr lang="en-US" altLang="en-US" sz="5200" b="1" baseline="30000">
                <a:solidFill>
                  <a:srgbClr val="010000"/>
                </a:solidFill>
                <a:effectLst>
                  <a:outerShdw blurRad="38100" dist="38100" dir="2700000" algn="tl">
                    <a:srgbClr val="FFFFFF"/>
                  </a:outerShdw>
                </a:effectLst>
                <a:cs typeface="Times New Roman" pitchFamily="18" charset="0"/>
              </a:rPr>
              <a:t>20</a:t>
            </a:r>
            <a:r>
              <a:rPr lang="en-US" altLang="en-US" sz="5200" b="1">
                <a:solidFill>
                  <a:srgbClr val="010000"/>
                </a:solidFill>
                <a:effectLst>
                  <a:outerShdw blurRad="38100" dist="38100" dir="2700000" algn="tl">
                    <a:srgbClr val="FFFFFF"/>
                  </a:outerShdw>
                </a:effectLst>
                <a:cs typeface="Times New Roman" pitchFamily="18" charset="0"/>
              </a:rPr>
              <a:t>Do not despise prophecies. </a:t>
            </a:r>
            <a:r>
              <a:rPr lang="en-US" altLang="en-US" sz="5200" b="1" baseline="30000">
                <a:solidFill>
                  <a:srgbClr val="010000"/>
                </a:solidFill>
                <a:effectLst>
                  <a:outerShdw blurRad="38100" dist="38100" dir="2700000" algn="tl">
                    <a:srgbClr val="FFFFFF"/>
                  </a:outerShdw>
                </a:effectLst>
                <a:cs typeface="Times New Roman" pitchFamily="18" charset="0"/>
              </a:rPr>
              <a:t>21</a:t>
            </a:r>
            <a:r>
              <a:rPr lang="en-US" altLang="en-US" sz="5200" b="1">
                <a:solidFill>
                  <a:srgbClr val="010000"/>
                </a:solidFill>
                <a:effectLst>
                  <a:outerShdw blurRad="38100" dist="38100" dir="2700000" algn="tl">
                    <a:srgbClr val="FFFFFF"/>
                  </a:outerShdw>
                </a:effectLst>
                <a:cs typeface="Times New Roman" pitchFamily="18" charset="0"/>
              </a:rPr>
              <a:t>Test all things; hold fast what is good. </a:t>
            </a:r>
            <a:r>
              <a:rPr lang="en-US" altLang="en-US" sz="5200" b="1" baseline="30000">
                <a:solidFill>
                  <a:srgbClr val="010000"/>
                </a:solidFill>
                <a:effectLst>
                  <a:outerShdw blurRad="38100" dist="38100" dir="2700000" algn="tl">
                    <a:srgbClr val="FFFFFF"/>
                  </a:outerShdw>
                </a:effectLst>
                <a:cs typeface="Times New Roman" pitchFamily="18" charset="0"/>
              </a:rPr>
              <a:t>22</a:t>
            </a:r>
            <a:r>
              <a:rPr lang="en-US" altLang="en-US" sz="5200" b="1">
                <a:solidFill>
                  <a:srgbClr val="010000"/>
                </a:solidFill>
                <a:effectLst>
                  <a:outerShdw blurRad="38100" dist="38100" dir="2700000" algn="tl">
                    <a:srgbClr val="FFFFFF"/>
                  </a:outerShdw>
                </a:effectLst>
                <a:cs typeface="Times New Roman" pitchFamily="18" charset="0"/>
              </a:rPr>
              <a:t>Abstain from every form of evil.</a:t>
            </a:r>
            <a:endParaRPr lang="en-US" altLang="en-US" sz="5200" b="1">
              <a:solidFill>
                <a:srgbClr val="010000"/>
              </a:solidFill>
              <a:effectLst>
                <a:outerShdw blurRad="38100" dist="38100" dir="2700000" algn="tl">
                  <a:srgbClr val="FFFFFF"/>
                </a:outerShdw>
              </a:effectLst>
            </a:endParaRPr>
          </a:p>
        </p:txBody>
      </p:sp>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685800" y="2819400"/>
            <a:ext cx="7772400" cy="1143000"/>
          </a:xfrm>
        </p:spPr>
        <p:txBody>
          <a:bodyPr/>
          <a:lstStyle/>
          <a:p>
            <a:r>
              <a:rPr lang="en-US" altLang="en-US" sz="72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Part One:</a:t>
            </a:r>
            <a:r>
              <a:rPr lang="en-US" altLang="en-US" sz="106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t>
            </a:r>
            <a:br>
              <a:rPr lang="en-US" altLang="en-US" sz="106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altLang="en-US" sz="80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Do Not Quench the Spirit In Your Personal Life </a:t>
            </a:r>
          </a:p>
        </p:txBody>
      </p:sp>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lum/>
          </a:blip>
          <a:srcRect/>
          <a:stretch>
            <a:fillRect l="-8000" r="-8000"/>
          </a:stretch>
        </a:blip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09600" y="228600"/>
            <a:ext cx="7772400" cy="1143000"/>
          </a:xfrm>
        </p:spPr>
        <p:txBody>
          <a:bodyPr/>
          <a:lstStyle/>
          <a:p>
            <a:r>
              <a:rPr lang="en-US" altLang="en-US" sz="7200" b="1" dirty="0" smtClean="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Quench…</a:t>
            </a:r>
            <a:endParaRPr lang="en-US" altLang="en-US" sz="7200"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endParaRPr>
          </a:p>
        </p:txBody>
      </p:sp>
      <p:sp>
        <p:nvSpPr>
          <p:cNvPr id="74755" name="Rectangle 3"/>
          <p:cNvSpPr>
            <a:spLocks noGrp="1" noChangeArrowheads="1"/>
          </p:cNvSpPr>
          <p:nvPr>
            <p:ph type="body" idx="1"/>
          </p:nvPr>
        </p:nvSpPr>
        <p:spPr>
          <a:xfrm>
            <a:off x="457200" y="1143000"/>
            <a:ext cx="8534400" cy="4800600"/>
          </a:xfrm>
        </p:spPr>
        <p:txBody>
          <a:bodyPr/>
          <a:lstStyle/>
          <a:p>
            <a:pPr marL="0" indent="0">
              <a:lnSpc>
                <a:spcPct val="90000"/>
              </a:lnSpc>
              <a:buNone/>
            </a:pPr>
            <a:r>
              <a:rPr lang="en-US" altLang="en-US" sz="4800" b="1" dirty="0" smtClean="0">
                <a:solidFill>
                  <a:schemeClr val="bg2"/>
                </a:solidFill>
                <a:effectLst>
                  <a:outerShdw blurRad="38100" dist="38100" dir="2700000" algn="tl">
                    <a:srgbClr val="C0C0C0"/>
                  </a:outerShdw>
                </a:effectLst>
                <a:cs typeface="Times New Roman" pitchFamily="18" charset="0"/>
              </a:rPr>
              <a:t>“</a:t>
            </a:r>
            <a:r>
              <a:rPr lang="en-US" altLang="en-US" sz="4800" b="1" dirty="0">
                <a:solidFill>
                  <a:schemeClr val="bg2"/>
                </a:solidFill>
                <a:effectLst>
                  <a:outerShdw blurRad="38100" dist="38100" dir="2700000" algn="tl">
                    <a:srgbClr val="C0C0C0"/>
                  </a:outerShdw>
                </a:effectLst>
                <a:cs typeface="Times New Roman" pitchFamily="18" charset="0"/>
              </a:rPr>
              <a:t>Don’t stifle the Holy Spirit.” </a:t>
            </a:r>
            <a:r>
              <a:rPr lang="en-US" altLang="en-US" sz="4800" b="1" dirty="0" smtClean="0">
                <a:solidFill>
                  <a:schemeClr val="bg2"/>
                </a:solidFill>
                <a:effectLst>
                  <a:outerShdw blurRad="38100" dist="38100" dir="2700000" algn="tl">
                    <a:srgbClr val="C0C0C0"/>
                  </a:outerShdw>
                </a:effectLst>
                <a:cs typeface="Times New Roman" pitchFamily="18" charset="0"/>
              </a:rPr>
              <a:t>   </a:t>
            </a:r>
            <a:r>
              <a:rPr lang="en-US" altLang="en-US" sz="2400" b="1" dirty="0" smtClean="0">
                <a:solidFill>
                  <a:schemeClr val="bg2"/>
                </a:solidFill>
                <a:effectLst>
                  <a:outerShdw blurRad="38100" dist="38100" dir="2700000" algn="tl">
                    <a:srgbClr val="C0C0C0"/>
                  </a:outerShdw>
                </a:effectLst>
                <a:cs typeface="Times New Roman" pitchFamily="18" charset="0"/>
              </a:rPr>
              <a:t> I Thessalonians 5:19 NLT</a:t>
            </a:r>
            <a:endParaRPr lang="en-US" altLang="en-US" sz="2400" b="1" dirty="0">
              <a:solidFill>
                <a:schemeClr val="bg2"/>
              </a:solidFill>
              <a:effectLst>
                <a:outerShdw blurRad="38100" dist="38100" dir="2700000" algn="tl">
                  <a:srgbClr val="C0C0C0"/>
                </a:outerShdw>
              </a:effectLst>
              <a:cs typeface="Times New Roman" pitchFamily="18" charset="0"/>
            </a:endParaRPr>
          </a:p>
          <a:p>
            <a:pPr marL="0" indent="0">
              <a:lnSpc>
                <a:spcPct val="90000"/>
              </a:lnSpc>
              <a:buNone/>
            </a:pPr>
            <a:r>
              <a:rPr lang="en-US" altLang="en-US" sz="4800" b="1" dirty="0" smtClean="0">
                <a:solidFill>
                  <a:schemeClr val="bg2"/>
                </a:solidFill>
                <a:effectLst>
                  <a:outerShdw blurRad="38100" dist="38100" dir="2700000" algn="tl">
                    <a:srgbClr val="C0C0C0"/>
                  </a:outerShdw>
                </a:effectLst>
                <a:cs typeface="Times New Roman" pitchFamily="18" charset="0"/>
              </a:rPr>
              <a:t>Greek </a:t>
            </a:r>
            <a:r>
              <a:rPr lang="en-US" altLang="en-US" sz="4800" b="1" dirty="0">
                <a:solidFill>
                  <a:schemeClr val="bg2"/>
                </a:solidFill>
                <a:effectLst>
                  <a:outerShdw blurRad="38100" dist="38100" dir="2700000" algn="tl">
                    <a:srgbClr val="C0C0C0"/>
                  </a:outerShdw>
                </a:effectLst>
                <a:cs typeface="Times New Roman" pitchFamily="18" charset="0"/>
              </a:rPr>
              <a:t>- </a:t>
            </a:r>
            <a:r>
              <a:rPr lang="el-GR" altLang="en-US" sz="4800" b="1" dirty="0">
                <a:solidFill>
                  <a:schemeClr val="bg2"/>
                </a:solidFill>
                <a:effectLst>
                  <a:outerShdw blurRad="38100" dist="38100" dir="2700000" algn="tl">
                    <a:srgbClr val="C0C0C0"/>
                  </a:outerShdw>
                </a:effectLst>
                <a:cs typeface="Times New Roman" pitchFamily="18" charset="0"/>
              </a:rPr>
              <a:t>σβέννυτε (</a:t>
            </a:r>
            <a:r>
              <a:rPr lang="en-US" altLang="en-US" sz="4800" b="1" dirty="0" err="1" smtClean="0">
                <a:solidFill>
                  <a:schemeClr val="bg2"/>
                </a:solidFill>
                <a:effectLst>
                  <a:outerShdw blurRad="38100" dist="38100" dir="2700000" algn="tl">
                    <a:srgbClr val="C0C0C0"/>
                  </a:outerShdw>
                </a:effectLst>
                <a:cs typeface="Times New Roman" pitchFamily="18" charset="0"/>
              </a:rPr>
              <a:t>sbennyte</a:t>
            </a:r>
            <a:r>
              <a:rPr lang="en-US" altLang="en-US" sz="4800" b="1" dirty="0" smtClean="0">
                <a:solidFill>
                  <a:schemeClr val="bg2"/>
                </a:solidFill>
                <a:effectLst>
                  <a:outerShdw blurRad="38100" dist="38100" dir="2700000" algn="tl">
                    <a:srgbClr val="C0C0C0"/>
                  </a:outerShdw>
                </a:effectLst>
                <a:cs typeface="Times New Roman" pitchFamily="18" charset="0"/>
              </a:rPr>
              <a:t>) Literally </a:t>
            </a:r>
            <a:r>
              <a:rPr lang="en-US" altLang="en-US" sz="4800" b="1" dirty="0">
                <a:solidFill>
                  <a:schemeClr val="bg2"/>
                </a:solidFill>
                <a:effectLst>
                  <a:outerShdw blurRad="38100" dist="38100" dir="2700000" algn="tl">
                    <a:srgbClr val="C0C0C0"/>
                  </a:outerShdw>
                </a:effectLst>
                <a:cs typeface="Times New Roman" pitchFamily="18" charset="0"/>
              </a:rPr>
              <a:t>meaning to damp down, restrain</a:t>
            </a:r>
          </a:p>
          <a:p>
            <a:pPr marL="0" indent="0">
              <a:lnSpc>
                <a:spcPct val="90000"/>
              </a:lnSpc>
              <a:buNone/>
            </a:pPr>
            <a:r>
              <a:rPr lang="en-US" altLang="en-US" sz="4800" b="1" i="1" dirty="0">
                <a:solidFill>
                  <a:schemeClr val="bg2"/>
                </a:solidFill>
                <a:effectLst>
                  <a:outerShdw blurRad="38100" dist="38100" dir="2700000" algn="tl">
                    <a:srgbClr val="C0C0C0"/>
                  </a:outerShdw>
                </a:effectLst>
                <a:cs typeface="Times New Roman" pitchFamily="18" charset="0"/>
              </a:rPr>
              <a:t>Transferred Use-</a:t>
            </a:r>
            <a:r>
              <a:rPr lang="en-US" altLang="en-US" sz="4800" b="1" dirty="0">
                <a:solidFill>
                  <a:schemeClr val="bg2"/>
                </a:solidFill>
                <a:effectLst>
                  <a:outerShdw blurRad="38100" dist="38100" dir="2700000" algn="tl">
                    <a:srgbClr val="C0C0C0"/>
                  </a:outerShdw>
                </a:effectLst>
                <a:cs typeface="Times New Roman" pitchFamily="18" charset="0"/>
              </a:rPr>
              <a:t> “to suppress,” or, passively, “to let die out,” “fade,” “wane,” “disappear.”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randombar(horizontal)">
                                      <p:cBhvr>
                                        <p:cTn id="7" dur="500"/>
                                        <p:tgtEl>
                                          <p:spTgt spid="747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randombar(horizontal)">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randombar(horizontal)">
                                      <p:cBhvr>
                                        <p:cTn id="17" dur="500"/>
                                        <p:tgtEl>
                                          <p:spTgt spid="747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609600" y="1600200"/>
            <a:ext cx="8001000" cy="3505200"/>
          </a:xfrm>
        </p:spPr>
        <p:txBody>
          <a:bodyPr/>
          <a:lstStyle/>
          <a:p>
            <a:r>
              <a:rPr lang="en-US" altLang="en-US" b="1" dirty="0">
                <a:solidFill>
                  <a:schemeClr val="bg2"/>
                </a:solidFill>
                <a:effectLst>
                  <a:outerShdw blurRad="38100" dist="38100" dir="2700000" algn="tl">
                    <a:srgbClr val="C0C0C0"/>
                  </a:outerShdw>
                </a:effectLst>
                <a:latin typeface="BlackChancery" pitchFamily="2" charset="0"/>
                <a:cs typeface="Times New Roman" pitchFamily="18" charset="0"/>
              </a:rPr>
              <a:t>In 1 Th. 5:19 the admonition not to quench the Spirit has reference to the restraint of his manifestations in Charisms (cf. v. 20).</a:t>
            </a:r>
            <a:r>
              <a:rPr lang="en-US" altLang="en-US" sz="5700" b="1" baseline="30000" dirty="0">
                <a:solidFill>
                  <a:schemeClr val="bg2"/>
                </a:solidFill>
                <a:effectLst>
                  <a:outerShdw blurRad="38100" dist="38100" dir="2700000" algn="tl">
                    <a:srgbClr val="C0C0C0"/>
                  </a:outerShdw>
                </a:effectLst>
                <a:latin typeface="BlackChancery" pitchFamily="2" charset="0"/>
                <a:cs typeface="Times New Roman" pitchFamily="18" charset="0"/>
                <a:hlinkClick r:id="" action="ppaction://noaction"/>
              </a:rPr>
              <a:t>[1]</a:t>
            </a:r>
            <a:r>
              <a:rPr lang="en-US" altLang="en-US" sz="9100" b="1" dirty="0">
                <a:solidFill>
                  <a:srgbClr val="0000CC"/>
                </a:solidFill>
                <a:effectLst>
                  <a:outerShdw blurRad="38100" dist="38100" dir="2700000" algn="tl">
                    <a:srgbClr val="C0C0C0"/>
                  </a:outerShdw>
                </a:effectLst>
                <a:latin typeface="BlackChancery" pitchFamily="2" charset="0"/>
                <a:cs typeface="Times New Roman" pitchFamily="18" charset="0"/>
              </a:rPr>
              <a:t/>
            </a:r>
            <a:br>
              <a:rPr lang="en-US" altLang="en-US" sz="9100" b="1" dirty="0">
                <a:solidFill>
                  <a:srgbClr val="0000CC"/>
                </a:solidFill>
                <a:effectLst>
                  <a:outerShdw blurRad="38100" dist="38100" dir="2700000" algn="tl">
                    <a:srgbClr val="C0C0C0"/>
                  </a:outerShdw>
                </a:effectLst>
                <a:latin typeface="BlackChancery" pitchFamily="2" charset="0"/>
                <a:cs typeface="Times New Roman" pitchFamily="18" charset="0"/>
              </a:rPr>
            </a:br>
            <a:r>
              <a:rPr lang="en-US" altLang="en-US" sz="2100" b="1" dirty="0">
                <a:solidFill>
                  <a:srgbClr val="0000CC"/>
                </a:solidFill>
                <a:effectLst>
                  <a:outerShdw blurRad="38100" dist="38100" dir="2700000" algn="tl">
                    <a:srgbClr val="C0C0C0"/>
                  </a:outerShdw>
                </a:effectLst>
                <a:latin typeface="BlackChancery" pitchFamily="2" charset="0"/>
                <a:cs typeface="Times New Roman" pitchFamily="18" charset="0"/>
                <a:hlinkClick r:id="" action="ppaction://noaction"/>
              </a:rPr>
              <a:t>[1]</a:t>
            </a:r>
            <a:r>
              <a:rPr lang="en-US" altLang="en-US" sz="2100" b="1" dirty="0">
                <a:solidFill>
                  <a:srgbClr val="0000CC"/>
                </a:solidFill>
                <a:effectLst>
                  <a:outerShdw blurRad="38100" dist="38100" dir="2700000" algn="tl">
                    <a:srgbClr val="C0C0C0"/>
                  </a:outerShdw>
                </a:effectLst>
                <a:latin typeface="BlackChancery" pitchFamily="2" charset="0"/>
                <a:cs typeface="Times New Roman" pitchFamily="18" charset="0"/>
              </a:rPr>
              <a:t>Kittel, Gerhard, and Friedrich, Gerhard, Editors, </a:t>
            </a:r>
            <a:r>
              <a:rPr lang="en-US" altLang="en-US" sz="2100" b="1" i="1" dirty="0">
                <a:solidFill>
                  <a:srgbClr val="0000CC"/>
                </a:solidFill>
                <a:effectLst>
                  <a:outerShdw blurRad="38100" dist="38100" dir="2700000" algn="tl">
                    <a:srgbClr val="C0C0C0"/>
                  </a:outerShdw>
                </a:effectLst>
                <a:latin typeface="BlackChancery" pitchFamily="2" charset="0"/>
                <a:cs typeface="Times New Roman" pitchFamily="18" charset="0"/>
              </a:rPr>
              <a:t>The Theological Dictionary of the New Testament, Abridged in One Volume</a:t>
            </a:r>
            <a:r>
              <a:rPr lang="en-US" altLang="en-US" sz="2100" b="1" dirty="0">
                <a:solidFill>
                  <a:srgbClr val="0000CC"/>
                </a:solidFill>
                <a:effectLst>
                  <a:outerShdw blurRad="38100" dist="38100" dir="2700000" algn="tl">
                    <a:srgbClr val="C0C0C0"/>
                  </a:outerShdw>
                </a:effectLst>
                <a:latin typeface="BlackChancery" pitchFamily="2" charset="0"/>
                <a:cs typeface="Times New Roman" pitchFamily="18" charset="0"/>
              </a:rPr>
              <a:t>, (Grand Rapids, Michigan: William B. Eerdmans Publishing Company) 1985.</a:t>
            </a:r>
          </a:p>
        </p:txBody>
      </p:sp>
    </p:spTree>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609600" y="1600200"/>
            <a:ext cx="8001000" cy="3505200"/>
          </a:xfrm>
        </p:spPr>
        <p:txBody>
          <a:bodyPr/>
          <a:lstStyle/>
          <a:p>
            <a:r>
              <a:rPr lang="en-US" altLang="en-US" sz="7200" b="1" dirty="0" smtClean="0">
                <a:solidFill>
                  <a:schemeClr val="bg2"/>
                </a:solidFill>
                <a:effectLst>
                  <a:outerShdw blurRad="38100" dist="38100" dir="2700000" algn="tl">
                    <a:srgbClr val="C0C0C0"/>
                  </a:outerShdw>
                </a:effectLst>
                <a:latin typeface="BlackChancery" pitchFamily="2" charset="0"/>
                <a:cs typeface="Times New Roman" pitchFamily="18" charset="0"/>
              </a:rPr>
              <a:t>Don’t </a:t>
            </a:r>
            <a:r>
              <a:rPr lang="en-US" altLang="en-US" sz="7200" b="1" dirty="0">
                <a:solidFill>
                  <a:schemeClr val="bg2"/>
                </a:solidFill>
                <a:effectLst>
                  <a:outerShdw blurRad="38100" dist="38100" dir="2700000" algn="tl">
                    <a:srgbClr val="C0C0C0"/>
                  </a:outerShdw>
                </a:effectLst>
                <a:latin typeface="BlackChancery" pitchFamily="2" charset="0"/>
                <a:cs typeface="Times New Roman" pitchFamily="18" charset="0"/>
              </a:rPr>
              <a:t>actively </a:t>
            </a:r>
            <a:r>
              <a:rPr lang="en-US" altLang="en-US" sz="7200" b="1" dirty="0" smtClean="0">
                <a:solidFill>
                  <a:schemeClr val="bg2"/>
                </a:solidFill>
                <a:effectLst>
                  <a:outerShdw blurRad="38100" dist="38100" dir="2700000" algn="tl">
                    <a:srgbClr val="C0C0C0"/>
                  </a:outerShdw>
                </a:effectLst>
                <a:latin typeface="BlackChancery" pitchFamily="2" charset="0"/>
                <a:cs typeface="Times New Roman" pitchFamily="18" charset="0"/>
              </a:rPr>
              <a:t>or </a:t>
            </a:r>
            <a:r>
              <a:rPr lang="en-US" altLang="en-US" sz="7200" b="1" dirty="0">
                <a:solidFill>
                  <a:schemeClr val="bg2"/>
                </a:solidFill>
                <a:effectLst>
                  <a:outerShdw blurRad="38100" dist="38100" dir="2700000" algn="tl">
                    <a:srgbClr val="C0C0C0"/>
                  </a:outerShdw>
                </a:effectLst>
                <a:latin typeface="BlackChancery" pitchFamily="2" charset="0"/>
                <a:cs typeface="Times New Roman" pitchFamily="18" charset="0"/>
              </a:rPr>
              <a:t>passively through neglect quench the Spirit (I Tim. 4:14).</a:t>
            </a:r>
            <a:endParaRPr lang="en-US" altLang="en-US" sz="3200" b="1" dirty="0">
              <a:solidFill>
                <a:schemeClr val="bg2"/>
              </a:solidFill>
              <a:effectLst>
                <a:outerShdw blurRad="38100" dist="38100" dir="2700000" algn="tl">
                  <a:srgbClr val="C0C0C0"/>
                </a:outerShdw>
              </a:effectLst>
              <a:latin typeface="BlackChancery" pitchFamily="2" charset="0"/>
              <a:cs typeface="Times New Roman" pitchFamily="18" charset="0"/>
            </a:endParaRPr>
          </a:p>
        </p:txBody>
      </p:sp>
    </p:spTree>
    <p:extLst>
      <p:ext uri="{BB962C8B-B14F-4D97-AF65-F5344CB8AC3E}">
        <p14:creationId xmlns:p14="http://schemas.microsoft.com/office/powerpoint/2010/main" val="3896996477"/>
      </p:ext>
    </p:extLst>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5800" y="228600"/>
            <a:ext cx="7772400" cy="1143000"/>
          </a:xfrm>
        </p:spPr>
        <p:txBody>
          <a:bodyPr/>
          <a:lstStyle/>
          <a:p>
            <a:r>
              <a:rPr lang="en-US" alt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Why the warning?</a:t>
            </a:r>
          </a:p>
        </p:txBody>
      </p:sp>
      <p:sp>
        <p:nvSpPr>
          <p:cNvPr id="97283" name="Rectangle 3"/>
          <p:cNvSpPr>
            <a:spLocks noGrp="1" noChangeArrowheads="1"/>
          </p:cNvSpPr>
          <p:nvPr>
            <p:ph type="body" idx="1"/>
          </p:nvPr>
        </p:nvSpPr>
        <p:spPr>
          <a:xfrm>
            <a:off x="381000" y="1219200"/>
            <a:ext cx="8382000" cy="5410200"/>
          </a:xfrm>
        </p:spPr>
        <p:txBody>
          <a:bodyPr/>
          <a:lstStyle/>
          <a:p>
            <a:pPr>
              <a:lnSpc>
                <a:spcPct val="90000"/>
              </a:lnSpc>
            </a:pPr>
            <a:r>
              <a:rPr lang="en-US" altLang="en-US" sz="3600" b="1" dirty="0">
                <a:solidFill>
                  <a:schemeClr val="bg2"/>
                </a:solidFill>
                <a:cs typeface="Times New Roman" pitchFamily="18" charset="0"/>
              </a:rPr>
              <a:t>Quenching is possible and even natural!</a:t>
            </a:r>
            <a:endParaRPr lang="en-US" altLang="en-US" sz="3600" b="1" dirty="0">
              <a:solidFill>
                <a:schemeClr val="bg2"/>
              </a:solidFill>
            </a:endParaRPr>
          </a:p>
          <a:p>
            <a:pPr>
              <a:lnSpc>
                <a:spcPct val="90000"/>
              </a:lnSpc>
            </a:pPr>
            <a:r>
              <a:rPr lang="en-US" altLang="en-US" sz="3600" b="1" dirty="0">
                <a:solidFill>
                  <a:schemeClr val="bg2"/>
                </a:solidFill>
                <a:cs typeface="Times New Roman" pitchFamily="18" charset="0"/>
              </a:rPr>
              <a:t>Going back to what is “natural” for us is easy, as the supernatural requires maintenance and denying self.</a:t>
            </a:r>
          </a:p>
          <a:p>
            <a:pPr>
              <a:lnSpc>
                <a:spcPct val="90000"/>
              </a:lnSpc>
            </a:pPr>
            <a:r>
              <a:rPr lang="en-US" altLang="en-US" sz="3600" b="1" dirty="0">
                <a:solidFill>
                  <a:schemeClr val="bg2"/>
                </a:solidFill>
                <a:cs typeface="Times New Roman" pitchFamily="18" charset="0"/>
              </a:rPr>
              <a:t>Easy to drift into routine of the flesh and leave the essence of the Spirit.</a:t>
            </a:r>
          </a:p>
          <a:p>
            <a:pPr>
              <a:lnSpc>
                <a:spcPct val="90000"/>
              </a:lnSpc>
            </a:pPr>
            <a:r>
              <a:rPr lang="en-US" altLang="en-US" sz="3600" b="1" dirty="0">
                <a:solidFill>
                  <a:schemeClr val="bg2"/>
                </a:solidFill>
                <a:cs typeface="Times New Roman" pitchFamily="18" charset="0"/>
              </a:rPr>
              <a:t>Denominations that become human institutions.</a:t>
            </a:r>
          </a:p>
          <a:p>
            <a:pPr>
              <a:lnSpc>
                <a:spcPct val="90000"/>
              </a:lnSpc>
            </a:pPr>
            <a:r>
              <a:rPr lang="en-US" altLang="en-US" sz="3600" b="1" dirty="0">
                <a:solidFill>
                  <a:schemeClr val="bg2"/>
                </a:solidFill>
                <a:cs typeface="Times New Roman" pitchFamily="18" charset="0"/>
              </a:rPr>
              <a:t>Where are you personally?</a:t>
            </a:r>
            <a:endParaRPr lang="en-US" altLang="en-US" sz="3600" b="1" dirty="0">
              <a:solidFill>
                <a:schemeClr val="bg2"/>
              </a:solidFill>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randombar(horizontal)">
                                      <p:cBhvr>
                                        <p:cTn id="7" dur="500"/>
                                        <p:tgtEl>
                                          <p:spTgt spid="97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randombar(horizontal)">
                                      <p:cBhvr>
                                        <p:cTn id="12" dur="500"/>
                                        <p:tgtEl>
                                          <p:spTgt spid="972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randombar(horizontal)">
                                      <p:cBhvr>
                                        <p:cTn id="17" dur="500"/>
                                        <p:tgtEl>
                                          <p:spTgt spid="972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randombar(horizontal)">
                                      <p:cBhvr>
                                        <p:cTn id="22" dur="500"/>
                                        <p:tgtEl>
                                          <p:spTgt spid="972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7283">
                                            <p:txEl>
                                              <p:pRg st="4" end="4"/>
                                            </p:txEl>
                                          </p:spTgt>
                                        </p:tgtEl>
                                        <p:attrNameLst>
                                          <p:attrName>style.visibility</p:attrName>
                                        </p:attrNameLst>
                                      </p:cBhvr>
                                      <p:to>
                                        <p:strVal val="visible"/>
                                      </p:to>
                                    </p:set>
                                    <p:animEffect transition="in" filter="randombar(horizontal)">
                                      <p:cBhvr>
                                        <p:cTn id="27" dur="500"/>
                                        <p:tgtEl>
                                          <p:spTgt spid="97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85800" y="152400"/>
            <a:ext cx="7772400" cy="1143000"/>
          </a:xfrm>
        </p:spPr>
        <p:txBody>
          <a:bodyPr/>
          <a:lstStyle/>
          <a:p>
            <a:r>
              <a:rPr lang="en-US" altLang="en-US" b="1" dirty="0">
                <a:ln w="1905">
                  <a:solidFill>
                    <a:schemeClr val="bg2"/>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Desire Spiritual Gifts</a:t>
            </a:r>
          </a:p>
        </p:txBody>
      </p:sp>
      <p:sp>
        <p:nvSpPr>
          <p:cNvPr id="98307" name="Rectangle 3"/>
          <p:cNvSpPr>
            <a:spLocks noGrp="1" noChangeArrowheads="1"/>
          </p:cNvSpPr>
          <p:nvPr>
            <p:ph type="body" idx="1"/>
          </p:nvPr>
        </p:nvSpPr>
        <p:spPr>
          <a:xfrm>
            <a:off x="685800" y="1143000"/>
            <a:ext cx="8001000" cy="4953000"/>
          </a:xfrm>
        </p:spPr>
        <p:txBody>
          <a:bodyPr/>
          <a:lstStyle/>
          <a:p>
            <a:pPr>
              <a:lnSpc>
                <a:spcPct val="90000"/>
              </a:lnSpc>
            </a:pPr>
            <a:r>
              <a:rPr lang="en-US" altLang="en-US" sz="4000" b="1" dirty="0">
                <a:solidFill>
                  <a:schemeClr val="bg2"/>
                </a:solidFill>
                <a:cs typeface="Times New Roman" pitchFamily="18" charset="0"/>
              </a:rPr>
              <a:t>First Corinthians 14:1a… </a:t>
            </a:r>
            <a:r>
              <a:rPr lang="en-US" altLang="en-US" sz="4000" b="1" baseline="30000" dirty="0">
                <a:solidFill>
                  <a:schemeClr val="bg2"/>
                </a:solidFill>
                <a:cs typeface="Times New Roman" pitchFamily="18" charset="0"/>
              </a:rPr>
              <a:t>1</a:t>
            </a:r>
            <a:r>
              <a:rPr lang="en-US" altLang="en-US" sz="4000" b="1" dirty="0">
                <a:solidFill>
                  <a:schemeClr val="bg2"/>
                </a:solidFill>
                <a:cs typeface="Times New Roman" pitchFamily="18" charset="0"/>
              </a:rPr>
              <a:t>Pursue love, and desire spiritual </a:t>
            </a:r>
            <a:r>
              <a:rPr lang="en-US" altLang="en-US" sz="4000" b="1" i="1" dirty="0">
                <a:solidFill>
                  <a:schemeClr val="bg2"/>
                </a:solidFill>
                <a:cs typeface="Times New Roman" pitchFamily="18" charset="0"/>
              </a:rPr>
              <a:t>gifts,…”</a:t>
            </a:r>
          </a:p>
          <a:p>
            <a:pPr>
              <a:lnSpc>
                <a:spcPct val="90000"/>
              </a:lnSpc>
            </a:pPr>
            <a:r>
              <a:rPr lang="en-US" altLang="en-US" sz="4000" b="1" dirty="0">
                <a:solidFill>
                  <a:schemeClr val="bg2"/>
                </a:solidFill>
                <a:cs typeface="Times New Roman" pitchFamily="18" charset="0"/>
              </a:rPr>
              <a:t>Love and gifts are not mutually exclusive but to be combined.</a:t>
            </a:r>
          </a:p>
          <a:p>
            <a:pPr>
              <a:lnSpc>
                <a:spcPct val="90000"/>
              </a:lnSpc>
            </a:pPr>
            <a:r>
              <a:rPr lang="en-US" altLang="en-US" sz="4000" b="1" dirty="0">
                <a:solidFill>
                  <a:schemeClr val="bg2"/>
                </a:solidFill>
                <a:cs typeface="Times New Roman" pitchFamily="18" charset="0"/>
              </a:rPr>
              <a:t>“Desire” is from the Greek </a:t>
            </a:r>
            <a:r>
              <a:rPr lang="el-GR" altLang="en-US" sz="4000" b="1" dirty="0">
                <a:solidFill>
                  <a:schemeClr val="bg2"/>
                </a:solidFill>
                <a:cs typeface="Times New Roman" pitchFamily="18" charset="0"/>
              </a:rPr>
              <a:t>ζηλοῦτε (</a:t>
            </a:r>
            <a:r>
              <a:rPr lang="en-US" altLang="en-US" sz="4000" b="1" dirty="0" err="1">
                <a:solidFill>
                  <a:schemeClr val="bg2"/>
                </a:solidFill>
                <a:cs typeface="Times New Roman" pitchFamily="18" charset="0"/>
              </a:rPr>
              <a:t>zēloute</a:t>
            </a:r>
            <a:r>
              <a:rPr lang="en-US" altLang="en-US" sz="4000" b="1" dirty="0">
                <a:solidFill>
                  <a:schemeClr val="bg2"/>
                </a:solidFill>
                <a:cs typeface="Times New Roman" pitchFamily="18" charset="0"/>
              </a:rPr>
              <a:t>) from </a:t>
            </a:r>
            <a:r>
              <a:rPr lang="en-US" altLang="en-US" sz="4000" b="1" dirty="0">
                <a:solidFill>
                  <a:schemeClr val="bg2"/>
                </a:solidFill>
                <a:cs typeface="Times New Roman" pitchFamily="18" charset="0"/>
              </a:rPr>
              <a:t>which we get </a:t>
            </a:r>
            <a:r>
              <a:rPr lang="en-US" altLang="en-US" sz="4000" b="1" dirty="0" smtClean="0">
                <a:solidFill>
                  <a:schemeClr val="bg2"/>
                </a:solidFill>
                <a:cs typeface="Times New Roman" pitchFamily="18" charset="0"/>
              </a:rPr>
              <a:t>English word “zealous</a:t>
            </a:r>
            <a:r>
              <a:rPr lang="en-US" altLang="en-US" sz="4000" b="1" dirty="0">
                <a:solidFill>
                  <a:schemeClr val="bg2"/>
                </a:solidFill>
                <a:cs typeface="Times New Roman" pitchFamily="18" charset="0"/>
              </a:rPr>
              <a:t>”.</a:t>
            </a:r>
          </a:p>
          <a:p>
            <a:pPr>
              <a:lnSpc>
                <a:spcPct val="90000"/>
              </a:lnSpc>
            </a:pPr>
            <a:r>
              <a:rPr lang="en-US" altLang="en-US" sz="4000" b="1" dirty="0">
                <a:solidFill>
                  <a:schemeClr val="bg2"/>
                </a:solidFill>
                <a:cs typeface="Times New Roman" pitchFamily="18" charset="0"/>
              </a:rPr>
              <a:t>Meaning to desire earnestly. </a:t>
            </a:r>
            <a:endParaRPr lang="en-US" altLang="en-US" sz="4000" dirty="0">
              <a:solidFill>
                <a:schemeClr val="bg2"/>
              </a:solidFill>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randombar(horizontal)">
                                      <p:cBhvr>
                                        <p:cTn id="7" dur="500"/>
                                        <p:tgtEl>
                                          <p:spTgt spid="983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8307">
                                            <p:txEl>
                                              <p:pRg st="1" end="1"/>
                                            </p:txEl>
                                          </p:spTgt>
                                        </p:tgtEl>
                                        <p:attrNameLst>
                                          <p:attrName>style.visibility</p:attrName>
                                        </p:attrNameLst>
                                      </p:cBhvr>
                                      <p:to>
                                        <p:strVal val="visible"/>
                                      </p:to>
                                    </p:set>
                                    <p:animEffect transition="in" filter="randombar(horizontal)">
                                      <p:cBhvr>
                                        <p:cTn id="12" dur="500"/>
                                        <p:tgtEl>
                                          <p:spTgt spid="983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8307">
                                            <p:txEl>
                                              <p:pRg st="2" end="2"/>
                                            </p:txEl>
                                          </p:spTgt>
                                        </p:tgtEl>
                                        <p:attrNameLst>
                                          <p:attrName>style.visibility</p:attrName>
                                        </p:attrNameLst>
                                      </p:cBhvr>
                                      <p:to>
                                        <p:strVal val="visible"/>
                                      </p:to>
                                    </p:set>
                                    <p:animEffect transition="in" filter="randombar(horizontal)">
                                      <p:cBhvr>
                                        <p:cTn id="17" dur="500"/>
                                        <p:tgtEl>
                                          <p:spTgt spid="983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8307">
                                            <p:txEl>
                                              <p:pRg st="3" end="3"/>
                                            </p:txEl>
                                          </p:spTgt>
                                        </p:tgtEl>
                                        <p:attrNameLst>
                                          <p:attrName>style.visibility</p:attrName>
                                        </p:attrNameLst>
                                      </p:cBhvr>
                                      <p:to>
                                        <p:strVal val="visible"/>
                                      </p:to>
                                    </p:set>
                                    <p:animEffect transition="in" filter="randombar(horizontal)">
                                      <p:cBhvr>
                                        <p:cTn id="22" dur="500"/>
                                        <p:tgtEl>
                                          <p:spTgt spid="983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1838</TotalTime>
  <Words>687</Words>
  <Application>Microsoft Office PowerPoint</Application>
  <PresentationFormat>On-screen Show (4:3)</PresentationFormat>
  <Paragraphs>50</Paragraphs>
  <Slides>21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BlackChancery</vt:lpstr>
      <vt:lpstr>Calibri</vt:lpstr>
      <vt:lpstr>Times New Roman</vt:lpstr>
      <vt:lpstr>Default Design</vt:lpstr>
      <vt:lpstr>73_Office Theme</vt:lpstr>
      <vt:lpstr>Don’t Stifle  The Holy Spirit</vt:lpstr>
      <vt:lpstr>I Thessalonians 5:12-22</vt:lpstr>
      <vt:lpstr>I Thessalonians 5:12-22</vt:lpstr>
      <vt:lpstr>Part One:  Do Not Quench the Spirit In Your Personal Life </vt:lpstr>
      <vt:lpstr>Quench…</vt:lpstr>
      <vt:lpstr>In 1 Th. 5:19 the admonition not to quench the Spirit has reference to the restraint of his manifestations in Charisms (cf. v. 20).[1] [1]Kittel, Gerhard, and Friedrich, Gerhard, Editors, The Theological Dictionary of the New Testament, Abridged in One Volume, (Grand Rapids, Michigan: William B. Eerdmans Publishing Company) 1985.</vt:lpstr>
      <vt:lpstr>Don’t actively or passively through neglect quench the Spirit (I Tim. 4:14).</vt:lpstr>
      <vt:lpstr>Why the warning?</vt:lpstr>
      <vt:lpstr>Desire Spiritual Gifts</vt:lpstr>
      <vt:lpstr>It all starts in your personal life...</vt:lpstr>
      <vt:lpstr>Being Open and Sensitive</vt:lpstr>
      <vt:lpstr>Part Two:  Overcoming Barriers the Quench</vt:lpstr>
      <vt:lpstr>The barrier of concern over losing control…</vt:lpstr>
      <vt:lpstr>Barrier Over Losing Control</vt:lpstr>
      <vt:lpstr>Barrier Over Losing Control</vt:lpstr>
      <vt:lpstr>The barrier of misunderstanding</vt:lpstr>
      <vt:lpstr>Sometimes we misunderstand and think that God will make us speak; you need to do the speaking.  God will not manipulate you or control you.</vt:lpstr>
      <vt:lpstr>Reflecting on why it took 3 years for the release of the Holy Spirit in his life, Jack Hayford in The Beauty of Spiritual Language says “I said nothing, because I supposed that speaking in tongues was, well, more a linguistic seizure of some kind, rather than a voluntary point of participation with the Holy Spirit giving utterance. “ page 43</vt:lpstr>
      <vt:lpstr>Robert Morris corrects the “Myth – It’s just going to jump out of you one day.”  No it doesn’t, example of walking past offering plate and a dollar jumps out of your wallet – wow I have the gift of giving!  Doesn’t happen without you.  You have to take action and participate.</vt:lpstr>
      <vt:lpstr>You need to start with repentance and accepting Christ to have the Spirit of God inside of you. </vt:lpstr>
      <vt:lpstr>Closing: If you have already received the Baptism in the Holy Spirit with the initial physical evidence of speaking in tongues then exercise your gift.  If you have not received continue seeking God and surrender.</vt:lpstr>
    </vt:vector>
  </TitlesOfParts>
  <Company>FEBC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 Choices in Difficult Times Part One</dc:title>
  <dc:creator>Mark Schwarzbauer</dc:creator>
  <cp:lastModifiedBy>Mark Schwarzbauer</cp:lastModifiedBy>
  <cp:revision>146</cp:revision>
  <dcterms:created xsi:type="dcterms:W3CDTF">2002-04-26T13:45:28Z</dcterms:created>
  <dcterms:modified xsi:type="dcterms:W3CDTF">2017-06-22T15:52:12Z</dcterms:modified>
</cp:coreProperties>
</file>