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302" r:id="rId3"/>
    <p:sldId id="257" r:id="rId4"/>
    <p:sldId id="300" r:id="rId5"/>
    <p:sldId id="301" r:id="rId6"/>
    <p:sldId id="258" r:id="rId7"/>
    <p:sldId id="261" r:id="rId8"/>
    <p:sldId id="303" r:id="rId9"/>
    <p:sldId id="304" r:id="rId10"/>
    <p:sldId id="266" r:id="rId11"/>
    <p:sldId id="259" r:id="rId12"/>
    <p:sldId id="264" r:id="rId13"/>
    <p:sldId id="306" r:id="rId14"/>
    <p:sldId id="307" r:id="rId15"/>
    <p:sldId id="305" r:id="rId16"/>
    <p:sldId id="308" r:id="rId17"/>
    <p:sldId id="260" r:id="rId18"/>
    <p:sldId id="274" r:id="rId19"/>
    <p:sldId id="275" r:id="rId20"/>
    <p:sldId id="309" r:id="rId21"/>
    <p:sldId id="310" r:id="rId22"/>
    <p:sldId id="312" r:id="rId23"/>
    <p:sldId id="313" r:id="rId24"/>
    <p:sldId id="276" r:id="rId25"/>
    <p:sldId id="290" r:id="rId26"/>
    <p:sldId id="314" r:id="rId27"/>
    <p:sldId id="315" r:id="rId28"/>
    <p:sldId id="316" r:id="rId29"/>
    <p:sldId id="317" r:id="rId30"/>
    <p:sldId id="318" r:id="rId31"/>
    <p:sldId id="294" r:id="rId32"/>
    <p:sldId id="295" r:id="rId33"/>
    <p:sldId id="296" r:id="rId34"/>
    <p:sldId id="297" r:id="rId35"/>
    <p:sldId id="298" r:id="rId36"/>
    <p:sldId id="319" r:id="rId37"/>
    <p:sldId id="321" r:id="rId38"/>
    <p:sldId id="322" r:id="rId39"/>
    <p:sldId id="323" r:id="rId40"/>
    <p:sldId id="324" r:id="rId41"/>
    <p:sldId id="325" r:id="rId42"/>
    <p:sldId id="299" r:id="rId43"/>
    <p:sldId id="326" r:id="rId44"/>
    <p:sldId id="327" r:id="rId45"/>
    <p:sldId id="328" r:id="rId46"/>
    <p:sldId id="330" r:id="rId47"/>
    <p:sldId id="329" r:id="rId48"/>
    <p:sldId id="332" r:id="rId49"/>
    <p:sldId id="333" r:id="rId50"/>
    <p:sldId id="334" r:id="rId51"/>
    <p:sldId id="335" r:id="rId52"/>
    <p:sldId id="336" r:id="rId5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0" d="100"/>
          <a:sy n="30" d="100"/>
        </p:scale>
        <p:origin x="-84" y="-9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0C771472-ABE2-43BC-A1D5-71106382041A}" type="datetimeFigureOut">
              <a:rPr lang="en-US" smtClean="0"/>
              <a:pPr/>
              <a:t>8/14/2010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9DAF5C2B-6529-474C-9329-DEFBC33AE5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71472-ABE2-43BC-A1D5-71106382041A}" type="datetimeFigureOut">
              <a:rPr lang="en-US" smtClean="0"/>
              <a:pPr/>
              <a:t>8/14/2010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F5C2B-6529-474C-9329-DEFBC33AE5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71472-ABE2-43BC-A1D5-71106382041A}" type="datetimeFigureOut">
              <a:rPr lang="en-US" smtClean="0"/>
              <a:pPr/>
              <a:t>8/14/2010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F5C2B-6529-474C-9329-DEFBC33AE5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0C771472-ABE2-43BC-A1D5-71106382041A}" type="datetimeFigureOut">
              <a:rPr lang="en-US" smtClean="0"/>
              <a:pPr/>
              <a:t>8/14/2010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F5C2B-6529-474C-9329-DEFBC33AE5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0C771472-ABE2-43BC-A1D5-71106382041A}" type="datetimeFigureOut">
              <a:rPr lang="en-US" smtClean="0"/>
              <a:pPr/>
              <a:t>8/14/2010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9DAF5C2B-6529-474C-9329-DEFBC33AE5D0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0C771472-ABE2-43BC-A1D5-71106382041A}" type="datetimeFigureOut">
              <a:rPr lang="en-US" smtClean="0"/>
              <a:pPr/>
              <a:t>8/14/2010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9DAF5C2B-6529-474C-9329-DEFBC33AE5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0C771472-ABE2-43BC-A1D5-71106382041A}" type="datetimeFigureOut">
              <a:rPr lang="en-US" smtClean="0"/>
              <a:pPr/>
              <a:t>8/14/2010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9DAF5C2B-6529-474C-9329-DEFBC33AE5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71472-ABE2-43BC-A1D5-71106382041A}" type="datetimeFigureOut">
              <a:rPr lang="en-US" smtClean="0"/>
              <a:pPr/>
              <a:t>8/14/2010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F5C2B-6529-474C-9329-DEFBC33AE5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0C771472-ABE2-43BC-A1D5-71106382041A}" type="datetimeFigureOut">
              <a:rPr lang="en-US" smtClean="0"/>
              <a:pPr/>
              <a:t>8/14/2010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9DAF5C2B-6529-474C-9329-DEFBC33AE5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0C771472-ABE2-43BC-A1D5-71106382041A}" type="datetimeFigureOut">
              <a:rPr lang="en-US" smtClean="0"/>
              <a:pPr/>
              <a:t>8/14/2010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9DAF5C2B-6529-474C-9329-DEFBC33AE5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0C771472-ABE2-43BC-A1D5-71106382041A}" type="datetimeFigureOut">
              <a:rPr lang="en-US" smtClean="0"/>
              <a:pPr/>
              <a:t>8/14/2010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9DAF5C2B-6529-474C-9329-DEFBC33AE5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0C771472-ABE2-43BC-A1D5-71106382041A}" type="datetimeFigureOut">
              <a:rPr lang="en-US" smtClean="0"/>
              <a:pPr/>
              <a:t>8/14/2010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9DAF5C2B-6529-474C-9329-DEFBC33AE5D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3414712"/>
          </a:xfrm>
        </p:spPr>
        <p:txBody>
          <a:bodyPr>
            <a:normAutofit fontScale="90000"/>
          </a:bodyPr>
          <a:lstStyle/>
          <a:p>
            <a:r>
              <a:rPr lang="en-US" sz="67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Can a Woman Teach?</a:t>
            </a: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48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Part </a:t>
            </a:r>
            <a:r>
              <a:rPr lang="en-US" sz="48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Two </a:t>
            </a:r>
            <a:r>
              <a:rPr lang="en-US" sz="48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of Women’s Role in the Church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4191000"/>
            <a:ext cx="8062912" cy="1752600"/>
          </a:xfrm>
        </p:spPr>
        <p:txBody>
          <a:bodyPr>
            <a:noAutofit/>
          </a:bodyPr>
          <a:lstStyle/>
          <a:p>
            <a:r>
              <a:rPr lang="en-US" sz="44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Family Worship Center</a:t>
            </a:r>
            <a:r>
              <a:rPr lang="en-US" sz="4400" b="1" dirty="0" smtClean="0"/>
              <a:t/>
            </a:r>
            <a:br>
              <a:rPr lang="en-US" sz="4400" b="1" dirty="0" smtClean="0"/>
            </a:br>
            <a:r>
              <a:rPr lang="en-US" sz="2800" b="1" dirty="0" smtClean="0"/>
              <a:t>©</a:t>
            </a:r>
            <a:r>
              <a:rPr lang="en-US" sz="44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Rev</a:t>
            </a:r>
            <a:r>
              <a:rPr lang="en-US" sz="44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. Mark Schwarzbauer, Ph.D.</a:t>
            </a:r>
            <a:endParaRPr lang="en-US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sz="4800" b="1" dirty="0" smtClean="0"/>
              <a:t>Galatians 3:23-28.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00700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aseline="30000" dirty="0" smtClean="0"/>
              <a:t>	</a:t>
            </a:r>
            <a:r>
              <a:rPr lang="en-US" sz="4000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26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﻿For you are all sons of God through faith in Christ Jesus. </a:t>
            </a:r>
            <a:r>
              <a:rPr lang="en-US" sz="4000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27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﻿For as many of you as were baptized into Christ have put on Christ. </a:t>
            </a:r>
            <a:r>
              <a:rPr lang="en-US" sz="4000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28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﻿There is neither Jew nor Greek, there is neither slave nor free, there is neither male nor female; for you are all one in Christ Jesus. </a:t>
            </a:r>
            <a:endPara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14400" y="271464"/>
            <a:ext cx="7239000" cy="6281736"/>
          </a:xfrm>
        </p:spPr>
        <p:txBody>
          <a:bodyPr>
            <a:noAutofit/>
          </a:bodyPr>
          <a:lstStyle/>
          <a:p>
            <a:r>
              <a:rPr lang="en-US" sz="8800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Part Two:</a:t>
            </a:r>
            <a:br>
              <a:rPr lang="en-US" sz="8800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</a:br>
            <a:r>
              <a:rPr lang="en-US" sz="8800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Can a Woman be a </a:t>
            </a:r>
            <a:br>
              <a:rPr lang="en-US" sz="8800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</a:br>
            <a:r>
              <a:rPr lang="en-US" sz="8800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Deaconess?</a:t>
            </a:r>
            <a:endParaRPr lang="en-US" sz="8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 </a:t>
            </a:r>
            <a:r>
              <a:rPr lang="en-US" sz="4800" dirty="0" smtClean="0"/>
              <a:t>Romans </a:t>
            </a:r>
            <a:r>
              <a:rPr lang="en-US" sz="4800" dirty="0" smtClean="0"/>
              <a:t>16:1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083208"/>
          </a:xfrm>
        </p:spPr>
        <p:txBody>
          <a:bodyPr>
            <a:noAutofit/>
          </a:bodyPr>
          <a:lstStyle/>
          <a:p>
            <a:r>
              <a:rPr lang="en-US" sz="6000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n-US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﻿I commend to you Phoebe our sister, who is a servant of the church in </a:t>
            </a:r>
            <a:r>
              <a:rPr lang="en-US" sz="6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Cenchrea</a:t>
            </a:r>
            <a:endParaRPr lang="en-US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 </a:t>
            </a:r>
            <a:r>
              <a:rPr lang="en-US" sz="4800" dirty="0" smtClean="0"/>
              <a:t>Romans </a:t>
            </a:r>
            <a:r>
              <a:rPr lang="en-US" sz="4800" dirty="0" smtClean="0"/>
              <a:t>16:1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083208"/>
          </a:xfrm>
        </p:spPr>
        <p:txBody>
          <a:bodyPr>
            <a:noAutofit/>
          </a:bodyPr>
          <a:lstStyle/>
          <a:p>
            <a:pPr lvl="0"/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Servant- 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from the Greek word </a:t>
            </a:r>
            <a:r>
              <a:rPr lang="el-G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διάκονον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diakonon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meaning “deaconess.”</a:t>
            </a:r>
          </a:p>
          <a:p>
            <a:pPr lvl="0"/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Some ignorantly try to diminish her role.</a:t>
            </a:r>
          </a:p>
          <a:p>
            <a:pPr lvl="0"/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Many versions translate as “deaconess” incl. 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NIV 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footnote, Amplified, New Living, CEV translates as “leader”, et 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sz="3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 </a:t>
            </a:r>
            <a:r>
              <a:rPr lang="en-US" sz="4800" dirty="0" smtClean="0"/>
              <a:t>Romans </a:t>
            </a:r>
            <a:r>
              <a:rPr lang="en-US" sz="4800" dirty="0" smtClean="0"/>
              <a:t>16:1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083208"/>
          </a:xfrm>
        </p:spPr>
        <p:txBody>
          <a:bodyPr>
            <a:noAutofit/>
          </a:bodyPr>
          <a:lstStyle/>
          <a:p>
            <a:pPr lvl="0"/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Paul COMMENDS her!</a:t>
            </a:r>
          </a:p>
          <a:p>
            <a:pPr lvl="0"/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From the Greek </a:t>
            </a:r>
            <a:r>
              <a:rPr lang="el-GR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Συνίστημι </a:t>
            </a: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n-US" sz="4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sunistemi</a:t>
            </a: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sun= together, </a:t>
            </a:r>
            <a:r>
              <a:rPr lang="en-US" sz="4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istemi</a:t>
            </a: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 take a stand.</a:t>
            </a:r>
          </a:p>
          <a:p>
            <a:pPr lvl="0"/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Paul stood with her, we are called to stand with and up for female deaconesses!</a:t>
            </a:r>
          </a:p>
          <a:p>
            <a:endParaRPr lang="en-US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 </a:t>
            </a:r>
            <a:r>
              <a:rPr lang="en-US" sz="4800" dirty="0" smtClean="0"/>
              <a:t>But what about passages like I Timothy </a:t>
            </a:r>
            <a:r>
              <a:rPr lang="en-US" sz="4800" dirty="0" smtClean="0"/>
              <a:t>2:11-15?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98592"/>
            <a:ext cx="8229600" cy="5083208"/>
          </a:xfrm>
        </p:spPr>
        <p:txBody>
          <a:bodyPr>
            <a:noAutofit/>
          </a:bodyPr>
          <a:lstStyle/>
          <a:p>
            <a:r>
              <a:rPr lang="en-US" sz="3200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11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﻿Let a woman learn in silence with all submission. </a:t>
            </a:r>
            <a:r>
              <a:rPr lang="en-US" sz="3200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12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﻿And I do not permit a woman to teach or to have authority over a man, but to be in silence. </a:t>
            </a:r>
            <a:r>
              <a:rPr lang="en-US" sz="3200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13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﻿For Adam was formed first, then Eve. </a:t>
            </a:r>
            <a:r>
              <a:rPr lang="en-US" sz="3200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14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﻿And Adam was not deceived, but the woman being deceived, fell into transgression. </a:t>
            </a:r>
            <a:r>
              <a:rPr lang="en-US" sz="3200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15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﻿Nevertheless she will be saved in childbearing if they continue in faith, love, and holiness, with self-control.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dirty="0" smtClean="0"/>
              <a:t>I Timothy 3:1 goes on to say </a:t>
            </a:r>
            <a:r>
              <a:rPr lang="en-US" sz="4400" dirty="0" smtClean="0"/>
              <a:t>that…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98592"/>
            <a:ext cx="8229600" cy="5083208"/>
          </a:xfrm>
        </p:spPr>
        <p:txBody>
          <a:bodyPr>
            <a:noAutofit/>
          </a:bodyPr>
          <a:lstStyle/>
          <a:p>
            <a:pPr lvl="0"/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</a:t>
            </a:r>
            <a:r>
              <a:rPr lang="en-US" sz="4400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﻿This </a:t>
            </a:r>
            <a:r>
              <a:rPr lang="en-US" sz="4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</a:t>
            </a: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 faithful saying: If a man desires the position of a bishop, he desires a good work</a:t>
            </a: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.”</a:t>
            </a:r>
          </a:p>
          <a:p>
            <a:pPr lvl="0"/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 isn’t pastoring limited to ONLY men?</a:t>
            </a:r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14400" y="271464"/>
            <a:ext cx="7239000" cy="6281736"/>
          </a:xfrm>
        </p:spPr>
        <p:txBody>
          <a:bodyPr>
            <a:noAutofit/>
          </a:bodyPr>
          <a:lstStyle/>
          <a:p>
            <a:r>
              <a:rPr lang="en-US" sz="8800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Part Three: </a:t>
            </a:r>
            <a:r>
              <a:rPr lang="en-US" sz="8800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Enter</a:t>
            </a:r>
            <a:br>
              <a:rPr lang="en-US" sz="8800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</a:br>
            <a:r>
              <a:rPr lang="en-US" sz="8800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Priscilla</a:t>
            </a:r>
            <a:br>
              <a:rPr lang="en-US" sz="8800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</a:br>
            <a:r>
              <a:rPr lang="en-US" sz="8800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and Aquila</a:t>
            </a:r>
            <a:endParaRPr lang="en-US" sz="8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71464"/>
            <a:ext cx="6553200" cy="6129336"/>
          </a:xfrm>
        </p:spPr>
        <p:txBody>
          <a:bodyPr>
            <a:normAutofit/>
          </a:bodyPr>
          <a:lstStyle/>
          <a:p>
            <a:pPr lvl="0"/>
            <a:r>
              <a:rPr lang="en-US" sz="6600" dirty="0" smtClean="0"/>
              <a:t>N.T. example of a woman in ministry- Aquila &amp; Priscilla… or Priscilla &amp;Aquila!</a:t>
            </a:r>
            <a:endParaRPr lang="en-US" sz="6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sz="6600" dirty="0" smtClean="0"/>
              <a:t>Acts </a:t>
            </a:r>
            <a:r>
              <a:rPr lang="en-US" sz="6600" dirty="0" smtClean="0"/>
              <a:t>18:2</a:t>
            </a:r>
            <a:endParaRPr lang="en-US" sz="66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/>
            <a:r>
              <a:rPr lang="en-US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 </a:t>
            </a:r>
            <a:r>
              <a:rPr lang="en-US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found a certain Jew named Aquila, born in Pontus, who had recently come from Italy with his wife Priscilla (because Claudius had commanded all the Jews to depart from Rome); and he came to them.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5319712"/>
          </a:xfrm>
        </p:spPr>
        <p:txBody>
          <a:bodyPr>
            <a:normAutofit/>
          </a:bodyPr>
          <a:lstStyle/>
          <a:p>
            <a:pPr algn="l"/>
            <a:r>
              <a:rPr lang="en-US" sz="6600" dirty="0" smtClean="0"/>
              <a:t>You MUST study part one of this message or you will not understand it all; (online or DVD)</a:t>
            </a:r>
            <a:endParaRPr lang="en-US" sz="6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sz="6600" dirty="0" smtClean="0"/>
              <a:t>Acts </a:t>
            </a:r>
            <a:r>
              <a:rPr lang="en-US" sz="6600" dirty="0" smtClean="0"/>
              <a:t>18:18</a:t>
            </a:r>
            <a:endParaRPr lang="en-US" sz="66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 </a:t>
            </a:r>
            <a:r>
              <a:rPr 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Paul still remained a good while. Then he took leave of the brethren and sailed for Syria, and Priscilla and Aquila were with him </a:t>
            </a:r>
            <a:endParaRPr lang="en-US" sz="5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/>
            <a:r>
              <a:rPr lang="en-US" sz="5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n-US" sz="5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Priscilla now mentioned first as she was becoming prominent in ministry).</a:t>
            </a:r>
            <a:endParaRPr lang="en-US" sz="5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sz="6600" dirty="0" smtClean="0"/>
              <a:t>Acts </a:t>
            </a:r>
            <a:r>
              <a:rPr lang="en-US" sz="6600" dirty="0" smtClean="0"/>
              <a:t>18:26</a:t>
            </a:r>
            <a:endParaRPr lang="en-US" sz="66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 </a:t>
            </a: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 began to speak boldly in the synagogue. When Aquila and Priscilla heard him, they took him aside and explained to him the way of God more accurately </a:t>
            </a:r>
            <a:endParaRPr lang="en-US" sz="4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/>
            <a:r>
              <a:rPr lang="en-US" sz="4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n-US" sz="4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THEY= BOTH taught this man).</a:t>
            </a: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sz="6600" dirty="0" smtClean="0"/>
              <a:t>Rom </a:t>
            </a:r>
            <a:r>
              <a:rPr lang="en-US" sz="6600" dirty="0" smtClean="0"/>
              <a:t>16:3</a:t>
            </a:r>
            <a:endParaRPr lang="en-US" sz="66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Greet </a:t>
            </a: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Priscilla and Aquila, my fellow workers in Christ Jesus, </a:t>
            </a:r>
            <a:endParaRPr lang="en-US" sz="4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/>
            <a:r>
              <a:rPr lang="en-US" sz="4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n-US" sz="4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Priscilla first and Paul’s fellow- CO equal workers- In Asia co-pastoring).</a:t>
            </a: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sz="6600" dirty="0" smtClean="0"/>
              <a:t>2 Tim </a:t>
            </a:r>
            <a:r>
              <a:rPr lang="en-US" sz="6600" dirty="0" smtClean="0"/>
              <a:t>4:19</a:t>
            </a:r>
            <a:endParaRPr lang="en-US" sz="66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Greet </a:t>
            </a:r>
            <a:r>
              <a:rPr lang="en-US" sz="4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Prisca</a:t>
            </a: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and Aquila, and the household of </a:t>
            </a:r>
            <a:r>
              <a:rPr lang="en-US" sz="4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Onesiphorus</a:t>
            </a: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sz="4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/>
            <a:r>
              <a:rPr lang="en-US" sz="4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n-US" sz="4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Priscilla again mentioned first). </a:t>
            </a:r>
            <a:endParaRPr lang="en-US" sz="4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sz="5400" dirty="0" smtClean="0"/>
              <a:t>In Ephesus!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007008"/>
          </a:xfrm>
        </p:spPr>
        <p:txBody>
          <a:bodyPr>
            <a:normAutofit lnSpcReduction="10000"/>
          </a:bodyPr>
          <a:lstStyle/>
          <a:p>
            <a:pPr lvl="0"/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Priscilla and Aquila ministered IN EPHESUS ~ Acts 18:18-22</a:t>
            </a:r>
          </a:p>
          <a:p>
            <a:pPr lvl="0"/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THEY taught Apollo in Ephesus and he went on to be a powerful minister “he greatly helped those who had believed through grace; </a:t>
            </a:r>
            <a:r>
              <a:rPr lang="en-US" sz="3600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28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﻿for he vigorously refuted the Jews publicly, showing from the Scriptures that Jesus is the Christ.” Acts 18:27b,28.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271464"/>
            <a:ext cx="6781800" cy="5824536"/>
          </a:xfrm>
        </p:spPr>
        <p:txBody>
          <a:bodyPr>
            <a:normAutofit/>
          </a:bodyPr>
          <a:lstStyle/>
          <a:p>
            <a:r>
              <a:rPr lang="en-US" sz="9600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Part Four: </a:t>
            </a:r>
            <a:r>
              <a:rPr lang="en-US" sz="9600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/>
            </a:r>
            <a:br>
              <a:rPr lang="en-US" sz="9600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</a:br>
            <a:r>
              <a:rPr lang="en-US" sz="9600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I Timothy</a:t>
            </a:r>
            <a:br>
              <a:rPr lang="en-US" sz="9600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</a:br>
            <a:r>
              <a:rPr lang="en-US" sz="9600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in </a:t>
            </a:r>
            <a:r>
              <a:rPr lang="en-US" sz="9600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Context</a:t>
            </a:r>
            <a:endParaRPr lang="en-US" sz="9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/>
            <a:r>
              <a:rPr lang="en-US" sz="4400" dirty="0" smtClean="0"/>
              <a:t>IN EPHESUS!  I Timothy 1:3-7 </a:t>
            </a:r>
            <a:endParaRPr lang="en-US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007008"/>
          </a:xfrm>
        </p:spPr>
        <p:txBody>
          <a:bodyPr>
            <a:normAutofit fontScale="85000" lnSpcReduction="20000"/>
          </a:bodyPr>
          <a:lstStyle/>
          <a:p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﻿As I urged you when I went into Macedonia—remain in Ephesus that you may charge some that they teach no other doctrine, </a:t>
            </a:r>
            <a:r>
              <a:rPr lang="en-US" sz="3600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﻿nor give heed to fables and endless genealogies, which cause disputes rather than godly edification which is in faith. </a:t>
            </a:r>
            <a:r>
              <a:rPr lang="en-US" sz="3600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﻿Now the purpose of the commandment is love from a pure heart, </a:t>
            </a:r>
            <a:r>
              <a:rPr lang="en-US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from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 good conscience, and </a:t>
            </a:r>
            <a:r>
              <a:rPr lang="en-US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from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sincere faith, </a:t>
            </a:r>
            <a:r>
              <a:rPr lang="en-US" sz="3600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﻿from which some, having strayed, have turned aside to idle talk, </a:t>
            </a:r>
            <a:r>
              <a:rPr lang="en-US" sz="3600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﻿desiring to be teachers of the law, understanding neither what they say nor the things which they affirm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/>
            <a:r>
              <a:rPr lang="en-US" sz="4400" dirty="0" smtClean="0"/>
              <a:t>Paul left Timothy in Ephesus…</a:t>
            </a:r>
            <a:endParaRPr lang="en-US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007008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 To refute false teaching.</a:t>
            </a:r>
          </a:p>
          <a:p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 To be sure edification continued.</a:t>
            </a:r>
          </a:p>
          <a:p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 Refute the efforts of the Judaizers trying to turn the Gentiles into Jews and put them under the law- same problem as at Corinth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n-US" sz="4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/>
            <a:r>
              <a:rPr lang="en-US" sz="4000" b="1" dirty="0" smtClean="0"/>
              <a:t>The Same Problem </a:t>
            </a:r>
            <a:r>
              <a:rPr lang="en-US" sz="4000" b="1" dirty="0" smtClean="0"/>
              <a:t>as at </a:t>
            </a:r>
            <a:r>
              <a:rPr lang="en-US" sz="4000" b="1" dirty="0" smtClean="0"/>
              <a:t>Corinth…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17592"/>
            <a:ext cx="8229600" cy="4778408"/>
          </a:xfrm>
        </p:spPr>
        <p:txBody>
          <a:bodyPr>
            <a:noAutofit/>
          </a:bodyPr>
          <a:lstStyle/>
          <a:p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Judaizers </a:t>
            </a: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followed Paul and tried hard to undermine the Gospel.</a:t>
            </a:r>
          </a:p>
          <a:p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Letter </a:t>
            </a: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Galatians is part of the literary context.</a:t>
            </a:r>
          </a:p>
          <a:p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Watch </a:t>
            </a: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false teaching of the Judaizers to be addressed.</a:t>
            </a:r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/>
            <a:r>
              <a:rPr lang="en-US" sz="4000" dirty="0" smtClean="0"/>
              <a:t>Paul “teacher of the Gentiles in faith and truth</a:t>
            </a:r>
            <a:r>
              <a:rPr lang="en-US" sz="4000" dirty="0" smtClean="0"/>
              <a:t>.” </a:t>
            </a:r>
            <a:r>
              <a:rPr lang="en-US" sz="4000" dirty="0" smtClean="0"/>
              <a:t>I Timothy 2:7.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46192"/>
            <a:ext cx="8229600" cy="4778408"/>
          </a:xfrm>
        </p:spPr>
        <p:txBody>
          <a:bodyPr>
            <a:noAutofit/>
          </a:bodyPr>
          <a:lstStyle/>
          <a:p>
            <a:pPr lvl="0"/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Refuting putting gentiles under the law.</a:t>
            </a:r>
          </a:p>
          <a:p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Same 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Judaizers… same false teaching.</a:t>
            </a:r>
          </a:p>
          <a:p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Acts 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18; Met Priscilla &amp; Aquila </a:t>
            </a:r>
            <a:r>
              <a:rPr lang="en-US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Corinth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and ministered there 1 ½ years with them.</a:t>
            </a:r>
          </a:p>
          <a:p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Left 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ministry to Jews and went exclusively to Gentiles- made Judaizers very mad!</a:t>
            </a:r>
          </a:p>
          <a:p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Paul 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&amp; Co. went from Corinth to Ephesus and the Judaizers followed him with same false teaching.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 Peter 3:14-18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083208"/>
          </a:xfrm>
        </p:spPr>
        <p:txBody>
          <a:bodyPr>
            <a:noAutofit/>
          </a:bodyPr>
          <a:lstStyle/>
          <a:p>
            <a:r>
              <a:rPr lang="en-US" sz="3600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14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﻿Therefore, beloved, looking forward to these things, be diligent to be found by Him in peace, without spot and blameless; </a:t>
            </a:r>
            <a:r>
              <a:rPr lang="en-US" sz="3600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15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﻿and consider </a:t>
            </a:r>
            <a:r>
              <a:rPr lang="en-US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that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the longsuffering of our Lord </a:t>
            </a:r>
            <a:r>
              <a:rPr lang="en-US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salvation—as also our beloved brother Paul, according to the wisdom given to him, has written to you, 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104106"/>
          </a:xfrm>
        </p:spPr>
        <p:txBody>
          <a:bodyPr>
            <a:noAutofit/>
          </a:bodyPr>
          <a:lstStyle/>
          <a:p>
            <a:pPr lvl="0"/>
            <a:r>
              <a:rPr lang="en-US" sz="4000" dirty="0" smtClean="0"/>
              <a:t>1 Tim. 2:11-14 </a:t>
            </a:r>
            <a:r>
              <a:rPr lang="en-US" sz="4000" dirty="0" err="1" smtClean="0"/>
              <a:t>vs</a:t>
            </a:r>
            <a:r>
              <a:rPr lang="en-US" sz="4000" dirty="0" smtClean="0"/>
              <a:t> </a:t>
            </a:r>
            <a:r>
              <a:rPr lang="en-US" sz="4000" dirty="0" smtClean="0"/>
              <a:t>I </a:t>
            </a:r>
            <a:r>
              <a:rPr lang="en-US" sz="4000" dirty="0" smtClean="0"/>
              <a:t>Cor. 14:34-35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4572000" cy="5105400"/>
          </a:xfrm>
        </p:spPr>
        <p:txBody>
          <a:bodyPr>
            <a:noAutofit/>
          </a:bodyPr>
          <a:lstStyle/>
          <a:p>
            <a:pPr lvl="0"/>
            <a:r>
              <a:rPr lang="en-US" sz="2800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11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﻿Let a woman learn in silence with all submission. </a:t>
            </a:r>
            <a:r>
              <a:rPr lang="en-US" sz="2800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12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﻿And I do not permit a woman to teach or to have authority over a man, but to be in silence. </a:t>
            </a:r>
            <a:r>
              <a:rPr lang="en-US" sz="2800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13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﻿For Adam was formed first, then Eve. </a:t>
            </a:r>
            <a:r>
              <a:rPr lang="en-US" sz="2800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14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﻿And Adam was not deceived, but the woman being deceived, fell into transgression.  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800600" y="1143000"/>
            <a:ext cx="3962400" cy="5029200"/>
          </a:xfrm>
          <a:prstGeom prst="rect">
            <a:avLst/>
          </a:prstGeom>
        </p:spPr>
        <p:txBody>
          <a:bodyPr vert="horz" anchor="t">
            <a:noAutofit/>
          </a:bodyPr>
          <a:lstStyle/>
          <a:p>
            <a:r>
              <a:rPr lang="en-US" sz="2800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34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﻿Let your women keep silent in the churches, for they are not permitted to speak; but </a:t>
            </a:r>
            <a:r>
              <a:rPr lang="en-US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they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are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to be submissive, as the law also says. </a:t>
            </a:r>
            <a:r>
              <a:rPr lang="en-US" sz="2800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35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﻿And if they want to learn something, let them ask their own husbands at home; for it is shameful for women to speak in church. 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en-US" sz="5400" dirty="0" smtClean="0"/>
              <a:t>I Cor. 14:34-39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083208"/>
          </a:xfrm>
        </p:spPr>
        <p:txBody>
          <a:bodyPr>
            <a:noAutofit/>
          </a:bodyPr>
          <a:lstStyle/>
          <a:p>
            <a:r>
              <a:rPr lang="en-US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Vs. 34-35 are restatements of the Corinthians.</a:t>
            </a:r>
          </a:p>
          <a:p>
            <a:r>
              <a:rPr lang="en-US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Paul Answers in 36-39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 </a:t>
            </a:r>
            <a:r>
              <a:rPr lang="en-US" sz="4900" dirty="0" smtClean="0"/>
              <a:t>I Cor. 14:36-39 KJV for the fundamentalist KJV only folks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702208"/>
          </a:xfrm>
        </p:spPr>
        <p:txBody>
          <a:bodyPr>
            <a:noAutofit/>
          </a:bodyPr>
          <a:lstStyle/>
          <a:p>
            <a:r>
              <a:rPr lang="en-US" sz="3600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36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﻿What? came the word of God out from you? or came it unto you only? </a:t>
            </a:r>
            <a:r>
              <a:rPr lang="en-US" sz="3600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37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﻿If any man think himself to be a prophet, or spiritual, let him acknowledge that the things that I write unto you are the commandments of the Lord. </a:t>
            </a:r>
            <a:r>
              <a:rPr lang="en-US" sz="3600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38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﻿But if any man be ignorant, let him be ignorant. 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 </a:t>
            </a:r>
            <a:r>
              <a:rPr lang="en-US" sz="6000" dirty="0" smtClean="0"/>
              <a:t>I Cor. 14:36-39 KJV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702208"/>
          </a:xfrm>
        </p:spPr>
        <p:txBody>
          <a:bodyPr>
            <a:noAutofit/>
          </a:bodyPr>
          <a:lstStyle/>
          <a:p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KJV “</a:t>
            </a:r>
            <a:r>
              <a:rPr lang="en-US" sz="3600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36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﻿What? came the word of God out from you? or came it unto you only? </a:t>
            </a:r>
          </a:p>
          <a:p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“What”- exclamation meaning “are you nuts?”	“Where’d you get this stuff?”</a:t>
            </a:r>
          </a:p>
          <a:p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“Or did the word of God come </a:t>
            </a:r>
            <a:r>
              <a:rPr lang="en-US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originally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from you?”  (Meaning they didn’t get this from God and no one else has this stupid teaching).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4968"/>
            <a:ext cx="8229600" cy="1399032"/>
          </a:xfrm>
        </p:spPr>
        <p:txBody>
          <a:bodyPr>
            <a:normAutofit/>
          </a:bodyPr>
          <a:lstStyle/>
          <a:p>
            <a:r>
              <a:rPr lang="en-US" sz="4800" dirty="0" smtClean="0"/>
              <a:t> </a:t>
            </a:r>
            <a:r>
              <a:rPr lang="en-US" sz="6000" dirty="0" smtClean="0"/>
              <a:t>I Cor. 14:36-39 KJV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458200" cy="4702208"/>
          </a:xfrm>
        </p:spPr>
        <p:txBody>
          <a:bodyPr>
            <a:noAutofit/>
          </a:bodyPr>
          <a:lstStyle/>
          <a:p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“Or </a:t>
            </a:r>
            <a:r>
              <a:rPr lang="en-US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was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you only that it reached?” They’re the only ones teaching this junk).</a:t>
            </a:r>
          </a:p>
          <a:p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37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﻿If anyone thinks himself to be a prophet or spiritual, let him acknowledge that the things which I write to you are the commandments of the Lord. (Not the restated errors of vs. 34-35).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 </a:t>
            </a:r>
            <a:r>
              <a:rPr lang="en-US" sz="6000" dirty="0" smtClean="0"/>
              <a:t>I Cor. 14:36-39 KJV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47800"/>
            <a:ext cx="8610600" cy="4702208"/>
          </a:xfrm>
        </p:spPr>
        <p:txBody>
          <a:bodyPr>
            <a:noAutofit/>
          </a:bodyPr>
          <a:lstStyle/>
          <a:p>
            <a:r>
              <a:rPr lang="en-US" sz="4400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38</a:t>
            </a: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﻿But if anyone is ignorant, let him be ignorant. (Exasperation – because people who perpetrate such ignorant teaching are often </a:t>
            </a:r>
            <a:r>
              <a:rPr lang="en-US" sz="4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unteachable</a:t>
            </a: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).</a:t>
            </a:r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 </a:t>
            </a:r>
            <a:r>
              <a:rPr lang="en-US" sz="6000" dirty="0" smtClean="0"/>
              <a:t>I </a:t>
            </a:r>
            <a:r>
              <a:rPr lang="en-US" sz="6000" dirty="0" smtClean="0"/>
              <a:t>Timothy 2:15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47800"/>
            <a:ext cx="8610600" cy="4702208"/>
          </a:xfrm>
        </p:spPr>
        <p:txBody>
          <a:bodyPr>
            <a:noAutofit/>
          </a:bodyPr>
          <a:lstStyle/>
          <a:p>
            <a:pPr lvl="0"/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Paul </a:t>
            </a: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repeated </a:t>
            </a: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false teaching and </a:t>
            </a: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answered...NEVERTHELESS</a:t>
            </a: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! </a:t>
            </a:r>
          </a:p>
          <a:p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Saved in childbearing… through the woman the seed of the promised Messiah came.</a:t>
            </a:r>
          </a:p>
          <a:p>
            <a:pPr lvl="0"/>
            <a:endParaRPr lang="en-US" sz="4400" dirty="0" smtClean="0"/>
          </a:p>
          <a:p>
            <a:pPr lvl="0"/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 </a:t>
            </a:r>
            <a:r>
              <a:rPr lang="en-US" sz="6000" dirty="0" smtClean="0"/>
              <a:t>I </a:t>
            </a:r>
            <a:r>
              <a:rPr lang="en-US" sz="6000" dirty="0" smtClean="0"/>
              <a:t>Timothy 2:15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47800"/>
            <a:ext cx="8610600" cy="4702208"/>
          </a:xfrm>
        </p:spPr>
        <p:txBody>
          <a:bodyPr>
            <a:noAutofit/>
          </a:bodyPr>
          <a:lstStyle/>
          <a:p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Protoevangelium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~The first mention of THE GOSPEL in the O.T.  </a:t>
            </a:r>
          </a:p>
          <a:p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Her 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seed would crush serpent’s 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head.</a:t>
            </a:r>
          </a:p>
          <a:p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Paul 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answers back to false Gospel putting down women with the true Gospel that came through a woman!</a:t>
            </a:r>
          </a:p>
          <a:p>
            <a:pPr lvl="0"/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6000" b="1" dirty="0" smtClean="0"/>
              <a:t>The context of Ephesians </a:t>
            </a: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4400" dirty="0" smtClean="0"/>
              <a:t>(</a:t>
            </a:r>
            <a:r>
              <a:rPr lang="en-US" sz="4400" dirty="0" smtClean="0"/>
              <a:t>since we are after all in Ephesus</a:t>
            </a:r>
            <a:r>
              <a:rPr lang="en-US" sz="4400" dirty="0" smtClean="0"/>
              <a:t>)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752600"/>
            <a:ext cx="8610600" cy="4397408"/>
          </a:xfrm>
        </p:spPr>
        <p:txBody>
          <a:bodyPr>
            <a:noAutofit/>
          </a:bodyPr>
          <a:lstStyle/>
          <a:p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First Paul instructs Timothy so he can refute the Judaizers.</a:t>
            </a:r>
          </a:p>
          <a:p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Paul 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writes to the Ephesians and straightens it our further.</a:t>
            </a:r>
          </a:p>
          <a:p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Ephesians 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5:21 submitting to one another in the fear of God.</a:t>
            </a:r>
          </a:p>
          <a:p>
            <a:pPr lvl="0"/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6000" b="1" dirty="0" smtClean="0"/>
              <a:t>The context of Ephesians </a:t>
            </a: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4400" dirty="0" smtClean="0"/>
              <a:t>(</a:t>
            </a:r>
            <a:r>
              <a:rPr lang="en-US" sz="4400" dirty="0" smtClean="0"/>
              <a:t>since we are after all in Ephesus</a:t>
            </a:r>
            <a:r>
              <a:rPr lang="en-US" sz="4400" dirty="0" smtClean="0"/>
              <a:t>)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752600"/>
            <a:ext cx="8610600" cy="4397408"/>
          </a:xfrm>
        </p:spPr>
        <p:txBody>
          <a:bodyPr>
            <a:noAutofit/>
          </a:bodyPr>
          <a:lstStyle/>
          <a:p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Ephesians 5:22-24 Wives submit to your OWN husbands (not women to men).</a:t>
            </a:r>
          </a:p>
          <a:p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Vs. 22 is a continuation of 21 and relies 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 “submit” 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from 21…</a:t>
            </a:r>
          </a:p>
          <a:p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l-G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αἱ γυναι̂κες τοι̂ς ἰδίοις ἀνδράσιν ὡς τῳ̂ κυρίῳ,	</a:t>
            </a:r>
            <a:endParaRPr lang="en-US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800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</a:t>
            </a:r>
            <a:r>
              <a:rPr lang="en-US" sz="2800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wives  to your own husbands as to The Lord.</a:t>
            </a:r>
          </a:p>
          <a:p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Arrange under for protection and safety.</a:t>
            </a:r>
          </a:p>
          <a:p>
            <a:pPr lvl="0"/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 Peter 3:14-18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083208"/>
          </a:xfrm>
        </p:spPr>
        <p:txBody>
          <a:bodyPr>
            <a:noAutofit/>
          </a:bodyPr>
          <a:lstStyle/>
          <a:p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16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﻿as also in all his epistles, speaking in them of these things, in which are some things hard to understand, which untaught and unstable </a:t>
            </a:r>
            <a:r>
              <a:rPr lang="en-US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people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twist to their own destruction, as </a:t>
            </a:r>
            <a:r>
              <a:rPr lang="en-US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they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also the rest of the Scriptures. 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951706"/>
          </a:xfrm>
        </p:spPr>
        <p:txBody>
          <a:bodyPr>
            <a:normAutofit/>
          </a:bodyPr>
          <a:lstStyle/>
          <a:p>
            <a:pPr algn="ctr"/>
            <a:r>
              <a:rPr lang="en-US" sz="4400" dirty="0" smtClean="0"/>
              <a:t>Ephesians 5:25-28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41392"/>
            <a:ext cx="8610600" cy="4397408"/>
          </a:xfrm>
        </p:spPr>
        <p:txBody>
          <a:bodyPr>
            <a:noAutofit/>
          </a:bodyPr>
          <a:lstStyle/>
          <a:p>
            <a:r>
              <a:rPr lang="en-US" sz="3200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25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﻿Husbands, love your wives, just as Christ also loved the church and gave Himself for her, </a:t>
            </a:r>
            <a:r>
              <a:rPr lang="en-US" sz="3200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26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﻿that He might sanctify and cleanse her with the washing of water by the word, </a:t>
            </a:r>
            <a:r>
              <a:rPr lang="en-US" sz="3200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27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﻿that He might present her to Himself a glorious church, not having spot or wrinkle or any such thing, but that she should be holy and without blemish. </a:t>
            </a:r>
            <a:r>
              <a:rPr lang="en-US" sz="3200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28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﻿So husbands ought to love their own wives as their own bodies; he who loves his wife loves himself.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951706"/>
          </a:xfrm>
        </p:spPr>
        <p:txBody>
          <a:bodyPr>
            <a:normAutofit/>
          </a:bodyPr>
          <a:lstStyle/>
          <a:p>
            <a:pPr algn="ctr"/>
            <a:r>
              <a:rPr lang="en-US" sz="4400" dirty="0" smtClean="0"/>
              <a:t>Ephesians 5:25-28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012792"/>
            <a:ext cx="8610600" cy="4397408"/>
          </a:xfrm>
        </p:spPr>
        <p:txBody>
          <a:bodyPr>
            <a:noAutofit/>
          </a:bodyPr>
          <a:lstStyle/>
          <a:p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Husbands 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love your wife just as Christ…. DIE FOR HER!  Give up your life for her.</a:t>
            </a:r>
          </a:p>
          <a:p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Sanctify- 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set 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her apart 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 special and holy.</a:t>
            </a:r>
          </a:p>
          <a:p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Cleanse 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with Word- do daily devotions with her.</a:t>
            </a:r>
          </a:p>
          <a:p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Love 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her as yourself- take care of her equally.</a:t>
            </a:r>
          </a:p>
          <a:p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That’s 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easy to submit to!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143000" y="271464"/>
            <a:ext cx="6477000" cy="6205536"/>
          </a:xfrm>
        </p:spPr>
        <p:txBody>
          <a:bodyPr>
            <a:normAutofit/>
          </a:bodyPr>
          <a:lstStyle/>
          <a:p>
            <a:r>
              <a:rPr lang="en-US" sz="6600" dirty="0" smtClean="0"/>
              <a:t>What about women preaching, pastoring and </a:t>
            </a:r>
            <a:r>
              <a:rPr lang="en-US" sz="6600" dirty="0" smtClean="0"/>
              <a:t/>
            </a:r>
            <a:br>
              <a:rPr lang="en-US" sz="6600" dirty="0" smtClean="0"/>
            </a:br>
            <a:r>
              <a:rPr lang="en-US" sz="6600" dirty="0" smtClean="0"/>
              <a:t>I </a:t>
            </a:r>
            <a:r>
              <a:rPr lang="en-US" sz="6600" dirty="0" smtClean="0"/>
              <a:t>Timothy </a:t>
            </a:r>
            <a:r>
              <a:rPr lang="en-US" sz="6600" dirty="0" smtClean="0"/>
              <a:t>3?</a:t>
            </a:r>
            <a:endParaRPr lang="en-US" sz="6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951706"/>
          </a:xfrm>
        </p:spPr>
        <p:txBody>
          <a:bodyPr>
            <a:noAutofit/>
          </a:bodyPr>
          <a:lstStyle/>
          <a:p>
            <a:r>
              <a:rPr lang="en-US" sz="6000" b="1" dirty="0" smtClean="0"/>
              <a:t>Context thus far…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19200"/>
            <a:ext cx="7924800" cy="5181600"/>
          </a:xfrm>
        </p:spPr>
        <p:txBody>
          <a:bodyPr>
            <a:noAutofit/>
          </a:bodyPr>
          <a:lstStyle/>
          <a:p>
            <a:pPr lvl="1">
              <a:buFont typeface="Wingdings" pitchFamily="2" charset="2"/>
              <a:buChar char="v"/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They already have a woman preaching and teaching and pastoring- 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Priscilla.</a:t>
            </a:r>
          </a:p>
          <a:p>
            <a:pPr lvl="1">
              <a:buFont typeface="Wingdings" pitchFamily="2" charset="2"/>
              <a:buChar char="v"/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They 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have just been corrected to not accept the false teaching of the Judaizers keeping women 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silent.</a:t>
            </a:r>
          </a:p>
          <a:p>
            <a:pPr lvl="1">
              <a:buFont typeface="Wingdings" pitchFamily="2" charset="2"/>
              <a:buChar char="v"/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They 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are instructed by Paul teacher of the Gentiles that man and women are all one in Christ, equal after the fall and all called “sons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51706"/>
          </a:xfrm>
        </p:spPr>
        <p:txBody>
          <a:bodyPr>
            <a:noAutofit/>
          </a:bodyPr>
          <a:lstStyle/>
          <a:p>
            <a:r>
              <a:rPr lang="en-US" sz="6000" b="1" dirty="0" smtClean="0"/>
              <a:t>Context thus far…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90600"/>
            <a:ext cx="8229600" cy="5181600"/>
          </a:xfrm>
        </p:spPr>
        <p:txBody>
          <a:bodyPr>
            <a:noAutofit/>
          </a:bodyPr>
          <a:lstStyle/>
          <a:p>
            <a:pPr lvl="0"/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Context of I Timothy 2:3-7 </a:t>
            </a:r>
            <a:r>
              <a:rPr lang="en-US" sz="3200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﻿For this </a:t>
            </a:r>
            <a:r>
              <a:rPr lang="en-US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good and acceptable in the sight of God our Savior, </a:t>
            </a:r>
            <a:r>
              <a:rPr lang="en-US" sz="3200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﻿who desires all men to be saved and to come to the knowledge of the truth. </a:t>
            </a:r>
            <a:r>
              <a:rPr lang="en-US" sz="3200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﻿For </a:t>
            </a:r>
            <a:r>
              <a:rPr lang="en-US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there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one God and one Mediator between God and men, </a:t>
            </a:r>
            <a:r>
              <a:rPr lang="en-US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Man Christ Jesus, </a:t>
            </a:r>
            <a:r>
              <a:rPr lang="en-US" sz="3200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﻿who gave Himself a ransom for all, to be testified in due time, </a:t>
            </a:r>
            <a:r>
              <a:rPr lang="en-US" sz="3200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﻿for which I was appointed a preacher and an apostle—I am speaking the truth in Christ </a:t>
            </a:r>
            <a:r>
              <a:rPr lang="en-US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not lying—a teacher of the Gentiles in faith and truth.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51706"/>
          </a:xfrm>
        </p:spPr>
        <p:txBody>
          <a:bodyPr>
            <a:noAutofit/>
          </a:bodyPr>
          <a:lstStyle/>
          <a:p>
            <a:r>
              <a:rPr lang="en-US" sz="4800" b="1" dirty="0" smtClean="0"/>
              <a:t>Context of I Timothy </a:t>
            </a:r>
            <a:r>
              <a:rPr lang="en-US" sz="4800" b="1" dirty="0" smtClean="0"/>
              <a:t>2:3-7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90600"/>
            <a:ext cx="8229600" cy="5181600"/>
          </a:xfrm>
        </p:spPr>
        <p:txBody>
          <a:bodyPr>
            <a:noAutofit/>
          </a:bodyPr>
          <a:lstStyle/>
          <a:p>
            <a:pPr lvl="0"/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Does this mean God desires all men BUT NOT ALL WOMEN to be saved?</a:t>
            </a:r>
          </a:p>
          <a:p>
            <a:pPr lvl="0"/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Does this mean Jesus is the mediator between God and men BUT NOT WOMEN?</a:t>
            </a:r>
          </a:p>
          <a:p>
            <a:pPr lvl="0"/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 course not… Galatians 3: 3:26-27 all sons…. no male and female.</a:t>
            </a:r>
          </a:p>
          <a:p>
            <a:pPr lvl="0"/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Apply this as literary context when Paul speaks of man/men.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143000" y="271464"/>
            <a:ext cx="7162800" cy="6205536"/>
          </a:xfrm>
        </p:spPr>
        <p:txBody>
          <a:bodyPr>
            <a:noAutofit/>
          </a:bodyPr>
          <a:lstStyle/>
          <a:p>
            <a:r>
              <a:rPr lang="en-US" sz="4800" dirty="0" smtClean="0"/>
              <a:t>Now read chapter 3 realizing all these contexts and noting that there are no chapter divisions in the original Greek- </a:t>
            </a: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4800" dirty="0" smtClean="0"/>
              <a:t>(they </a:t>
            </a:r>
            <a:r>
              <a:rPr lang="en-US" sz="4800" dirty="0" smtClean="0"/>
              <a:t>didn’t come until the 15</a:t>
            </a:r>
            <a:r>
              <a:rPr lang="en-US" sz="4800" baseline="30000" dirty="0" smtClean="0"/>
              <a:t>th</a:t>
            </a:r>
            <a:r>
              <a:rPr lang="en-US" sz="4800" dirty="0" smtClean="0"/>
              <a:t> century</a:t>
            </a:r>
            <a:r>
              <a:rPr lang="en-US" sz="4800" dirty="0" smtClean="0"/>
              <a:t>.).</a:t>
            </a: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51706"/>
          </a:xfrm>
        </p:spPr>
        <p:txBody>
          <a:bodyPr>
            <a:noAutofit/>
          </a:bodyPr>
          <a:lstStyle/>
          <a:p>
            <a:r>
              <a:rPr lang="en-US" sz="4800" b="1" dirty="0" smtClean="0"/>
              <a:t>Context of I Timothy </a:t>
            </a:r>
            <a:r>
              <a:rPr lang="en-US" sz="4800" b="1" dirty="0" smtClean="0"/>
              <a:t>2:3-7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8229600" cy="5181600"/>
          </a:xfrm>
        </p:spPr>
        <p:txBody>
          <a:bodyPr>
            <a:noAutofit/>
          </a:bodyPr>
          <a:lstStyle/>
          <a:p>
            <a:pPr lvl="0"/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Timothy 3:1-7 </a:t>
            </a:r>
            <a:r>
              <a:rPr lang="en-US" sz="4800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﻿This </a:t>
            </a:r>
            <a:r>
              <a:rPr lang="en-US" sz="4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</a:t>
            </a:r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 faithful saying: If a man desires the position of a bishop, he desires a good </a:t>
            </a:r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work…</a:t>
            </a:r>
          </a:p>
          <a:p>
            <a:pPr lvl="0">
              <a:buNone/>
            </a:pPr>
            <a:endParaRPr lang="en-US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51706"/>
          </a:xfrm>
        </p:spPr>
        <p:txBody>
          <a:bodyPr>
            <a:noAutofit/>
          </a:bodyPr>
          <a:lstStyle/>
          <a:p>
            <a:r>
              <a:rPr lang="en-US" sz="4800" b="1" dirty="0" smtClean="0"/>
              <a:t>Context of I Timothy </a:t>
            </a:r>
            <a:r>
              <a:rPr lang="en-US" sz="4800" b="1" dirty="0" smtClean="0"/>
              <a:t>2:3-7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8229600" cy="5181600"/>
          </a:xfrm>
        </p:spPr>
        <p:txBody>
          <a:bodyPr>
            <a:noAutofit/>
          </a:bodyPr>
          <a:lstStyle/>
          <a:p>
            <a:pPr lvl="0"/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This applies to men and women.</a:t>
            </a:r>
          </a:p>
          <a:p>
            <a:pPr lvl="0"/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There is no prohibition stated against women serving here… just a false assumption and false application when people fail to put it in context.</a:t>
            </a:r>
          </a:p>
          <a:p>
            <a:pPr lvl="0">
              <a:buNone/>
            </a:pPr>
            <a:endParaRPr lang="en-US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51706"/>
          </a:xfrm>
        </p:spPr>
        <p:txBody>
          <a:bodyPr>
            <a:noAutofit/>
          </a:bodyPr>
          <a:lstStyle/>
          <a:p>
            <a:r>
              <a:rPr lang="en-US" sz="4000" dirty="0" smtClean="0"/>
              <a:t>A few additional considerations…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90600"/>
            <a:ext cx="8229600" cy="5181600"/>
          </a:xfrm>
        </p:spPr>
        <p:txBody>
          <a:bodyPr>
            <a:noAutofit/>
          </a:bodyPr>
          <a:lstStyle/>
          <a:p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Jesus 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only chose Jewish men… so no Gentile	 men can be in the ministry; (False exclusion just like excluding women).</a:t>
            </a:r>
          </a:p>
          <a:p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Consider the </a:t>
            </a:r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sitz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em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glauben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… Acts 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10:34 –“...God is no respecter of persons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...”</a:t>
            </a:r>
            <a:endParaRPr lang="en-US" sz="4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 Peter 3:14-18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083208"/>
          </a:xfrm>
        </p:spPr>
        <p:txBody>
          <a:bodyPr>
            <a:noAutofit/>
          </a:bodyPr>
          <a:lstStyle/>
          <a:p>
            <a:r>
              <a:rPr lang="en-US" sz="3600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17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﻿You therefore, beloved, since you know </a:t>
            </a:r>
            <a:r>
              <a:rPr lang="en-US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this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beforehand, beware lest you also fall from your own steadfastness, being led away with the error of the wicked; </a:t>
            </a:r>
            <a:r>
              <a:rPr lang="en-US" sz="3600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18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﻿but grow in the grace and knowledge of our Lord and Savior Jesus Christ. To Him </a:t>
            </a:r>
            <a:r>
              <a:rPr lang="en-US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the glory both now and forever. Amen.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51706"/>
          </a:xfrm>
        </p:spPr>
        <p:txBody>
          <a:bodyPr>
            <a:noAutofit/>
          </a:bodyPr>
          <a:lstStyle/>
          <a:p>
            <a:r>
              <a:rPr lang="en-US" sz="4000" dirty="0" smtClean="0"/>
              <a:t>A few additional considerations…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8229600" cy="5181600"/>
          </a:xfrm>
        </p:spPr>
        <p:txBody>
          <a:bodyPr>
            <a:noAutofit/>
          </a:bodyPr>
          <a:lstStyle/>
          <a:p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Great Commission, Mark 16:15, "Preach the Gospel," is to ALL believers, and to all the church of Jesus Christ. The command to "preach the Gospel" is to both male and female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51706"/>
          </a:xfrm>
        </p:spPr>
        <p:txBody>
          <a:bodyPr>
            <a:noAutofit/>
          </a:bodyPr>
          <a:lstStyle/>
          <a:p>
            <a:r>
              <a:rPr lang="en-US" sz="4000" dirty="0" smtClean="0"/>
              <a:t>A few additional considerations…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19200"/>
            <a:ext cx="8229600" cy="5181600"/>
          </a:xfrm>
        </p:spPr>
        <p:txBody>
          <a:bodyPr>
            <a:noAutofit/>
          </a:bodyPr>
          <a:lstStyle/>
          <a:p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Joel 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2:28 And it shall come to pass afterward That I will pour out My Spirit on all flesh; Your sons and your daughters shall prophesy, (fulfillment in Acts 2 and beyond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).</a:t>
            </a:r>
            <a:endParaRPr lang="en-US" sz="4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51706"/>
          </a:xfrm>
        </p:spPr>
        <p:txBody>
          <a:bodyPr>
            <a:noAutofit/>
          </a:bodyPr>
          <a:lstStyle/>
          <a:p>
            <a:r>
              <a:rPr lang="en-US" sz="4000" dirty="0" smtClean="0"/>
              <a:t>A few additional considerations…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8229600" cy="5181600"/>
          </a:xfrm>
        </p:spPr>
        <p:txBody>
          <a:bodyPr>
            <a:noAutofit/>
          </a:bodyPr>
          <a:lstStyle/>
          <a:p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Acts 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21:9 Phillip had 4 daughters who prophesied; (to speak forth as in preaching).</a:t>
            </a:r>
          </a:p>
          <a:p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Don’t 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find yourself fighting against 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God’s anointed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14400" y="271464"/>
            <a:ext cx="7239000" cy="6281736"/>
          </a:xfrm>
        </p:spPr>
        <p:txBody>
          <a:bodyPr>
            <a:noAutofit/>
          </a:bodyPr>
          <a:lstStyle/>
          <a:p>
            <a:r>
              <a:rPr lang="en-US" sz="8800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Part One: </a:t>
            </a:r>
            <a:br>
              <a:rPr lang="en-US" sz="8800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</a:br>
            <a:r>
              <a:rPr lang="en-US" sz="8800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Interpreting </a:t>
            </a:r>
            <a:br>
              <a:rPr lang="en-US" sz="8800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</a:br>
            <a:r>
              <a:rPr lang="en-US" sz="8800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God’s </a:t>
            </a:r>
            <a:br>
              <a:rPr lang="en-US" sz="8800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</a:br>
            <a:r>
              <a:rPr lang="en-US" sz="8800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Word</a:t>
            </a:r>
            <a:endParaRPr lang="en-US" sz="8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Always Put It In Context…</a:t>
            </a:r>
            <a:endParaRPr lang="en-US" sz="48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72000"/>
          </a:xfrm>
        </p:spPr>
        <p:txBody>
          <a:bodyPr>
            <a:normAutofit/>
          </a:bodyPr>
          <a:lstStyle/>
          <a:p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Literary context- Read Verses before and </a:t>
            </a: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after &amp; related to.</a:t>
            </a:r>
            <a:endParaRPr lang="en-US" sz="4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Historical context~ </a:t>
            </a:r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Political, social, cultural, and economic setting.</a:t>
            </a:r>
            <a:endParaRPr lang="en-US" sz="4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Always Put It In Context…</a:t>
            </a:r>
            <a:endParaRPr lang="en-US" sz="48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72000"/>
          </a:xfrm>
        </p:spPr>
        <p:txBody>
          <a:bodyPr>
            <a:normAutofit fontScale="92500" lnSpcReduction="20000"/>
          </a:bodyPr>
          <a:lstStyle/>
          <a:p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“</a:t>
            </a:r>
            <a:r>
              <a:rPr lang="en-US" sz="4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sitz</a:t>
            </a:r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em</a:t>
            </a:r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leben</a:t>
            </a:r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 means “the situation in life” - </a:t>
            </a:r>
            <a:r>
              <a:rPr lang="en-US" sz="4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Horizontal. </a:t>
            </a:r>
          </a:p>
          <a:p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</a:t>
            </a:r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</a:t>
            </a:r>
            <a:r>
              <a:rPr lang="en-US" sz="4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sitz</a:t>
            </a:r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em</a:t>
            </a:r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glauben</a:t>
            </a:r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 ~ “the faith context”- </a:t>
            </a:r>
            <a:r>
              <a:rPr lang="en-US" sz="4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Vertical</a:t>
            </a:r>
            <a:r>
              <a:rPr lang="en-US" sz="4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From </a:t>
            </a:r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these the real meaning is ascertained and then applied to your life.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800" dirty="0" smtClean="0"/>
              <a:t>Scripture </a:t>
            </a:r>
            <a:r>
              <a:rPr lang="en-US" sz="4800" dirty="0" smtClean="0"/>
              <a:t>twisters/wrestlers…</a:t>
            </a:r>
            <a:endParaRPr lang="en-US" sz="48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72000"/>
          </a:xfrm>
        </p:spPr>
        <p:txBody>
          <a:bodyPr>
            <a:normAutofit/>
          </a:bodyPr>
          <a:lstStyle/>
          <a:p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Peter writes “beloved brother Paul”- who wrote- and rebuked Peter who was guilty of this very thing.</a:t>
            </a:r>
          </a:p>
          <a:p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Galatians </a:t>
            </a: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2:11-17 (written 10-15 years before 2 Peter).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271</TotalTime>
  <Words>1320</Words>
  <Application>Microsoft Office PowerPoint</Application>
  <PresentationFormat>On-screen Show (4:3)</PresentationFormat>
  <Paragraphs>144</Paragraphs>
  <Slides>52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52</vt:i4>
      </vt:variant>
    </vt:vector>
  </HeadingPairs>
  <TitlesOfParts>
    <vt:vector size="53" baseType="lpstr">
      <vt:lpstr>Verve</vt:lpstr>
      <vt:lpstr>Can a Woman Teach? Part Two of Women’s Role in the Church</vt:lpstr>
      <vt:lpstr>You MUST study part one of this message or you will not understand it all; (online or DVD)</vt:lpstr>
      <vt:lpstr>2 Peter 3:14-18</vt:lpstr>
      <vt:lpstr>2 Peter 3:14-18</vt:lpstr>
      <vt:lpstr>2 Peter 3:14-18</vt:lpstr>
      <vt:lpstr>Part One:  Interpreting  God’s  Word</vt:lpstr>
      <vt:lpstr>Always Put It In Context…</vt:lpstr>
      <vt:lpstr>Always Put It In Context…</vt:lpstr>
      <vt:lpstr>Scripture twisters/wrestlers…</vt:lpstr>
      <vt:lpstr>Galatians 3:23-28.</vt:lpstr>
      <vt:lpstr>Part Two: Can a Woman be a  Deaconess?</vt:lpstr>
      <vt:lpstr> Romans 16:1</vt:lpstr>
      <vt:lpstr> Romans 16:1</vt:lpstr>
      <vt:lpstr> Romans 16:1</vt:lpstr>
      <vt:lpstr> But what about passages like I Timothy 2:11-15?</vt:lpstr>
      <vt:lpstr>I Timothy 3:1 goes on to say that…</vt:lpstr>
      <vt:lpstr>Part Three: Enter Priscilla and Aquila</vt:lpstr>
      <vt:lpstr>N.T. example of a woman in ministry- Aquila &amp; Priscilla… or Priscilla &amp;Aquila!</vt:lpstr>
      <vt:lpstr>Acts 18:2</vt:lpstr>
      <vt:lpstr>Acts 18:18</vt:lpstr>
      <vt:lpstr>Acts 18:26</vt:lpstr>
      <vt:lpstr>Rom 16:3</vt:lpstr>
      <vt:lpstr>2 Tim 4:19</vt:lpstr>
      <vt:lpstr>In Ephesus!</vt:lpstr>
      <vt:lpstr>Part Four:  I Timothy in Context</vt:lpstr>
      <vt:lpstr>IN EPHESUS!  I Timothy 1:3-7 </vt:lpstr>
      <vt:lpstr>Paul left Timothy in Ephesus…</vt:lpstr>
      <vt:lpstr>The Same Problem as at Corinth…</vt:lpstr>
      <vt:lpstr>Paul “teacher of the Gentiles in faith and truth.” I Timothy 2:7.</vt:lpstr>
      <vt:lpstr>1 Tim. 2:11-14 vs I Cor. 14:34-35</vt:lpstr>
      <vt:lpstr> I Cor. 14:34-39 </vt:lpstr>
      <vt:lpstr> I Cor. 14:36-39 KJV for the fundamentalist KJV only folks</vt:lpstr>
      <vt:lpstr> I Cor. 14:36-39 KJV</vt:lpstr>
      <vt:lpstr> I Cor. 14:36-39 KJV</vt:lpstr>
      <vt:lpstr> I Cor. 14:36-39 KJV</vt:lpstr>
      <vt:lpstr> I Timothy 2:15</vt:lpstr>
      <vt:lpstr> I Timothy 2:15</vt:lpstr>
      <vt:lpstr>The context of Ephesians  (since we are after all in Ephesus)</vt:lpstr>
      <vt:lpstr>The context of Ephesians  (since we are after all in Ephesus)</vt:lpstr>
      <vt:lpstr>Ephesians 5:25-28</vt:lpstr>
      <vt:lpstr>Ephesians 5:25-28</vt:lpstr>
      <vt:lpstr>What about women preaching, pastoring and  I Timothy 3?</vt:lpstr>
      <vt:lpstr>Context thus far…</vt:lpstr>
      <vt:lpstr>Context thus far…</vt:lpstr>
      <vt:lpstr>Context of I Timothy 2:3-7</vt:lpstr>
      <vt:lpstr>Now read chapter 3 realizing all these contexts and noting that there are no chapter divisions in the original Greek-  (they didn’t come until the 15th century.).</vt:lpstr>
      <vt:lpstr>Context of I Timothy 2:3-7</vt:lpstr>
      <vt:lpstr>Context of I Timothy 2:3-7</vt:lpstr>
      <vt:lpstr>A few additional considerations…</vt:lpstr>
      <vt:lpstr>A few additional considerations…</vt:lpstr>
      <vt:lpstr>A few additional considerations…</vt:lpstr>
      <vt:lpstr>A few additional considerations…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Can a Woman Teach? Part One of Women’s Role in the Church</dc:title>
  <dc:creator>Dr Mark</dc:creator>
  <cp:lastModifiedBy>Dr Mark</cp:lastModifiedBy>
  <cp:revision>62</cp:revision>
  <dcterms:created xsi:type="dcterms:W3CDTF">2010-08-05T21:19:58Z</dcterms:created>
  <dcterms:modified xsi:type="dcterms:W3CDTF">2010-08-15T02:30:34Z</dcterms:modified>
</cp:coreProperties>
</file>