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63" r:id="rId6"/>
    <p:sldId id="264" r:id="rId7"/>
    <p:sldId id="265" r:id="rId8"/>
    <p:sldId id="266" r:id="rId9"/>
    <p:sldId id="267" r:id="rId10"/>
    <p:sldId id="259" r:id="rId11"/>
    <p:sldId id="268" r:id="rId12"/>
    <p:sldId id="269" r:id="rId13"/>
    <p:sldId id="270" r:id="rId14"/>
    <p:sldId id="271" r:id="rId15"/>
    <p:sldId id="272" r:id="rId16"/>
    <p:sldId id="273" r:id="rId17"/>
    <p:sldId id="260"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9" d="100"/>
          <a:sy n="49" d="100"/>
        </p:scale>
        <p:origin x="-102" y="-56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C771472-ABE2-43BC-A1D5-71106382041A}" type="datetimeFigureOut">
              <a:rPr lang="en-US" smtClean="0"/>
              <a:pPr/>
              <a:t>8/10/2010</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9DAF5C2B-6529-474C-9329-DEFBC33AE5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771472-ABE2-43BC-A1D5-71106382041A}" type="datetimeFigureOut">
              <a:rPr lang="en-US" smtClean="0"/>
              <a:pPr/>
              <a:t>8/10/2010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F5C2B-6529-474C-9329-DEFBC33AE5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771472-ABE2-43BC-A1D5-71106382041A}" type="datetimeFigureOut">
              <a:rPr lang="en-US" smtClean="0"/>
              <a:pPr/>
              <a:t>8/10/2010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AF5C2B-6529-474C-9329-DEFBC33AE5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C771472-ABE2-43BC-A1D5-71106382041A}" type="datetimeFigureOut">
              <a:rPr lang="en-US" smtClean="0"/>
              <a:pPr/>
              <a:t>8/10/2010</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9DAF5C2B-6529-474C-9329-DEFBC33AE5D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C771472-ABE2-43BC-A1D5-71106382041A}" type="datetimeFigureOut">
              <a:rPr lang="en-US" smtClean="0"/>
              <a:pPr/>
              <a:t>8/10/2010</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9DAF5C2B-6529-474C-9329-DEFBC33AE5D0}"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C771472-ABE2-43BC-A1D5-71106382041A}" type="datetimeFigureOut">
              <a:rPr lang="en-US" smtClean="0"/>
              <a:pPr/>
              <a:t>8/10/2010</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9DAF5C2B-6529-474C-9329-DEFBC33AE5D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C771472-ABE2-43BC-A1D5-71106382041A}" type="datetimeFigureOut">
              <a:rPr lang="en-US" smtClean="0"/>
              <a:pPr/>
              <a:t>8/10/2010</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9DAF5C2B-6529-474C-9329-DEFBC33AE5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C771472-ABE2-43BC-A1D5-71106382041A}" type="datetimeFigureOut">
              <a:rPr lang="en-US" smtClean="0"/>
              <a:pPr/>
              <a:t>8/10/2010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AF5C2B-6529-474C-9329-DEFBC33AE5D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C771472-ABE2-43BC-A1D5-71106382041A}" type="datetimeFigureOut">
              <a:rPr lang="en-US" smtClean="0"/>
              <a:pPr/>
              <a:t>8/10/2010</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9DAF5C2B-6529-474C-9329-DEFBC33AE5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C771472-ABE2-43BC-A1D5-71106382041A}" type="datetimeFigureOut">
              <a:rPr lang="en-US" smtClean="0"/>
              <a:pPr/>
              <a:t>8/10/2010</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9DAF5C2B-6529-474C-9329-DEFBC33AE5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C771472-ABE2-43BC-A1D5-71106382041A}" type="datetimeFigureOut">
              <a:rPr lang="en-US" smtClean="0"/>
              <a:pPr/>
              <a:t>8/10/2010</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9DAF5C2B-6529-474C-9329-DEFBC33AE5D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C771472-ABE2-43BC-A1D5-71106382041A}" type="datetimeFigureOut">
              <a:rPr lang="en-US" smtClean="0"/>
              <a:pPr/>
              <a:t>8/10/2010</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9DAF5C2B-6529-474C-9329-DEFBC33AE5D0}"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40544" y="776288"/>
            <a:ext cx="8062912" cy="3414712"/>
          </a:xfrm>
        </p:spPr>
        <p:txBody>
          <a:bodyPr>
            <a:normAutofit fontScale="90000"/>
          </a:bodyPr>
          <a:lstStyle/>
          <a:p>
            <a:r>
              <a:rPr lang="en-US" sz="6700" b="1" dirty="0" smtClean="0">
                <a:effectLst>
                  <a:outerShdw blurRad="50800" dist="38100" algn="tr" rotWithShape="0">
                    <a:prstClr val="black">
                      <a:alpha val="40000"/>
                    </a:prstClr>
                  </a:outerShdw>
                </a:effectLst>
              </a:rPr>
              <a:t>Can a Woman Teach?</a:t>
            </a:r>
            <a:r>
              <a:rPr lang="en-US" sz="4800" dirty="0" smtClean="0"/>
              <a:t/>
            </a:r>
            <a:br>
              <a:rPr lang="en-US" sz="4800" dirty="0" smtClean="0"/>
            </a:br>
            <a:r>
              <a:rPr lang="en-US" sz="4800" b="1" dirty="0" smtClean="0">
                <a:effectLst>
                  <a:outerShdw blurRad="50800" dist="38100" algn="tr" rotWithShape="0">
                    <a:prstClr val="black">
                      <a:alpha val="40000"/>
                    </a:prstClr>
                  </a:outerShdw>
                </a:effectLst>
              </a:rPr>
              <a:t>Part One of Women’s Role in the Church</a:t>
            </a:r>
            <a:endParaRPr lang="en-US" sz="4800" dirty="0"/>
          </a:p>
        </p:txBody>
      </p:sp>
      <p:sp>
        <p:nvSpPr>
          <p:cNvPr id="3" name="Subtitle 2"/>
          <p:cNvSpPr>
            <a:spLocks noGrp="1"/>
          </p:cNvSpPr>
          <p:nvPr>
            <p:ph type="subTitle" idx="1"/>
          </p:nvPr>
        </p:nvSpPr>
        <p:spPr>
          <a:xfrm>
            <a:off x="533400" y="4191000"/>
            <a:ext cx="8062912" cy="1752600"/>
          </a:xfrm>
        </p:spPr>
        <p:txBody>
          <a:bodyPr>
            <a:noAutofit/>
          </a:bodyPr>
          <a:lstStyle/>
          <a:p>
            <a:r>
              <a:rPr lang="en-US" sz="4400" b="1" dirty="0" smtClean="0">
                <a:effectLst>
                  <a:outerShdw blurRad="50800" dist="38100" algn="tr" rotWithShape="0">
                    <a:prstClr val="black">
                      <a:alpha val="40000"/>
                    </a:prstClr>
                  </a:outerShdw>
                </a:effectLst>
              </a:rPr>
              <a:t>Family Worship Center</a:t>
            </a:r>
            <a:r>
              <a:rPr lang="en-US" sz="4400" b="1" dirty="0" smtClean="0"/>
              <a:t/>
            </a:r>
            <a:br>
              <a:rPr lang="en-US" sz="4400" b="1" dirty="0" smtClean="0"/>
            </a:br>
            <a:r>
              <a:rPr lang="en-US" sz="4400" b="1" dirty="0" smtClean="0">
                <a:effectLst>
                  <a:outerShdw blurRad="50800" dist="38100" algn="tr" rotWithShape="0">
                    <a:prstClr val="black">
                      <a:alpha val="40000"/>
                    </a:prstClr>
                  </a:outerShdw>
                </a:effectLst>
              </a:rPr>
              <a:t>Rev. Mark Schwarzbauer, Ph.D.</a:t>
            </a:r>
            <a:endParaRPr lang="en-US" sz="44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1464"/>
            <a:ext cx="7239000" cy="6281736"/>
          </a:xfrm>
        </p:spPr>
        <p:txBody>
          <a:bodyPr>
            <a:noAutofit/>
          </a:bodyPr>
          <a:lstStyle/>
          <a:p>
            <a:r>
              <a:rPr lang="en-US" sz="8800" dirty="0" smtClean="0">
                <a:effectLst>
                  <a:outerShdw blurRad="50800" dist="38100" algn="tr" rotWithShape="0">
                    <a:prstClr val="black">
                      <a:alpha val="40000"/>
                    </a:prstClr>
                  </a:outerShdw>
                </a:effectLst>
              </a:rPr>
              <a:t>Part Two:</a:t>
            </a:r>
            <a:br>
              <a:rPr lang="en-US" sz="8800" dirty="0" smtClean="0">
                <a:effectLst>
                  <a:outerShdw blurRad="50800" dist="38100" algn="tr" rotWithShape="0">
                    <a:prstClr val="black">
                      <a:alpha val="40000"/>
                    </a:prstClr>
                  </a:outerShdw>
                </a:effectLst>
              </a:rPr>
            </a:br>
            <a:r>
              <a:rPr lang="en-US" sz="8800" dirty="0" smtClean="0">
                <a:effectLst>
                  <a:outerShdw blurRad="50800" dist="38100" algn="tr" rotWithShape="0">
                    <a:prstClr val="black">
                      <a:alpha val="40000"/>
                    </a:prstClr>
                  </a:outerShdw>
                </a:effectLst>
              </a:rPr>
              <a:t>The </a:t>
            </a:r>
            <a:br>
              <a:rPr lang="en-US" sz="8800" dirty="0" smtClean="0">
                <a:effectLst>
                  <a:outerShdw blurRad="50800" dist="38100" algn="tr" rotWithShape="0">
                    <a:prstClr val="black">
                      <a:alpha val="40000"/>
                    </a:prstClr>
                  </a:outerShdw>
                </a:effectLst>
              </a:rPr>
            </a:br>
            <a:r>
              <a:rPr lang="en-US" sz="8800" dirty="0" err="1" smtClean="0">
                <a:effectLst>
                  <a:outerShdw blurRad="50800" dist="38100" algn="tr" rotWithShape="0">
                    <a:prstClr val="black">
                      <a:alpha val="40000"/>
                    </a:prstClr>
                  </a:outerShdw>
                </a:effectLst>
              </a:rPr>
              <a:t>Sitz</a:t>
            </a:r>
            <a:r>
              <a:rPr lang="en-US" sz="8800" dirty="0" smtClean="0">
                <a:effectLst>
                  <a:outerShdw blurRad="50800" dist="38100" algn="tr" rotWithShape="0">
                    <a:prstClr val="black">
                      <a:alpha val="40000"/>
                    </a:prstClr>
                  </a:outerShdw>
                </a:effectLst>
              </a:rPr>
              <a:t> </a:t>
            </a:r>
            <a:r>
              <a:rPr lang="en-US" sz="8800" dirty="0" err="1" smtClean="0">
                <a:effectLst>
                  <a:outerShdw blurRad="50800" dist="38100" algn="tr" rotWithShape="0">
                    <a:prstClr val="black">
                      <a:alpha val="40000"/>
                    </a:prstClr>
                  </a:outerShdw>
                </a:effectLst>
              </a:rPr>
              <a:t>em</a:t>
            </a:r>
            <a:r>
              <a:rPr lang="en-US" sz="8800" dirty="0" smtClean="0">
                <a:effectLst>
                  <a:outerShdw blurRad="50800" dist="38100" algn="tr" rotWithShape="0">
                    <a:prstClr val="black">
                      <a:alpha val="40000"/>
                    </a:prstClr>
                  </a:outerShdw>
                </a:effectLst>
              </a:rPr>
              <a:t> </a:t>
            </a:r>
            <a:br>
              <a:rPr lang="en-US" sz="8800" dirty="0" smtClean="0">
                <a:effectLst>
                  <a:outerShdw blurRad="50800" dist="38100" algn="tr" rotWithShape="0">
                    <a:prstClr val="black">
                      <a:alpha val="40000"/>
                    </a:prstClr>
                  </a:outerShdw>
                </a:effectLst>
              </a:rPr>
            </a:br>
            <a:r>
              <a:rPr lang="en-US" sz="8800" dirty="0" err="1" smtClean="0">
                <a:effectLst>
                  <a:outerShdw blurRad="50800" dist="38100" algn="tr" rotWithShape="0">
                    <a:prstClr val="black">
                      <a:alpha val="40000"/>
                    </a:prstClr>
                  </a:outerShdw>
                </a:effectLst>
              </a:rPr>
              <a:t>Leben</a:t>
            </a:r>
            <a:endParaRPr lang="en-US" sz="8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6000" b="1" dirty="0" smtClean="0">
                <a:effectLst>
                  <a:outerShdw blurRad="50800" dist="38100" algn="tr" rotWithShape="0">
                    <a:prstClr val="black">
                      <a:alpha val="40000"/>
                    </a:prstClr>
                  </a:outerShdw>
                </a:effectLst>
              </a:rPr>
              <a:t>The </a:t>
            </a:r>
            <a:r>
              <a:rPr lang="en-US" sz="6000" b="1" dirty="0" err="1" smtClean="0">
                <a:effectLst>
                  <a:outerShdw blurRad="50800" dist="38100" algn="tr" rotWithShape="0">
                    <a:prstClr val="black">
                      <a:alpha val="40000"/>
                    </a:prstClr>
                  </a:outerShdw>
                </a:effectLst>
              </a:rPr>
              <a:t>Sitz</a:t>
            </a:r>
            <a:r>
              <a:rPr lang="en-US" sz="6000" b="1" dirty="0" smtClean="0">
                <a:effectLst>
                  <a:outerShdw blurRad="50800" dist="38100" algn="tr" rotWithShape="0">
                    <a:prstClr val="black">
                      <a:alpha val="40000"/>
                    </a:prstClr>
                  </a:outerShdw>
                </a:effectLst>
              </a:rPr>
              <a:t> </a:t>
            </a:r>
            <a:r>
              <a:rPr lang="en-US" sz="6000" b="1" dirty="0" err="1" smtClean="0">
                <a:effectLst>
                  <a:outerShdw blurRad="50800" dist="38100" algn="tr" rotWithShape="0">
                    <a:prstClr val="black">
                      <a:alpha val="40000"/>
                    </a:prstClr>
                  </a:outerShdw>
                </a:effectLst>
              </a:rPr>
              <a:t>em</a:t>
            </a:r>
            <a:r>
              <a:rPr lang="en-US" sz="6000" b="1" dirty="0" smtClean="0">
                <a:effectLst>
                  <a:outerShdw blurRad="50800" dist="38100" algn="tr" rotWithShape="0">
                    <a:prstClr val="black">
                      <a:alpha val="40000"/>
                    </a:prstClr>
                  </a:outerShdw>
                </a:effectLst>
              </a:rPr>
              <a:t> </a:t>
            </a:r>
            <a:r>
              <a:rPr lang="en-US" sz="6000" b="1" dirty="0" err="1" smtClean="0">
                <a:effectLst>
                  <a:outerShdw blurRad="50800" dist="38100" algn="tr" rotWithShape="0">
                    <a:prstClr val="black">
                      <a:alpha val="40000"/>
                    </a:prstClr>
                  </a:outerShdw>
                </a:effectLst>
              </a:rPr>
              <a:t>Leben</a:t>
            </a:r>
            <a:endParaRPr lang="en-US" sz="6000" dirty="0"/>
          </a:p>
        </p:txBody>
      </p:sp>
      <p:sp>
        <p:nvSpPr>
          <p:cNvPr id="5" name="Content Placeholder 4"/>
          <p:cNvSpPr>
            <a:spLocks noGrp="1"/>
          </p:cNvSpPr>
          <p:nvPr>
            <p:ph idx="1"/>
          </p:nvPr>
        </p:nvSpPr>
        <p:spPr/>
        <p:txBody>
          <a:bodyPr>
            <a:normAutofit/>
          </a:bodyPr>
          <a:lstStyle/>
          <a:p>
            <a:pPr lvl="0"/>
            <a:r>
              <a:rPr lang="en-US" sz="4800" b="1" dirty="0" smtClean="0"/>
              <a:t>The “</a:t>
            </a:r>
            <a:r>
              <a:rPr lang="en-US" sz="4800" b="1" dirty="0" err="1" smtClean="0"/>
              <a:t>sitz</a:t>
            </a:r>
            <a:r>
              <a:rPr lang="en-US" sz="4800" b="1" dirty="0" smtClean="0"/>
              <a:t> </a:t>
            </a:r>
            <a:r>
              <a:rPr lang="en-US" sz="4800" b="1" dirty="0" err="1" smtClean="0"/>
              <a:t>em</a:t>
            </a:r>
            <a:r>
              <a:rPr lang="en-US" sz="4800" b="1" dirty="0" smtClean="0"/>
              <a:t> </a:t>
            </a:r>
            <a:r>
              <a:rPr lang="en-US" sz="4800" b="1" dirty="0" err="1" smtClean="0"/>
              <a:t>leben</a:t>
            </a:r>
            <a:r>
              <a:rPr lang="en-US" sz="4800" b="1" dirty="0" smtClean="0"/>
              <a:t>” means “the situation in life” or cultural context.  This is essential to understanding the meaning of the verses.</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99032"/>
          </a:xfrm>
        </p:spPr>
        <p:txBody>
          <a:bodyPr>
            <a:normAutofit fontScale="90000"/>
          </a:bodyPr>
          <a:lstStyle/>
          <a:p>
            <a:pPr lvl="0"/>
            <a:r>
              <a:rPr lang="en-US" sz="3600" dirty="0" smtClean="0"/>
              <a:t>The Culture Concerning Women During the writing of the New Testament.</a:t>
            </a:r>
            <a:endParaRPr lang="en-US" dirty="0"/>
          </a:p>
        </p:txBody>
      </p:sp>
      <p:sp>
        <p:nvSpPr>
          <p:cNvPr id="3" name="Content Placeholder 2"/>
          <p:cNvSpPr>
            <a:spLocks noGrp="1"/>
          </p:cNvSpPr>
          <p:nvPr>
            <p:ph idx="1"/>
          </p:nvPr>
        </p:nvSpPr>
        <p:spPr/>
        <p:txBody>
          <a:bodyPr>
            <a:normAutofit/>
          </a:bodyPr>
          <a:lstStyle/>
          <a:p>
            <a:pPr lvl="0"/>
            <a:r>
              <a:rPr lang="en-US" sz="3600" b="1" dirty="0" smtClean="0"/>
              <a:t>Please note I am reporting and not condoning!</a:t>
            </a:r>
          </a:p>
          <a:p>
            <a:pPr lvl="0"/>
            <a:r>
              <a:rPr lang="en-US" sz="3600" b="1" dirty="0" smtClean="0"/>
              <a:t>Women were considered “property” and not “persons.”  They could be bought and sold.  </a:t>
            </a:r>
          </a:p>
          <a:p>
            <a:pPr lvl="0"/>
            <a:r>
              <a:rPr lang="en-US" sz="3600" b="1" dirty="0" smtClean="0"/>
              <a:t>They had little to no legal rights and were not allowed to be educated.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99032"/>
          </a:xfrm>
        </p:spPr>
        <p:txBody>
          <a:bodyPr>
            <a:normAutofit fontScale="90000"/>
          </a:bodyPr>
          <a:lstStyle/>
          <a:p>
            <a:pPr lvl="0"/>
            <a:r>
              <a:rPr lang="en-US" sz="3600" dirty="0" smtClean="0"/>
              <a:t>The Culture Concerning Women During the writing of the New Testament.</a:t>
            </a:r>
            <a:endParaRPr lang="en-US" dirty="0"/>
          </a:p>
        </p:txBody>
      </p:sp>
      <p:sp>
        <p:nvSpPr>
          <p:cNvPr id="3" name="Content Placeholder 2"/>
          <p:cNvSpPr>
            <a:spLocks noGrp="1"/>
          </p:cNvSpPr>
          <p:nvPr>
            <p:ph idx="1"/>
          </p:nvPr>
        </p:nvSpPr>
        <p:spPr/>
        <p:txBody>
          <a:bodyPr>
            <a:normAutofit lnSpcReduction="10000"/>
          </a:bodyPr>
          <a:lstStyle/>
          <a:p>
            <a:pPr lvl="0"/>
            <a:r>
              <a:rPr lang="en-US" b="1" dirty="0" smtClean="0"/>
              <a:t>The Jewish Rabbis were forbidden from speaking to women.  It was stated that “The wise have said, each time that the man prolongs conversation with the woman he causes evil to himself and desists from the words of Torah and in the end inherits </a:t>
            </a:r>
            <a:r>
              <a:rPr lang="en-US" b="1" dirty="0" err="1" smtClean="0"/>
              <a:t>Gehinnom</a:t>
            </a:r>
            <a:r>
              <a:rPr lang="en-US" b="1" dirty="0" smtClean="0"/>
              <a:t>.”  In other words, they taught that even talking to your own wife was considered a terrible thing that would lead you away from the Law and send you to hell.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399032"/>
          </a:xfrm>
        </p:spPr>
        <p:txBody>
          <a:bodyPr>
            <a:normAutofit fontScale="90000"/>
          </a:bodyPr>
          <a:lstStyle/>
          <a:p>
            <a:pPr lvl="0"/>
            <a:r>
              <a:rPr lang="en-US" sz="3600" dirty="0" smtClean="0"/>
              <a:t>The Culture Concerning Women During the writing of the New Testament.</a:t>
            </a:r>
            <a:endParaRPr lang="en-US" dirty="0"/>
          </a:p>
        </p:txBody>
      </p:sp>
      <p:sp>
        <p:nvSpPr>
          <p:cNvPr id="3" name="Content Placeholder 2"/>
          <p:cNvSpPr>
            <a:spLocks noGrp="1"/>
          </p:cNvSpPr>
          <p:nvPr>
            <p:ph idx="1"/>
          </p:nvPr>
        </p:nvSpPr>
        <p:spPr/>
        <p:txBody>
          <a:bodyPr>
            <a:normAutofit/>
          </a:bodyPr>
          <a:lstStyle/>
          <a:p>
            <a:pPr lvl="0"/>
            <a:r>
              <a:rPr lang="en-US" sz="4000" b="1" dirty="0" smtClean="0"/>
              <a:t>One Rabbi stated that he would “rather burn the sayings of the Law than teach them to women.”  </a:t>
            </a:r>
          </a:p>
          <a:p>
            <a:pPr lvl="0"/>
            <a:r>
              <a:rPr lang="en-US" sz="4000" b="1" dirty="0" smtClean="0"/>
              <a:t>Jewish men prayed, “I thank you that I am not a Gentile, a slave or a woman.”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1524000" y="271464"/>
            <a:ext cx="6096000" cy="6205536"/>
          </a:xfrm>
        </p:spPr>
        <p:txBody>
          <a:bodyPr>
            <a:normAutofit/>
          </a:bodyPr>
          <a:lstStyle/>
          <a:p>
            <a:r>
              <a:rPr lang="en-US" sz="9600" dirty="0" smtClean="0"/>
              <a:t>Jesus was totally different.</a:t>
            </a:r>
            <a:endParaRPr lang="en-US" sz="9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914400" y="271464"/>
            <a:ext cx="7315200" cy="6205536"/>
          </a:xfrm>
        </p:spPr>
        <p:txBody>
          <a:bodyPr>
            <a:noAutofit/>
          </a:bodyPr>
          <a:lstStyle/>
          <a:p>
            <a:r>
              <a:rPr lang="en-US" sz="5400" dirty="0" smtClean="0"/>
              <a:t>Paul had to teach Christian truth of equality to a highly prejudice audience.  </a:t>
            </a:r>
            <a:br>
              <a:rPr lang="en-US" sz="5400" dirty="0" smtClean="0"/>
            </a:br>
            <a:r>
              <a:rPr lang="en-US" sz="5400" dirty="0" smtClean="0"/>
              <a:t>He did not compromise as some think. </a:t>
            </a:r>
            <a:endParaRPr lang="en-US" sz="54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1464"/>
            <a:ext cx="7239000" cy="6281736"/>
          </a:xfrm>
        </p:spPr>
        <p:txBody>
          <a:bodyPr>
            <a:noAutofit/>
          </a:bodyPr>
          <a:lstStyle/>
          <a:p>
            <a:r>
              <a:rPr lang="en-US" sz="8800" dirty="0" smtClean="0">
                <a:effectLst>
                  <a:outerShdw blurRad="50800" dist="38100" algn="tr" rotWithShape="0">
                    <a:prstClr val="black">
                      <a:alpha val="40000"/>
                    </a:prstClr>
                  </a:outerShdw>
                </a:effectLst>
              </a:rPr>
              <a:t>Part Three: The </a:t>
            </a:r>
            <a:br>
              <a:rPr lang="en-US" sz="8800" dirty="0" smtClean="0">
                <a:effectLst>
                  <a:outerShdw blurRad="50800" dist="38100" algn="tr" rotWithShape="0">
                    <a:prstClr val="black">
                      <a:alpha val="40000"/>
                    </a:prstClr>
                  </a:outerShdw>
                </a:effectLst>
              </a:rPr>
            </a:br>
            <a:r>
              <a:rPr lang="en-US" sz="8800" dirty="0" smtClean="0">
                <a:effectLst>
                  <a:outerShdw blurRad="50800" dist="38100" algn="tr" rotWithShape="0">
                    <a:prstClr val="black">
                      <a:alpha val="40000"/>
                    </a:prstClr>
                  </a:outerShdw>
                </a:effectLst>
              </a:rPr>
              <a:t>Corinthian Questions</a:t>
            </a:r>
            <a:endParaRPr lang="en-US" sz="8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1464"/>
            <a:ext cx="6553200" cy="6129336"/>
          </a:xfrm>
        </p:spPr>
        <p:txBody>
          <a:bodyPr>
            <a:normAutofit/>
          </a:bodyPr>
          <a:lstStyle/>
          <a:p>
            <a:pPr lvl="0"/>
            <a:r>
              <a:rPr lang="en-US" sz="6600" dirty="0" smtClean="0"/>
              <a:t>I Corinthians chapters 1-6; Paul writes and fights against division.</a:t>
            </a:r>
            <a:endParaRPr lang="en-US" sz="6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pPr lvl="0"/>
            <a:r>
              <a:rPr lang="en-US" sz="6600" dirty="0" smtClean="0"/>
              <a:t>I Corinthians 7:1-5</a:t>
            </a:r>
            <a:endParaRPr lang="en-US" sz="6600" dirty="0"/>
          </a:p>
        </p:txBody>
      </p:sp>
      <p:sp>
        <p:nvSpPr>
          <p:cNvPr id="5" name="Content Placeholder 4"/>
          <p:cNvSpPr>
            <a:spLocks noGrp="1"/>
          </p:cNvSpPr>
          <p:nvPr>
            <p:ph idx="1"/>
          </p:nvPr>
        </p:nvSpPr>
        <p:spPr/>
        <p:txBody>
          <a:bodyPr/>
          <a:lstStyle/>
          <a:p>
            <a:pPr lvl="0"/>
            <a:r>
              <a:rPr lang="en-US" sz="6600" b="1" dirty="0" smtClean="0"/>
              <a:t>Vs. 1 “Now concerning the things of which you wrote to me:” (plural)</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 Cor. 14:34-35 </a:t>
            </a:r>
            <a:endParaRPr lang="en-US" dirty="0"/>
          </a:p>
        </p:txBody>
      </p:sp>
      <p:sp>
        <p:nvSpPr>
          <p:cNvPr id="3" name="Content Placeholder 2"/>
          <p:cNvSpPr>
            <a:spLocks noGrp="1"/>
          </p:cNvSpPr>
          <p:nvPr>
            <p:ph idx="1"/>
          </p:nvPr>
        </p:nvSpPr>
        <p:spPr>
          <a:xfrm>
            <a:off x="457200" y="1371600"/>
            <a:ext cx="8229600" cy="5083208"/>
          </a:xfrm>
        </p:spPr>
        <p:txBody>
          <a:bodyPr>
            <a:noAutofit/>
          </a:bodyPr>
          <a:lstStyle/>
          <a:p>
            <a:r>
              <a:rPr lang="en-US" sz="3600" b="1" baseline="30000" dirty="0" smtClean="0"/>
              <a:t>34</a:t>
            </a:r>
            <a:r>
              <a:rPr lang="en-US" sz="3600" b="1" dirty="0" smtClean="0"/>
              <a:t>﻿Let your women keep silent in the churches, for they are not permitted to speak; but </a:t>
            </a:r>
            <a:r>
              <a:rPr lang="en-US" sz="3600" b="1" i="1" dirty="0" smtClean="0"/>
              <a:t>they</a:t>
            </a:r>
            <a:r>
              <a:rPr lang="en-US" sz="3600" b="1" dirty="0" smtClean="0"/>
              <a:t> </a:t>
            </a:r>
            <a:r>
              <a:rPr lang="en-US" sz="3600" b="1" i="1" dirty="0" smtClean="0"/>
              <a:t>are</a:t>
            </a:r>
            <a:r>
              <a:rPr lang="en-US" sz="3600" b="1" dirty="0" smtClean="0"/>
              <a:t> to be submissive, as the law also says. </a:t>
            </a:r>
            <a:r>
              <a:rPr lang="en-US" sz="3600" b="1" baseline="30000" dirty="0" smtClean="0"/>
              <a:t>35</a:t>
            </a:r>
            <a:r>
              <a:rPr lang="en-US" sz="3600" b="1" dirty="0" smtClean="0"/>
              <a:t>﻿And if they want to learn something, let them ask their own husbands at home; for it is shameful for women to speak in church. </a:t>
            </a:r>
            <a:endParaRPr lang="en-US" sz="36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6000" b="1" dirty="0" smtClean="0"/>
              <a:t>Context: </a:t>
            </a:r>
            <a:r>
              <a:rPr lang="en-US" sz="5300" b="1" dirty="0" smtClean="0"/>
              <a:t>I Corinthians 7:1-5</a:t>
            </a:r>
            <a:endParaRPr lang="en-US" sz="6000" b="1" dirty="0"/>
          </a:p>
        </p:txBody>
      </p:sp>
      <p:sp>
        <p:nvSpPr>
          <p:cNvPr id="3" name="Content Placeholder 2"/>
          <p:cNvSpPr>
            <a:spLocks noGrp="1"/>
          </p:cNvSpPr>
          <p:nvPr>
            <p:ph idx="1"/>
          </p:nvPr>
        </p:nvSpPr>
        <p:spPr/>
        <p:txBody>
          <a:bodyPr>
            <a:normAutofit/>
          </a:bodyPr>
          <a:lstStyle/>
          <a:p>
            <a:pPr lvl="0"/>
            <a:r>
              <a:rPr lang="en-US" sz="3600" b="1" i="1" dirty="0" smtClean="0"/>
              <a:t>Literary Context-</a:t>
            </a:r>
            <a:r>
              <a:rPr lang="en-US" sz="3600" b="1" dirty="0" smtClean="0"/>
              <a:t>  Before answering their question or addressing their statement, Paul first RESTATES- REPRINTS THEIR STATEMENT. “It is good for a man not to touch a woman.” This is not Paul’s teaching, it is his restating their statement in question.</a:t>
            </a:r>
            <a:endParaRPr lang="en-US" sz="3600" b="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82168"/>
            <a:ext cx="8229600" cy="1399032"/>
          </a:xfrm>
        </p:spPr>
        <p:txBody>
          <a:bodyPr>
            <a:noAutofit/>
          </a:bodyPr>
          <a:lstStyle/>
          <a:p>
            <a:pPr lvl="0"/>
            <a:r>
              <a:rPr lang="en-US" sz="5400" b="1" dirty="0" smtClean="0"/>
              <a:t>Jesus did this in the </a:t>
            </a:r>
            <a:br>
              <a:rPr lang="en-US" sz="5400" b="1" dirty="0" smtClean="0"/>
            </a:br>
            <a:r>
              <a:rPr lang="en-US" sz="5400" b="1" dirty="0" smtClean="0"/>
              <a:t>Sermon on the Mount.</a:t>
            </a:r>
            <a:endParaRPr lang="en-US" sz="5400" b="1" dirty="0"/>
          </a:p>
        </p:txBody>
      </p:sp>
      <p:sp>
        <p:nvSpPr>
          <p:cNvPr id="3" name="Content Placeholder 2"/>
          <p:cNvSpPr>
            <a:spLocks noGrp="1"/>
          </p:cNvSpPr>
          <p:nvPr>
            <p:ph idx="1"/>
          </p:nvPr>
        </p:nvSpPr>
        <p:spPr>
          <a:xfrm>
            <a:off x="457200" y="2057400"/>
            <a:ext cx="8229600" cy="4572000"/>
          </a:xfrm>
        </p:spPr>
        <p:txBody>
          <a:bodyPr>
            <a:normAutofit/>
          </a:bodyPr>
          <a:lstStyle/>
          <a:p>
            <a:pPr lvl="0"/>
            <a:r>
              <a:rPr lang="en-US" sz="5400" b="1" dirty="0" smtClean="0"/>
              <a:t>Seven times He states “you have heard” and then restates their teaching following it up with “But I tell you…”</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6000" b="1" dirty="0" smtClean="0"/>
              <a:t>Context: </a:t>
            </a:r>
            <a:r>
              <a:rPr lang="en-US" sz="5300" b="1" dirty="0" smtClean="0"/>
              <a:t>I Corinthians 7:1-5</a:t>
            </a:r>
            <a:endParaRPr lang="en-US" sz="6000" b="1" dirty="0"/>
          </a:p>
        </p:txBody>
      </p:sp>
      <p:sp>
        <p:nvSpPr>
          <p:cNvPr id="3" name="Content Placeholder 2"/>
          <p:cNvSpPr>
            <a:spLocks noGrp="1"/>
          </p:cNvSpPr>
          <p:nvPr>
            <p:ph idx="1"/>
          </p:nvPr>
        </p:nvSpPr>
        <p:spPr>
          <a:xfrm>
            <a:off x="457200" y="1524000"/>
            <a:ext cx="8229600" cy="4930808"/>
          </a:xfrm>
        </p:spPr>
        <p:txBody>
          <a:bodyPr>
            <a:normAutofit/>
          </a:bodyPr>
          <a:lstStyle/>
          <a:p>
            <a:pPr lvl="0"/>
            <a:r>
              <a:rPr lang="en-US" sz="3600" b="1" i="1" dirty="0" smtClean="0"/>
              <a:t>Scriptural Context-</a:t>
            </a:r>
            <a:r>
              <a:rPr lang="en-US" sz="3600" dirty="0" smtClean="0"/>
              <a:t> Chapter 6 and issue of adultery with prostitutes.</a:t>
            </a:r>
          </a:p>
          <a:p>
            <a:pPr lvl="0"/>
            <a:r>
              <a:rPr lang="en-US" sz="3600" b="1" i="1" dirty="0" smtClean="0"/>
              <a:t>Cultural context-</a:t>
            </a:r>
            <a:r>
              <a:rPr lang="en-US" sz="3600" dirty="0" smtClean="0"/>
              <a:t> Corinth was a seaport where you came to “sin and sail.”</a:t>
            </a:r>
          </a:p>
          <a:p>
            <a:r>
              <a:rPr lang="en-US" sz="3600" b="1" i="1" dirty="0" smtClean="0"/>
              <a:t>Cultural context- </a:t>
            </a:r>
            <a:r>
              <a:rPr lang="en-US" sz="3600" dirty="0" smtClean="0"/>
              <a:t>Temple of Aphrodite and between 1000 – 5000 prostitutes the Corinthian men frequented before getting saved. </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6000" b="1" dirty="0" smtClean="0"/>
              <a:t>Context: </a:t>
            </a:r>
            <a:r>
              <a:rPr lang="en-US" sz="5300" b="1" dirty="0" smtClean="0"/>
              <a:t>I Corinthians 7:1-5</a:t>
            </a:r>
            <a:endParaRPr lang="en-US" sz="6000" b="1" dirty="0"/>
          </a:p>
        </p:txBody>
      </p:sp>
      <p:sp>
        <p:nvSpPr>
          <p:cNvPr id="3" name="Content Placeholder 2"/>
          <p:cNvSpPr>
            <a:spLocks noGrp="1"/>
          </p:cNvSpPr>
          <p:nvPr>
            <p:ph idx="1"/>
          </p:nvPr>
        </p:nvSpPr>
        <p:spPr>
          <a:xfrm>
            <a:off x="457200" y="1524000"/>
            <a:ext cx="8229600" cy="4930808"/>
          </a:xfrm>
        </p:spPr>
        <p:txBody>
          <a:bodyPr>
            <a:normAutofit/>
          </a:bodyPr>
          <a:lstStyle/>
          <a:p>
            <a:pPr lvl="0"/>
            <a:r>
              <a:rPr lang="en-US" sz="3600" b="1" i="1" dirty="0" smtClean="0"/>
              <a:t>Textual meaning-</a:t>
            </a:r>
            <a:r>
              <a:rPr lang="en-US" sz="3600" dirty="0" smtClean="0"/>
              <a:t> “It is good for a man not to touch a woman.” They were asserting that it is better to practice asceticism (even the married men having no sex) than struggle with sexual temptation.</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Paul responds to their statement with God’s design and teaching…</a:t>
            </a:r>
            <a:endParaRPr lang="en-US" dirty="0"/>
          </a:p>
        </p:txBody>
      </p:sp>
      <p:sp>
        <p:nvSpPr>
          <p:cNvPr id="3" name="Content Placeholder 2"/>
          <p:cNvSpPr>
            <a:spLocks noGrp="1"/>
          </p:cNvSpPr>
          <p:nvPr>
            <p:ph idx="1"/>
          </p:nvPr>
        </p:nvSpPr>
        <p:spPr>
          <a:xfrm>
            <a:off x="457200" y="1676400"/>
            <a:ext cx="8229600" cy="4778408"/>
          </a:xfrm>
        </p:spPr>
        <p:txBody>
          <a:bodyPr/>
          <a:lstStyle/>
          <a:p>
            <a:pPr lvl="0"/>
            <a:r>
              <a:rPr lang="en-US" sz="3200" b="1" dirty="0" smtClean="0"/>
              <a:t>Vs. 2 “</a:t>
            </a:r>
            <a:r>
              <a:rPr lang="en-US" sz="3200" b="1" baseline="30000" dirty="0" smtClean="0"/>
              <a:t>2</a:t>
            </a:r>
            <a:r>
              <a:rPr lang="en-US" sz="3200" b="1" dirty="0" smtClean="0"/>
              <a:t>﻿Nevertheless, because of sexual immorality, let each man have his own wife, and let each woman have her own husband.”</a:t>
            </a:r>
          </a:p>
          <a:p>
            <a:pPr lvl="0"/>
            <a:r>
              <a:rPr lang="en-US" sz="3200" b="1" dirty="0" smtClean="0"/>
              <a:t>Key word “Nevertheless”; Paul begins his answer contradictory to their statement.</a:t>
            </a:r>
          </a:p>
          <a:p>
            <a:pPr lvl="0"/>
            <a:r>
              <a:rPr lang="en-US" sz="3200" b="1" dirty="0" smtClean="0"/>
              <a:t>Vs. 3-5 expounds on keeping purity and resisting the ungodly culture through a healthy sexual relationship in marriage.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271464"/>
            <a:ext cx="6858000" cy="6129336"/>
          </a:xfrm>
        </p:spPr>
        <p:txBody>
          <a:bodyPr>
            <a:normAutofit/>
          </a:bodyPr>
          <a:lstStyle/>
          <a:p>
            <a:r>
              <a:rPr lang="en-US" sz="4800" dirty="0" smtClean="0"/>
              <a:t>Other Corinthian “statements” “concerning the things of which you wrote to me:” continue from 8:1 to the rest of the letter.</a:t>
            </a:r>
            <a:endParaRPr lang="en-US" sz="4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smtClean="0"/>
              <a:t>I Corinthians 11:1-16</a:t>
            </a:r>
            <a:endParaRPr lang="en-US" sz="5400" b="1" dirty="0"/>
          </a:p>
        </p:txBody>
      </p:sp>
      <p:sp>
        <p:nvSpPr>
          <p:cNvPr id="5" name="Content Placeholder 4"/>
          <p:cNvSpPr>
            <a:spLocks noGrp="1"/>
          </p:cNvSpPr>
          <p:nvPr>
            <p:ph idx="1"/>
          </p:nvPr>
        </p:nvSpPr>
        <p:spPr/>
        <p:txBody>
          <a:bodyPr/>
          <a:lstStyle/>
          <a:p>
            <a:r>
              <a:rPr lang="en-US" dirty="0" smtClean="0"/>
              <a:t> </a:t>
            </a:r>
            <a:r>
              <a:rPr lang="en-US" sz="4400" dirty="0" smtClean="0"/>
              <a:t>It seems Paul contradicts himself here; once again he is restating the Corinthians statement and contradicting their statement with God’s teaching.</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smtClean="0"/>
              <a:t>I Corinthians 11:1-16</a:t>
            </a:r>
            <a:endParaRPr lang="en-US" sz="5400" b="1" dirty="0"/>
          </a:p>
        </p:txBody>
      </p:sp>
      <p:sp>
        <p:nvSpPr>
          <p:cNvPr id="5" name="Content Placeholder 4"/>
          <p:cNvSpPr>
            <a:spLocks noGrp="1"/>
          </p:cNvSpPr>
          <p:nvPr>
            <p:ph idx="1"/>
          </p:nvPr>
        </p:nvSpPr>
        <p:spPr>
          <a:xfrm>
            <a:off x="457200" y="1524000"/>
            <a:ext cx="8229600" cy="4930808"/>
          </a:xfrm>
        </p:spPr>
        <p:txBody>
          <a:bodyPr>
            <a:normAutofit fontScale="92500"/>
          </a:bodyPr>
          <a:lstStyle/>
          <a:p>
            <a:r>
              <a:rPr lang="en-US" dirty="0" smtClean="0"/>
              <a:t> </a:t>
            </a:r>
            <a:r>
              <a:rPr lang="en-US" sz="4200" b="1" dirty="0" smtClean="0"/>
              <a:t>Vs. </a:t>
            </a:r>
            <a:r>
              <a:rPr lang="en-US" sz="4200" b="1" dirty="0" smtClean="0"/>
              <a:t>1-2 </a:t>
            </a:r>
            <a:r>
              <a:rPr lang="en-US" sz="4200" b="1" dirty="0" smtClean="0"/>
              <a:t>are Paul’s statements.</a:t>
            </a:r>
          </a:p>
          <a:p>
            <a:r>
              <a:rPr lang="en-US" sz="4200" b="1" dirty="0" smtClean="0"/>
              <a:t> Vs. </a:t>
            </a:r>
            <a:r>
              <a:rPr lang="en-US" sz="4200" b="1" dirty="0" smtClean="0"/>
              <a:t>3-10</a:t>
            </a:r>
            <a:r>
              <a:rPr lang="en-US" sz="4200" b="1" dirty="0" smtClean="0"/>
              <a:t>, </a:t>
            </a:r>
            <a:r>
              <a:rPr lang="en-US" sz="4200" b="1" dirty="0" smtClean="0"/>
              <a:t>13b-15 </a:t>
            </a:r>
            <a:r>
              <a:rPr lang="en-US" sz="4200" b="1" dirty="0" smtClean="0"/>
              <a:t>ARE A RESTATEMENT OF THE CORINTHIAN STATEMENTS IN QUESTION.</a:t>
            </a:r>
          </a:p>
          <a:p>
            <a:r>
              <a:rPr lang="en-US" sz="4200" b="1" dirty="0" smtClean="0"/>
              <a:t>Vs. 11-13a and 16 are Paul’s response and correction of their false teaching.</a:t>
            </a:r>
          </a:p>
          <a:p>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smtClean="0"/>
              <a:t>I Corinthians 11:1-16</a:t>
            </a:r>
            <a:endParaRPr lang="en-US" sz="5400" b="1" dirty="0"/>
          </a:p>
        </p:txBody>
      </p:sp>
      <p:sp>
        <p:nvSpPr>
          <p:cNvPr id="5" name="Content Placeholder 4"/>
          <p:cNvSpPr>
            <a:spLocks noGrp="1"/>
          </p:cNvSpPr>
          <p:nvPr>
            <p:ph idx="1"/>
          </p:nvPr>
        </p:nvSpPr>
        <p:spPr>
          <a:xfrm>
            <a:off x="457200" y="1524000"/>
            <a:ext cx="8229600" cy="4930808"/>
          </a:xfrm>
        </p:spPr>
        <p:txBody>
          <a:bodyPr>
            <a:normAutofit/>
          </a:bodyPr>
          <a:lstStyle/>
          <a:p>
            <a:r>
              <a:rPr lang="en-US" sz="4000" b="1" dirty="0" smtClean="0"/>
              <a:t>Vs. 11 “Nevertheless” Paul again starts his response.</a:t>
            </a:r>
          </a:p>
          <a:p>
            <a:r>
              <a:rPr lang="en-US" sz="4000" b="1" dirty="0" smtClean="0"/>
              <a:t>2. Doesn’t it seem absurd when commentators or teachers wrongly assume </a:t>
            </a:r>
            <a:r>
              <a:rPr lang="en-US" sz="4000" b="1" dirty="0" smtClean="0"/>
              <a:t>3-10</a:t>
            </a:r>
            <a:r>
              <a:rPr lang="en-US" sz="4000" b="1" dirty="0" smtClean="0"/>
              <a:t>, 13b-15 are Paul’s teaching?</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smtClean="0"/>
              <a:t>I Corinthians 11:1-16</a:t>
            </a:r>
            <a:endParaRPr lang="en-US" sz="5400" b="1" dirty="0"/>
          </a:p>
        </p:txBody>
      </p:sp>
      <p:sp>
        <p:nvSpPr>
          <p:cNvPr id="5" name="Content Placeholder 4"/>
          <p:cNvSpPr>
            <a:spLocks noGrp="1"/>
          </p:cNvSpPr>
          <p:nvPr>
            <p:ph idx="1"/>
          </p:nvPr>
        </p:nvSpPr>
        <p:spPr>
          <a:xfrm>
            <a:off x="457200" y="1524000"/>
            <a:ext cx="8229600" cy="4930808"/>
          </a:xfrm>
        </p:spPr>
        <p:txBody>
          <a:bodyPr>
            <a:normAutofit/>
          </a:bodyPr>
          <a:lstStyle/>
          <a:p>
            <a:r>
              <a:rPr lang="en-US" sz="6000" b="1" dirty="0" smtClean="0"/>
              <a:t>Paul clears it up…</a:t>
            </a:r>
          </a:p>
          <a:p>
            <a:r>
              <a:rPr lang="en-US" sz="6000" b="1" dirty="0" smtClean="0"/>
              <a:t>Man is not without the woman.</a:t>
            </a:r>
          </a:p>
          <a:p>
            <a:r>
              <a:rPr lang="en-US" sz="6000" b="1" dirty="0" smtClean="0"/>
              <a:t>All things of God </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1464"/>
            <a:ext cx="7239000" cy="6281736"/>
          </a:xfrm>
        </p:spPr>
        <p:txBody>
          <a:bodyPr>
            <a:noAutofit/>
          </a:bodyPr>
          <a:lstStyle/>
          <a:p>
            <a:r>
              <a:rPr lang="en-US" sz="8800" dirty="0" smtClean="0">
                <a:effectLst>
                  <a:outerShdw blurRad="50800" dist="38100" algn="tr" rotWithShape="0">
                    <a:prstClr val="black">
                      <a:alpha val="40000"/>
                    </a:prstClr>
                  </a:outerShdw>
                </a:effectLst>
              </a:rPr>
              <a:t>Part One: </a:t>
            </a:r>
            <a:br>
              <a:rPr lang="en-US" sz="8800" dirty="0" smtClean="0">
                <a:effectLst>
                  <a:outerShdw blurRad="50800" dist="38100" algn="tr" rotWithShape="0">
                    <a:prstClr val="black">
                      <a:alpha val="40000"/>
                    </a:prstClr>
                  </a:outerShdw>
                </a:effectLst>
              </a:rPr>
            </a:br>
            <a:r>
              <a:rPr lang="en-US" sz="8800" dirty="0" smtClean="0">
                <a:effectLst>
                  <a:outerShdw blurRad="50800" dist="38100" algn="tr" rotWithShape="0">
                    <a:prstClr val="black">
                      <a:alpha val="40000"/>
                    </a:prstClr>
                  </a:outerShdw>
                </a:effectLst>
              </a:rPr>
              <a:t>Interpreting </a:t>
            </a:r>
            <a:br>
              <a:rPr lang="en-US" sz="8800" dirty="0" smtClean="0">
                <a:effectLst>
                  <a:outerShdw blurRad="50800" dist="38100" algn="tr" rotWithShape="0">
                    <a:prstClr val="black">
                      <a:alpha val="40000"/>
                    </a:prstClr>
                  </a:outerShdw>
                </a:effectLst>
              </a:rPr>
            </a:br>
            <a:r>
              <a:rPr lang="en-US" sz="8800" dirty="0" smtClean="0">
                <a:effectLst>
                  <a:outerShdw blurRad="50800" dist="38100" algn="tr" rotWithShape="0">
                    <a:prstClr val="black">
                      <a:alpha val="40000"/>
                    </a:prstClr>
                  </a:outerShdw>
                </a:effectLst>
              </a:rPr>
              <a:t>God’s </a:t>
            </a:r>
            <a:br>
              <a:rPr lang="en-US" sz="8800" dirty="0" smtClean="0">
                <a:effectLst>
                  <a:outerShdw blurRad="50800" dist="38100" algn="tr" rotWithShape="0">
                    <a:prstClr val="black">
                      <a:alpha val="40000"/>
                    </a:prstClr>
                  </a:outerShdw>
                </a:effectLst>
              </a:rPr>
            </a:br>
            <a:r>
              <a:rPr lang="en-US" sz="8800" dirty="0" smtClean="0">
                <a:effectLst>
                  <a:outerShdw blurRad="50800" dist="38100" algn="tr" rotWithShape="0">
                    <a:prstClr val="black">
                      <a:alpha val="40000"/>
                    </a:prstClr>
                  </a:outerShdw>
                </a:effectLst>
              </a:rPr>
              <a:t>Word</a:t>
            </a:r>
            <a:endParaRPr lang="en-US" sz="8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dirty="0" smtClean="0"/>
              <a:t>Genesis 1:27-28</a:t>
            </a:r>
            <a:endParaRPr lang="en-US" sz="5400" b="1" dirty="0"/>
          </a:p>
        </p:txBody>
      </p:sp>
      <p:sp>
        <p:nvSpPr>
          <p:cNvPr id="5" name="Content Placeholder 4"/>
          <p:cNvSpPr>
            <a:spLocks noGrp="1"/>
          </p:cNvSpPr>
          <p:nvPr>
            <p:ph idx="1"/>
          </p:nvPr>
        </p:nvSpPr>
        <p:spPr>
          <a:xfrm>
            <a:off x="457200" y="1524000"/>
            <a:ext cx="8229600" cy="4930808"/>
          </a:xfrm>
        </p:spPr>
        <p:txBody>
          <a:bodyPr>
            <a:normAutofit lnSpcReduction="10000"/>
          </a:bodyPr>
          <a:lstStyle/>
          <a:p>
            <a:pPr>
              <a:buNone/>
            </a:pPr>
            <a:r>
              <a:rPr lang="en-US" sz="3600" b="1" baseline="30000" dirty="0" smtClean="0"/>
              <a:t>27</a:t>
            </a:r>
            <a:r>
              <a:rPr lang="en-US" sz="3600" b="1" dirty="0" smtClean="0"/>
              <a:t>﻿So God created man in His </a:t>
            </a:r>
            <a:r>
              <a:rPr lang="en-US" sz="3600" b="1" i="1" dirty="0" smtClean="0"/>
              <a:t>own</a:t>
            </a:r>
            <a:r>
              <a:rPr lang="en-US" sz="3600" b="1" dirty="0" smtClean="0"/>
              <a:t> image; in the image of God He created him; </a:t>
            </a:r>
            <a:r>
              <a:rPr lang="en-US" sz="3600" b="1" u="sng" dirty="0" smtClean="0"/>
              <a:t>male and female He created them</a:t>
            </a:r>
            <a:r>
              <a:rPr lang="en-US" sz="3600" b="1" dirty="0" smtClean="0"/>
              <a:t>. </a:t>
            </a:r>
            <a:r>
              <a:rPr lang="en-US" sz="3600" b="1" baseline="30000" dirty="0" smtClean="0"/>
              <a:t>28</a:t>
            </a:r>
            <a:r>
              <a:rPr lang="en-US" sz="3600" b="1" dirty="0" smtClean="0"/>
              <a:t>﻿Then God blessed them, and God </a:t>
            </a:r>
            <a:r>
              <a:rPr lang="en-US" sz="3600" b="1" u="sng" dirty="0" smtClean="0"/>
              <a:t>said to them, </a:t>
            </a:r>
            <a:r>
              <a:rPr lang="en-US" sz="3600" b="1" dirty="0" smtClean="0"/>
              <a:t>“Be fruitful and multiply; fill the earth and subdue it; have </a:t>
            </a:r>
            <a:r>
              <a:rPr lang="en-US" sz="3600" b="1" u="sng" dirty="0" smtClean="0"/>
              <a:t>dominion</a:t>
            </a:r>
            <a:r>
              <a:rPr lang="en-US" sz="3600" b="1" dirty="0" smtClean="0"/>
              <a:t> over the fish of the sea, over the birds of the air, and over every living thing that moves on the earth.”</a:t>
            </a:r>
          </a:p>
          <a:p>
            <a:pPr>
              <a:buNone/>
            </a:pP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dirty="0" smtClean="0"/>
              <a:t>Genesis 1:27-28</a:t>
            </a:r>
            <a:endParaRPr lang="en-US" sz="5400" b="1" dirty="0"/>
          </a:p>
        </p:txBody>
      </p:sp>
      <p:sp>
        <p:nvSpPr>
          <p:cNvPr id="5" name="Content Placeholder 4"/>
          <p:cNvSpPr>
            <a:spLocks noGrp="1"/>
          </p:cNvSpPr>
          <p:nvPr>
            <p:ph idx="1"/>
          </p:nvPr>
        </p:nvSpPr>
        <p:spPr>
          <a:xfrm>
            <a:off x="457200" y="1524000"/>
            <a:ext cx="8229600" cy="4930808"/>
          </a:xfrm>
        </p:spPr>
        <p:txBody>
          <a:bodyPr>
            <a:normAutofit fontScale="92500" lnSpcReduction="20000"/>
          </a:bodyPr>
          <a:lstStyle/>
          <a:p>
            <a:r>
              <a:rPr lang="en-US" sz="6000" dirty="0" smtClean="0"/>
              <a:t>God made THEM male and female.</a:t>
            </a:r>
          </a:p>
          <a:p>
            <a:r>
              <a:rPr lang="en-US" sz="6000" dirty="0" smtClean="0"/>
              <a:t>God gave THEM dominion.</a:t>
            </a:r>
          </a:p>
          <a:p>
            <a:r>
              <a:rPr lang="en-US" sz="6000" dirty="0" smtClean="0"/>
              <a:t>Equality before the fall and in redemption.</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smtClean="0"/>
              <a:t>I Corinthians 11:1-16</a:t>
            </a:r>
            <a:endParaRPr lang="en-US" sz="5400" b="1" dirty="0"/>
          </a:p>
        </p:txBody>
      </p:sp>
      <p:sp>
        <p:nvSpPr>
          <p:cNvPr id="5" name="Content Placeholder 4"/>
          <p:cNvSpPr>
            <a:spLocks noGrp="1"/>
          </p:cNvSpPr>
          <p:nvPr>
            <p:ph idx="1"/>
          </p:nvPr>
        </p:nvSpPr>
        <p:spPr>
          <a:xfrm>
            <a:off x="457200" y="1524000"/>
            <a:ext cx="8229600" cy="4930808"/>
          </a:xfrm>
        </p:spPr>
        <p:txBody>
          <a:bodyPr>
            <a:normAutofit/>
          </a:bodyPr>
          <a:lstStyle/>
          <a:p>
            <a:r>
              <a:rPr lang="en-US" sz="4000" b="1" dirty="0" smtClean="0"/>
              <a:t>Judge in yourself = use some common sense.</a:t>
            </a:r>
          </a:p>
          <a:p>
            <a:r>
              <a:rPr lang="en-US" sz="4000" b="1" dirty="0" smtClean="0"/>
              <a:t>Vs. 16 Paul nails it down…</a:t>
            </a:r>
          </a:p>
          <a:p>
            <a:r>
              <a:rPr lang="en-US" sz="4000" b="1" dirty="0" smtClean="0"/>
              <a:t>WE HAVE NO SUCH CUSTOM (the whole head covering &amp; hair issue).</a:t>
            </a:r>
          </a:p>
          <a:p>
            <a:r>
              <a:rPr lang="en-US" sz="4000" b="1" dirty="0" smtClean="0"/>
              <a:t>Neither do the churches of God.</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5400" b="1" dirty="0" smtClean="0"/>
              <a:t>I Corinthians 11:1-16</a:t>
            </a:r>
            <a:endParaRPr lang="en-US" sz="5400" b="1" dirty="0"/>
          </a:p>
        </p:txBody>
      </p:sp>
      <p:sp>
        <p:nvSpPr>
          <p:cNvPr id="5" name="Content Placeholder 4"/>
          <p:cNvSpPr>
            <a:spLocks noGrp="1"/>
          </p:cNvSpPr>
          <p:nvPr>
            <p:ph idx="1"/>
          </p:nvPr>
        </p:nvSpPr>
        <p:spPr>
          <a:xfrm>
            <a:off x="457200" y="1524000"/>
            <a:ext cx="8229600" cy="4930808"/>
          </a:xfrm>
        </p:spPr>
        <p:txBody>
          <a:bodyPr>
            <a:normAutofit/>
          </a:bodyPr>
          <a:lstStyle/>
          <a:p>
            <a:r>
              <a:rPr lang="en-US" sz="4000" dirty="0" smtClean="0"/>
              <a:t>Contentious is from the Greek word </a:t>
            </a:r>
            <a:r>
              <a:rPr lang="el-GR" sz="4000" dirty="0" smtClean="0"/>
              <a:t>φιλονεικία </a:t>
            </a:r>
            <a:r>
              <a:rPr lang="en-US" sz="4000" dirty="0" smtClean="0"/>
              <a:t>PHILONEIKIA</a:t>
            </a:r>
          </a:p>
          <a:p>
            <a:r>
              <a:rPr lang="en-US" sz="4000" dirty="0" smtClean="0"/>
              <a:t>Literally means “Love Strife”.</a:t>
            </a:r>
          </a:p>
          <a:p>
            <a:r>
              <a:rPr lang="en-US" sz="4000" dirty="0" smtClean="0"/>
              <a:t>Some people love to fight and create contention.</a:t>
            </a:r>
          </a:p>
          <a:p>
            <a:r>
              <a:rPr lang="en-US" sz="4000" dirty="0" smtClean="0"/>
              <a:t>Watch out for those who create  tension and controversy.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7" fill="hold">
                      <p:stCondLst>
                        <p:cond delay="indefinite"/>
                      </p:stCondLst>
                      <p:childTnLst>
                        <p:par>
                          <p:cTn id="28" fill="hold">
                            <p:stCondLst>
                              <p:cond delay="0"/>
                            </p:stCondLst>
                            <p:childTnLst>
                              <p:par>
                                <p:cTn id="29" presetID="15" presetClass="entr" presetSubtype="0" fill="hold" grpId="0" nodeType="clickEffect">
                                  <p:stCondLst>
                                    <p:cond delay="0"/>
                                  </p:stCondLst>
                                  <p:childTnLst>
                                    <p:set>
                                      <p:cBhvr>
                                        <p:cTn id="30" dur="1" fill="hold">
                                          <p:stCondLst>
                                            <p:cond delay="0"/>
                                          </p:stCondLst>
                                        </p:cTn>
                                        <p:tgtEl>
                                          <p:spTgt spid="5">
                                            <p:txEl>
                                              <p:pRg st="3" end="3"/>
                                            </p:txEl>
                                          </p:spTgt>
                                        </p:tgtEl>
                                        <p:attrNameLst>
                                          <p:attrName>style.visibility</p:attrName>
                                        </p:attrNameLst>
                                      </p:cBhvr>
                                      <p:to>
                                        <p:strVal val="visible"/>
                                      </p:to>
                                    </p:set>
                                    <p:anim calcmode="lin" valueType="num">
                                      <p:cBhvr>
                                        <p:cTn id="31" dur="1000" fill="hold"/>
                                        <p:tgtEl>
                                          <p:spTgt spid="5">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5">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5">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34" dur="1000" fill="hold"/>
                                        <p:tgtEl>
                                          <p:spTgt spid="5">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71464"/>
            <a:ext cx="6781800" cy="5824536"/>
          </a:xfrm>
        </p:spPr>
        <p:txBody>
          <a:bodyPr>
            <a:normAutofit/>
          </a:bodyPr>
          <a:lstStyle/>
          <a:p>
            <a:r>
              <a:rPr lang="en-US" sz="9600" dirty="0" smtClean="0"/>
              <a:t>What about</a:t>
            </a:r>
            <a:br>
              <a:rPr lang="en-US" sz="9600" dirty="0" smtClean="0"/>
            </a:br>
            <a:r>
              <a:rPr lang="en-US" sz="9600" dirty="0" smtClean="0"/>
              <a:t>I Corinthians </a:t>
            </a:r>
            <a:br>
              <a:rPr lang="en-US" sz="9600" dirty="0" smtClean="0"/>
            </a:br>
            <a:r>
              <a:rPr lang="en-US" sz="9600" dirty="0" smtClean="0"/>
              <a:t>14:34-35?</a:t>
            </a:r>
            <a:endParaRPr lang="en-US" sz="9600" b="1"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I Cor. 14:34-35 </a:t>
            </a:r>
            <a:endParaRPr lang="en-US" dirty="0"/>
          </a:p>
        </p:txBody>
      </p:sp>
      <p:sp>
        <p:nvSpPr>
          <p:cNvPr id="3" name="Content Placeholder 2"/>
          <p:cNvSpPr>
            <a:spLocks noGrp="1"/>
          </p:cNvSpPr>
          <p:nvPr>
            <p:ph idx="1"/>
          </p:nvPr>
        </p:nvSpPr>
        <p:spPr>
          <a:xfrm>
            <a:off x="457200" y="1371600"/>
            <a:ext cx="8229600" cy="5083208"/>
          </a:xfrm>
        </p:spPr>
        <p:txBody>
          <a:bodyPr>
            <a:noAutofit/>
          </a:bodyPr>
          <a:lstStyle/>
          <a:p>
            <a:r>
              <a:rPr lang="en-US" sz="3600" b="1" baseline="30000" dirty="0" smtClean="0"/>
              <a:t>34</a:t>
            </a:r>
            <a:r>
              <a:rPr lang="en-US" sz="3600" b="1" dirty="0" smtClean="0"/>
              <a:t>﻿Let your women keep silent in the churches, for they are not permitted to speak; but </a:t>
            </a:r>
            <a:r>
              <a:rPr lang="en-US" sz="3600" b="1" i="1" dirty="0" smtClean="0"/>
              <a:t>they</a:t>
            </a:r>
            <a:r>
              <a:rPr lang="en-US" sz="3600" b="1" dirty="0" smtClean="0"/>
              <a:t> </a:t>
            </a:r>
            <a:r>
              <a:rPr lang="en-US" sz="3600" b="1" i="1" dirty="0" smtClean="0"/>
              <a:t>are</a:t>
            </a:r>
            <a:r>
              <a:rPr lang="en-US" sz="3600" b="1" dirty="0" smtClean="0"/>
              <a:t> to be submissive, as the law also says. </a:t>
            </a:r>
            <a:r>
              <a:rPr lang="en-US" sz="3600" b="1" baseline="30000" dirty="0" smtClean="0"/>
              <a:t>35</a:t>
            </a:r>
            <a:r>
              <a:rPr lang="en-US" sz="3600" b="1" dirty="0" smtClean="0"/>
              <a:t>﻿And if they want to learn something, let them ask their own husbands at home; for it is shameful for women to speak in church. </a:t>
            </a:r>
            <a:endParaRPr lang="en-US" sz="3600" b="1"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271464"/>
            <a:ext cx="6781800" cy="5824536"/>
          </a:xfrm>
        </p:spPr>
        <p:txBody>
          <a:bodyPr>
            <a:normAutofit/>
          </a:bodyPr>
          <a:lstStyle/>
          <a:p>
            <a:r>
              <a:rPr lang="en-US" sz="9600" dirty="0" smtClean="0"/>
              <a:t>Remember Galatians</a:t>
            </a:r>
            <a:br>
              <a:rPr lang="en-US" sz="9600" dirty="0" smtClean="0"/>
            </a:br>
            <a:r>
              <a:rPr lang="en-US" sz="9600" dirty="0" smtClean="0"/>
              <a:t>3:23-28?</a:t>
            </a:r>
            <a:endParaRPr lang="en-US" sz="9600"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800" b="1" dirty="0" smtClean="0"/>
              <a:t>Galatians 3:23-28.</a:t>
            </a:r>
            <a:endParaRPr lang="en-US" sz="4800" b="1" dirty="0"/>
          </a:p>
        </p:txBody>
      </p:sp>
      <p:sp>
        <p:nvSpPr>
          <p:cNvPr id="3" name="Content Placeholder 2"/>
          <p:cNvSpPr>
            <a:spLocks noGrp="1"/>
          </p:cNvSpPr>
          <p:nvPr>
            <p:ph idx="1"/>
          </p:nvPr>
        </p:nvSpPr>
        <p:spPr>
          <a:xfrm>
            <a:off x="457200" y="1447800"/>
            <a:ext cx="8229600" cy="5007008"/>
          </a:xfrm>
        </p:spPr>
        <p:txBody>
          <a:bodyPr>
            <a:normAutofit fontScale="92500" lnSpcReduction="10000"/>
          </a:bodyPr>
          <a:lstStyle/>
          <a:p>
            <a:r>
              <a:rPr lang="en-US" baseline="30000" dirty="0" smtClean="0"/>
              <a:t>23</a:t>
            </a:r>
            <a:r>
              <a:rPr lang="en-US" dirty="0" smtClean="0"/>
              <a:t>﻿But before faith came, we were kept under guard by the law, kept for the faith which would afterward be revealed. </a:t>
            </a:r>
            <a:r>
              <a:rPr lang="en-US" baseline="30000" dirty="0" smtClean="0"/>
              <a:t>24</a:t>
            </a:r>
            <a:r>
              <a:rPr lang="en-US" dirty="0" smtClean="0"/>
              <a:t>﻿Therefore the law was our tutor </a:t>
            </a:r>
            <a:r>
              <a:rPr lang="en-US" i="1" dirty="0" smtClean="0"/>
              <a:t>to</a:t>
            </a:r>
            <a:r>
              <a:rPr lang="en-US" dirty="0" smtClean="0"/>
              <a:t> </a:t>
            </a:r>
            <a:r>
              <a:rPr lang="en-US" i="1" dirty="0" smtClean="0"/>
              <a:t>bring</a:t>
            </a:r>
            <a:r>
              <a:rPr lang="en-US" dirty="0" smtClean="0"/>
              <a:t> </a:t>
            </a:r>
            <a:r>
              <a:rPr lang="en-US" i="1" dirty="0" smtClean="0"/>
              <a:t>us</a:t>
            </a:r>
            <a:r>
              <a:rPr lang="en-US" dirty="0" smtClean="0"/>
              <a:t> to Christ, that we might be justified by faith. </a:t>
            </a:r>
            <a:r>
              <a:rPr lang="en-US" baseline="30000" dirty="0" smtClean="0"/>
              <a:t>25</a:t>
            </a:r>
            <a:r>
              <a:rPr lang="en-US" dirty="0" smtClean="0"/>
              <a:t>﻿But after faith has come, we are no longer under a tutor.</a:t>
            </a:r>
          </a:p>
          <a:p>
            <a:pPr>
              <a:buNone/>
            </a:pPr>
            <a:r>
              <a:rPr lang="en-US" baseline="30000" dirty="0" smtClean="0"/>
              <a:t>	26</a:t>
            </a:r>
            <a:r>
              <a:rPr lang="en-US" dirty="0" smtClean="0"/>
              <a:t>﻿For you are all sons of God through faith in Christ Jesus. </a:t>
            </a:r>
            <a:r>
              <a:rPr lang="en-US" baseline="30000" dirty="0" smtClean="0"/>
              <a:t>27</a:t>
            </a:r>
            <a:r>
              <a:rPr lang="en-US" dirty="0" smtClean="0"/>
              <a:t>﻿For as many of you as were baptized into Christ have put on Christ. </a:t>
            </a:r>
            <a:r>
              <a:rPr lang="en-US" baseline="30000" dirty="0" smtClean="0"/>
              <a:t>28</a:t>
            </a:r>
            <a:r>
              <a:rPr lang="en-US" dirty="0" smtClean="0"/>
              <a:t>﻿There is neither Jew nor Greek, there is neither slave nor free, there is neither male nor female; for you are all one in Christ Jesus. </a:t>
            </a:r>
          </a:p>
          <a:p>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5400" dirty="0" smtClean="0"/>
              <a:t>I Cor. 14:34-39 </a:t>
            </a:r>
            <a:endParaRPr lang="en-US" dirty="0"/>
          </a:p>
        </p:txBody>
      </p:sp>
      <p:sp>
        <p:nvSpPr>
          <p:cNvPr id="3" name="Content Placeholder 2"/>
          <p:cNvSpPr>
            <a:spLocks noGrp="1"/>
          </p:cNvSpPr>
          <p:nvPr>
            <p:ph idx="1"/>
          </p:nvPr>
        </p:nvSpPr>
        <p:spPr>
          <a:xfrm>
            <a:off x="457200" y="1371600"/>
            <a:ext cx="8229600" cy="5083208"/>
          </a:xfrm>
        </p:spPr>
        <p:txBody>
          <a:bodyPr>
            <a:noAutofit/>
          </a:bodyPr>
          <a:lstStyle/>
          <a:p>
            <a:r>
              <a:rPr lang="en-US" sz="6000" b="1" dirty="0" smtClean="0"/>
              <a:t>Vs. 34-35 are restatements of the Corinthians.</a:t>
            </a:r>
          </a:p>
          <a:p>
            <a:r>
              <a:rPr lang="en-US" sz="6000" b="1" dirty="0" smtClean="0"/>
              <a:t>Paul Answers in 36-39</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sz="4900" dirty="0" smtClean="0"/>
              <a:t>I Cor. 14:36-39 KJV for the fundamentalist KJV only folks</a:t>
            </a:r>
            <a:endParaRPr lang="en-US" dirty="0"/>
          </a:p>
        </p:txBody>
      </p:sp>
      <p:sp>
        <p:nvSpPr>
          <p:cNvPr id="3" name="Content Placeholder 2"/>
          <p:cNvSpPr>
            <a:spLocks noGrp="1"/>
          </p:cNvSpPr>
          <p:nvPr>
            <p:ph idx="1"/>
          </p:nvPr>
        </p:nvSpPr>
        <p:spPr>
          <a:xfrm>
            <a:off x="457200" y="1752600"/>
            <a:ext cx="8229600" cy="4702208"/>
          </a:xfrm>
        </p:spPr>
        <p:txBody>
          <a:bodyPr>
            <a:noAutofit/>
          </a:bodyPr>
          <a:lstStyle/>
          <a:p>
            <a:r>
              <a:rPr lang="en-US" sz="3600" b="1" baseline="30000" dirty="0" smtClean="0"/>
              <a:t>36</a:t>
            </a:r>
            <a:r>
              <a:rPr lang="en-US" sz="3600" b="1" dirty="0" smtClean="0"/>
              <a:t>﻿What? came the word of God out from you? or came it unto you only? </a:t>
            </a:r>
            <a:r>
              <a:rPr lang="en-US" sz="3600" b="1" baseline="30000" dirty="0" smtClean="0"/>
              <a:t>37</a:t>
            </a:r>
            <a:r>
              <a:rPr lang="en-US" sz="3600" b="1" dirty="0" smtClean="0"/>
              <a:t>﻿If any man think himself to be a prophet, or spiritual, let him acknowledge that the things that I write unto you are the commandments of the Lord. </a:t>
            </a:r>
            <a:r>
              <a:rPr lang="en-US" sz="3600" b="1" baseline="30000" dirty="0" smtClean="0"/>
              <a:t>38</a:t>
            </a:r>
            <a:r>
              <a:rPr lang="en-US" sz="3600" b="1" dirty="0" smtClean="0"/>
              <a:t>﻿But if any man be ignorant, let him be ignorant. </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US" sz="4800" b="1" dirty="0" smtClean="0">
                <a:effectLst>
                  <a:outerShdw blurRad="50800" dist="38100" algn="tr" rotWithShape="0">
                    <a:prstClr val="black">
                      <a:alpha val="40000"/>
                    </a:prstClr>
                  </a:outerShdw>
                </a:effectLst>
              </a:rPr>
              <a:t>Interpreting God’s Word</a:t>
            </a:r>
            <a:endParaRPr lang="en-US" sz="4800" dirty="0"/>
          </a:p>
        </p:txBody>
      </p:sp>
      <p:sp>
        <p:nvSpPr>
          <p:cNvPr id="5" name="Content Placeholder 4"/>
          <p:cNvSpPr>
            <a:spLocks noGrp="1"/>
          </p:cNvSpPr>
          <p:nvPr>
            <p:ph idx="1"/>
          </p:nvPr>
        </p:nvSpPr>
        <p:spPr>
          <a:xfrm>
            <a:off x="457200" y="1600200"/>
            <a:ext cx="8229600" cy="4572000"/>
          </a:xfrm>
        </p:spPr>
        <p:txBody>
          <a:bodyPr>
            <a:normAutofit fontScale="92500" lnSpcReduction="10000"/>
          </a:bodyPr>
          <a:lstStyle/>
          <a:p>
            <a:r>
              <a:rPr lang="en-US" sz="4400" b="1" dirty="0" smtClean="0"/>
              <a:t>Literary context- Read Verses before and after.</a:t>
            </a:r>
          </a:p>
          <a:p>
            <a:r>
              <a:rPr lang="en-US" sz="4400" b="1" dirty="0" smtClean="0"/>
              <a:t>Historical context~ what did it mean to the people it was written to?</a:t>
            </a:r>
          </a:p>
          <a:p>
            <a:r>
              <a:rPr lang="en-US" sz="4400" b="1" dirty="0" smtClean="0"/>
              <a:t> Applying the true meaning to your life today.</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1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5">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5">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 calcmode="lin" valueType="num">
                                      <p:cBhvr>
                                        <p:cTn id="15"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5">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anim calcmode="lin" valueType="num">
                                      <p:cBhvr>
                                        <p:cTn id="23" dur="10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5">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5">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5">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 </a:t>
            </a:r>
            <a:r>
              <a:rPr lang="en-US" sz="6000" dirty="0" smtClean="0"/>
              <a:t>I Cor. 14:36-39 KJV</a:t>
            </a:r>
            <a:endParaRPr lang="en-US" sz="4800" dirty="0"/>
          </a:p>
        </p:txBody>
      </p:sp>
      <p:sp>
        <p:nvSpPr>
          <p:cNvPr id="3" name="Content Placeholder 2"/>
          <p:cNvSpPr>
            <a:spLocks noGrp="1"/>
          </p:cNvSpPr>
          <p:nvPr>
            <p:ph idx="1"/>
          </p:nvPr>
        </p:nvSpPr>
        <p:spPr>
          <a:xfrm>
            <a:off x="457200" y="1524000"/>
            <a:ext cx="8229600" cy="4702208"/>
          </a:xfrm>
        </p:spPr>
        <p:txBody>
          <a:bodyPr>
            <a:noAutofit/>
          </a:bodyPr>
          <a:lstStyle/>
          <a:p>
            <a:r>
              <a:rPr lang="en-US" sz="3600" b="1" dirty="0" smtClean="0"/>
              <a:t>KJV “</a:t>
            </a:r>
            <a:r>
              <a:rPr lang="en-US" sz="3600" b="1" baseline="30000" dirty="0" smtClean="0"/>
              <a:t>36</a:t>
            </a:r>
            <a:r>
              <a:rPr lang="en-US" sz="3600" b="1" dirty="0" smtClean="0"/>
              <a:t>﻿What? came the word of God out from you? or came it unto you only? </a:t>
            </a:r>
          </a:p>
          <a:p>
            <a:r>
              <a:rPr lang="en-US" sz="3600" b="1" dirty="0" smtClean="0"/>
              <a:t>“What”- exclamation meaning “are you nuts?”	“Where’d you get this stuff?”</a:t>
            </a:r>
          </a:p>
          <a:p>
            <a:r>
              <a:rPr lang="en-US" sz="3600" b="1" dirty="0" smtClean="0"/>
              <a:t>“Or did the word of God come </a:t>
            </a:r>
            <a:r>
              <a:rPr lang="en-US" sz="3600" b="1" i="1" dirty="0" smtClean="0"/>
              <a:t>originally</a:t>
            </a:r>
            <a:r>
              <a:rPr lang="en-US" sz="3600" b="1" dirty="0" smtClean="0"/>
              <a:t> from you?”  (Meaning they didn’t get this from God and no one else has this stupid teaching).</a:t>
            </a: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3">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4968"/>
            <a:ext cx="8229600" cy="1399032"/>
          </a:xfrm>
        </p:spPr>
        <p:txBody>
          <a:bodyPr>
            <a:normAutofit/>
          </a:bodyPr>
          <a:lstStyle/>
          <a:p>
            <a:r>
              <a:rPr lang="en-US" sz="4800" dirty="0" smtClean="0"/>
              <a:t> </a:t>
            </a:r>
            <a:r>
              <a:rPr lang="en-US" sz="6000" dirty="0" smtClean="0"/>
              <a:t>I Cor. 14:36-39 KJV</a:t>
            </a:r>
            <a:endParaRPr lang="en-US" sz="4800" dirty="0"/>
          </a:p>
        </p:txBody>
      </p:sp>
      <p:sp>
        <p:nvSpPr>
          <p:cNvPr id="3" name="Content Placeholder 2"/>
          <p:cNvSpPr>
            <a:spLocks noGrp="1"/>
          </p:cNvSpPr>
          <p:nvPr>
            <p:ph idx="1"/>
          </p:nvPr>
        </p:nvSpPr>
        <p:spPr>
          <a:xfrm>
            <a:off x="304800" y="1295400"/>
            <a:ext cx="8458200" cy="4702208"/>
          </a:xfrm>
        </p:spPr>
        <p:txBody>
          <a:bodyPr>
            <a:noAutofit/>
          </a:bodyPr>
          <a:lstStyle/>
          <a:p>
            <a:r>
              <a:rPr lang="en-US" sz="3600" b="1" dirty="0" smtClean="0"/>
              <a:t>“Or </a:t>
            </a:r>
            <a:r>
              <a:rPr lang="en-US" sz="3600" b="1" i="1" dirty="0" smtClean="0"/>
              <a:t>was</a:t>
            </a:r>
            <a:r>
              <a:rPr lang="en-US" sz="3600" b="1" dirty="0" smtClean="0"/>
              <a:t> </a:t>
            </a:r>
            <a:r>
              <a:rPr lang="en-US" sz="3600" b="1" i="1" dirty="0" smtClean="0"/>
              <a:t>it</a:t>
            </a:r>
            <a:r>
              <a:rPr lang="en-US" sz="3600" b="1" dirty="0" smtClean="0"/>
              <a:t> you only that it reached?” They’re the only ones teaching this junk).</a:t>
            </a:r>
          </a:p>
          <a:p>
            <a:r>
              <a:rPr lang="en-US" sz="3600" b="1" dirty="0" smtClean="0"/>
              <a:t> </a:t>
            </a:r>
            <a:r>
              <a:rPr lang="en-US" sz="3600" b="1" baseline="30000" dirty="0" smtClean="0"/>
              <a:t>37</a:t>
            </a:r>
            <a:r>
              <a:rPr lang="en-US" sz="3600" b="1" dirty="0" smtClean="0"/>
              <a:t>﻿If anyone thinks himself to be a prophet or spiritual, let him acknowledge that the things which I write to you are the commandments of the Lord. (Not the restated errors of vs. 34-35).</a:t>
            </a:r>
            <a:endParaRPr lang="en-US" sz="36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3">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t> </a:t>
            </a:r>
            <a:r>
              <a:rPr lang="en-US" sz="6000" dirty="0" smtClean="0"/>
              <a:t>I Cor. 14:36-39 KJV</a:t>
            </a:r>
            <a:endParaRPr lang="en-US" sz="4800" dirty="0"/>
          </a:p>
        </p:txBody>
      </p:sp>
      <p:sp>
        <p:nvSpPr>
          <p:cNvPr id="3" name="Content Placeholder 2"/>
          <p:cNvSpPr>
            <a:spLocks noGrp="1"/>
          </p:cNvSpPr>
          <p:nvPr>
            <p:ph idx="1"/>
          </p:nvPr>
        </p:nvSpPr>
        <p:spPr>
          <a:xfrm>
            <a:off x="228600" y="1447800"/>
            <a:ext cx="8610600" cy="4702208"/>
          </a:xfrm>
        </p:spPr>
        <p:txBody>
          <a:bodyPr>
            <a:noAutofit/>
          </a:bodyPr>
          <a:lstStyle/>
          <a:p>
            <a:r>
              <a:rPr lang="en-US" sz="4400" b="1" baseline="30000" dirty="0" smtClean="0"/>
              <a:t>38</a:t>
            </a:r>
            <a:r>
              <a:rPr lang="en-US" sz="4400" b="1" dirty="0" smtClean="0"/>
              <a:t>﻿But if anyone is ignorant, let him be ignorant. (Exasperation – because people who perpetrate such ignorant teaching are often </a:t>
            </a:r>
            <a:r>
              <a:rPr lang="en-US" sz="4400" b="1" dirty="0" err="1" smtClean="0"/>
              <a:t>unteachable</a:t>
            </a:r>
            <a:r>
              <a:rPr lang="en-US" sz="4400" b="1" dirty="0" smtClean="0"/>
              <a:t>).</a:t>
            </a:r>
            <a:endParaRPr lang="en-US" sz="4400" b="1"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43000" y="271464"/>
            <a:ext cx="6477000" cy="6205536"/>
          </a:xfrm>
        </p:spPr>
        <p:txBody>
          <a:bodyPr>
            <a:normAutofit/>
          </a:bodyPr>
          <a:lstStyle/>
          <a:p>
            <a:r>
              <a:rPr lang="en-US" sz="6000" dirty="0" smtClean="0"/>
              <a:t>Next week we continue with can a woman be a deacon or a pastor, or can she teach men?</a:t>
            </a:r>
            <a:endParaRPr lang="en-US" sz="6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71464"/>
            <a:ext cx="7239000" cy="6281736"/>
          </a:xfrm>
        </p:spPr>
        <p:txBody>
          <a:bodyPr>
            <a:noAutofit/>
          </a:bodyPr>
          <a:lstStyle/>
          <a:p>
            <a:pPr lvl="0"/>
            <a:r>
              <a:rPr lang="en-US" sz="8000" dirty="0" smtClean="0"/>
              <a:t>Some of the common verses lifted out of context…</a:t>
            </a:r>
            <a:endParaRPr lang="en-US" sz="8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r>
              <a:rPr lang="en-US" sz="4800" b="1" dirty="0" smtClean="0"/>
              <a:t>I Cor. 14:34-35 </a:t>
            </a:r>
            <a:endParaRPr lang="en-US" b="1" dirty="0"/>
          </a:p>
        </p:txBody>
      </p:sp>
      <p:sp>
        <p:nvSpPr>
          <p:cNvPr id="3" name="Content Placeholder 2"/>
          <p:cNvSpPr>
            <a:spLocks noGrp="1"/>
          </p:cNvSpPr>
          <p:nvPr>
            <p:ph idx="1"/>
          </p:nvPr>
        </p:nvSpPr>
        <p:spPr>
          <a:xfrm>
            <a:off x="457200" y="1371600"/>
            <a:ext cx="8229600" cy="5083208"/>
          </a:xfrm>
        </p:spPr>
        <p:txBody>
          <a:bodyPr>
            <a:noAutofit/>
          </a:bodyPr>
          <a:lstStyle/>
          <a:p>
            <a:r>
              <a:rPr lang="en-US" sz="3600" b="1" baseline="30000" dirty="0" smtClean="0"/>
              <a:t>34</a:t>
            </a:r>
            <a:r>
              <a:rPr lang="en-US" sz="3600" b="1" dirty="0" smtClean="0"/>
              <a:t>﻿Let your women keep silent in the churches, for they are not permitted to speak; but </a:t>
            </a:r>
            <a:r>
              <a:rPr lang="en-US" sz="3600" b="1" i="1" dirty="0" smtClean="0"/>
              <a:t>they</a:t>
            </a:r>
            <a:r>
              <a:rPr lang="en-US" sz="3600" b="1" dirty="0" smtClean="0"/>
              <a:t> </a:t>
            </a:r>
            <a:r>
              <a:rPr lang="en-US" sz="3600" b="1" i="1" dirty="0" smtClean="0"/>
              <a:t>are</a:t>
            </a:r>
            <a:r>
              <a:rPr lang="en-US" sz="3600" b="1" dirty="0" smtClean="0"/>
              <a:t> to be submissive, as the law also says. </a:t>
            </a:r>
            <a:r>
              <a:rPr lang="en-US" sz="3600" b="1" baseline="30000" dirty="0" smtClean="0"/>
              <a:t>35</a:t>
            </a:r>
            <a:r>
              <a:rPr lang="en-US" sz="3600" b="1" dirty="0" smtClean="0"/>
              <a:t>﻿And if they want to learn something, let them ask their own husbands at home; for it is shameful for women to speak in church. </a:t>
            </a:r>
            <a:endParaRPr lang="en-US" sz="36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I Timothy 2:11-12</a:t>
            </a:r>
            <a:endParaRPr lang="en-US" sz="4800" b="1" dirty="0"/>
          </a:p>
        </p:txBody>
      </p:sp>
      <p:sp>
        <p:nvSpPr>
          <p:cNvPr id="3" name="Content Placeholder 2"/>
          <p:cNvSpPr>
            <a:spLocks noGrp="1"/>
          </p:cNvSpPr>
          <p:nvPr>
            <p:ph idx="1"/>
          </p:nvPr>
        </p:nvSpPr>
        <p:spPr>
          <a:xfrm>
            <a:off x="457200" y="1371600"/>
            <a:ext cx="8229600" cy="5083208"/>
          </a:xfrm>
        </p:spPr>
        <p:txBody>
          <a:bodyPr>
            <a:noAutofit/>
          </a:bodyPr>
          <a:lstStyle/>
          <a:p>
            <a:r>
              <a:rPr lang="en-US" sz="4000" b="1" baseline="30000" dirty="0" smtClean="0"/>
              <a:t>11</a:t>
            </a:r>
            <a:r>
              <a:rPr lang="en-US" sz="4000" b="1" dirty="0" smtClean="0"/>
              <a:t>﻿Let a woman learn in silence with all submission. </a:t>
            </a:r>
            <a:r>
              <a:rPr lang="en-US" sz="4000" b="1" baseline="30000" dirty="0" smtClean="0"/>
              <a:t>12</a:t>
            </a:r>
            <a:r>
              <a:rPr lang="en-US" sz="4000" b="1" dirty="0" smtClean="0"/>
              <a:t>﻿And I do not permit a woman to teach or to have authority over a man, but to be in silence. </a:t>
            </a:r>
            <a:r>
              <a:rPr lang="en-US" sz="4000" b="1" baseline="30000" dirty="0" smtClean="0"/>
              <a:t>13</a:t>
            </a:r>
            <a:r>
              <a:rPr lang="en-US" sz="4000" b="1" dirty="0" smtClean="0"/>
              <a:t>﻿For Adam was formed first, then Eve. </a:t>
            </a:r>
            <a:r>
              <a:rPr lang="en-US" sz="4000" b="1" baseline="30000" dirty="0" smtClean="0"/>
              <a:t>14</a:t>
            </a:r>
            <a:r>
              <a:rPr lang="en-US" sz="4000" b="1" dirty="0" smtClean="0"/>
              <a:t>﻿And Adam was not deceived, but the woman being deceived, fell into transgression. </a:t>
            </a:r>
            <a:endParaRPr lang="en-US" sz="4000"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sz="4800" b="1" dirty="0" smtClean="0"/>
              <a:t>Galatians 3:23-28.</a:t>
            </a:r>
            <a:endParaRPr lang="en-US" sz="4800" b="1" dirty="0"/>
          </a:p>
        </p:txBody>
      </p:sp>
      <p:sp>
        <p:nvSpPr>
          <p:cNvPr id="3" name="Content Placeholder 2"/>
          <p:cNvSpPr>
            <a:spLocks noGrp="1"/>
          </p:cNvSpPr>
          <p:nvPr>
            <p:ph idx="1"/>
          </p:nvPr>
        </p:nvSpPr>
        <p:spPr>
          <a:xfrm>
            <a:off x="457200" y="1447800"/>
            <a:ext cx="8229600" cy="5007008"/>
          </a:xfrm>
        </p:spPr>
        <p:txBody>
          <a:bodyPr>
            <a:normAutofit fontScale="92500" lnSpcReduction="10000"/>
          </a:bodyPr>
          <a:lstStyle/>
          <a:p>
            <a:r>
              <a:rPr lang="en-US" baseline="30000" dirty="0" smtClean="0"/>
              <a:t>23</a:t>
            </a:r>
            <a:r>
              <a:rPr lang="en-US" dirty="0" smtClean="0"/>
              <a:t>﻿But before faith came, we were kept under guard by the law, kept for the faith which would afterward be revealed. </a:t>
            </a:r>
            <a:r>
              <a:rPr lang="en-US" baseline="30000" dirty="0" smtClean="0"/>
              <a:t>24</a:t>
            </a:r>
            <a:r>
              <a:rPr lang="en-US" dirty="0" smtClean="0"/>
              <a:t>﻿Therefore the law was our tutor </a:t>
            </a:r>
            <a:r>
              <a:rPr lang="en-US" i="1" dirty="0" smtClean="0"/>
              <a:t>to</a:t>
            </a:r>
            <a:r>
              <a:rPr lang="en-US" dirty="0" smtClean="0"/>
              <a:t> </a:t>
            </a:r>
            <a:r>
              <a:rPr lang="en-US" i="1" dirty="0" smtClean="0"/>
              <a:t>bring</a:t>
            </a:r>
            <a:r>
              <a:rPr lang="en-US" dirty="0" smtClean="0"/>
              <a:t> </a:t>
            </a:r>
            <a:r>
              <a:rPr lang="en-US" i="1" dirty="0" smtClean="0"/>
              <a:t>us</a:t>
            </a:r>
            <a:r>
              <a:rPr lang="en-US" dirty="0" smtClean="0"/>
              <a:t> to Christ, that we might be justified by faith. </a:t>
            </a:r>
            <a:r>
              <a:rPr lang="en-US" baseline="30000" dirty="0" smtClean="0"/>
              <a:t>25</a:t>
            </a:r>
            <a:r>
              <a:rPr lang="en-US" dirty="0" smtClean="0"/>
              <a:t>﻿But after faith has come, we are no longer under a tutor.</a:t>
            </a:r>
          </a:p>
          <a:p>
            <a:pPr>
              <a:buNone/>
            </a:pPr>
            <a:r>
              <a:rPr lang="en-US" baseline="30000" dirty="0" smtClean="0"/>
              <a:t>	26</a:t>
            </a:r>
            <a:r>
              <a:rPr lang="en-US" dirty="0" smtClean="0"/>
              <a:t>﻿For you are all sons of God through faith in Christ Jesus. </a:t>
            </a:r>
            <a:r>
              <a:rPr lang="en-US" baseline="30000" dirty="0" smtClean="0"/>
              <a:t>27</a:t>
            </a:r>
            <a:r>
              <a:rPr lang="en-US" dirty="0" smtClean="0"/>
              <a:t>﻿For as many of you as were baptized into Christ have put on Christ. </a:t>
            </a:r>
            <a:r>
              <a:rPr lang="en-US" baseline="30000" dirty="0" smtClean="0"/>
              <a:t>28</a:t>
            </a:r>
            <a:r>
              <a:rPr lang="en-US" dirty="0" smtClean="0"/>
              <a:t>﻿There is neither Jew nor Greek, there is neither slave nor free, there is neither male nor female; for you are all one in Christ Jesus.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b="1" dirty="0" smtClean="0"/>
              <a:t>II Timothy 2:15</a:t>
            </a:r>
            <a:endParaRPr lang="en-US" sz="4800" b="1" dirty="0"/>
          </a:p>
        </p:txBody>
      </p:sp>
      <p:sp>
        <p:nvSpPr>
          <p:cNvPr id="3" name="Content Placeholder 2"/>
          <p:cNvSpPr>
            <a:spLocks noGrp="1"/>
          </p:cNvSpPr>
          <p:nvPr>
            <p:ph idx="1"/>
          </p:nvPr>
        </p:nvSpPr>
        <p:spPr/>
        <p:txBody>
          <a:bodyPr>
            <a:normAutofit/>
          </a:bodyPr>
          <a:lstStyle/>
          <a:p>
            <a:r>
              <a:rPr lang="en-US" sz="4800" b="1" baseline="30000" dirty="0" smtClean="0"/>
              <a:t>15</a:t>
            </a:r>
            <a:r>
              <a:rPr lang="en-US" sz="4800" b="1" dirty="0" smtClean="0"/>
              <a:t>﻿Be diligent to present yourself approved to God, a worker who does not need to be ashamed, rightly dividing the word of truth.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163</TotalTime>
  <Words>921</Words>
  <Application>Microsoft Office PowerPoint</Application>
  <PresentationFormat>On-screen Show (4:3)</PresentationFormat>
  <Paragraphs>103</Paragraphs>
  <Slides>43</Slides>
  <Notes>0</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Verve</vt:lpstr>
      <vt:lpstr>Can a Woman Teach? Part One of Women’s Role in the Church</vt:lpstr>
      <vt:lpstr> I Cor. 14:34-35 </vt:lpstr>
      <vt:lpstr>Part One:  Interpreting  God’s  Word</vt:lpstr>
      <vt:lpstr>Interpreting God’s Word</vt:lpstr>
      <vt:lpstr>Some of the common verses lifted out of context…</vt:lpstr>
      <vt:lpstr> I Cor. 14:34-35 </vt:lpstr>
      <vt:lpstr>I Timothy 2:11-12</vt:lpstr>
      <vt:lpstr>Galatians 3:23-28.</vt:lpstr>
      <vt:lpstr>II Timothy 2:15</vt:lpstr>
      <vt:lpstr>Part Two: The  Sitz em  Leben</vt:lpstr>
      <vt:lpstr>The Sitz em Leben</vt:lpstr>
      <vt:lpstr>The Culture Concerning Women During the writing of the New Testament.</vt:lpstr>
      <vt:lpstr>The Culture Concerning Women During the writing of the New Testament.</vt:lpstr>
      <vt:lpstr>The Culture Concerning Women During the writing of the New Testament.</vt:lpstr>
      <vt:lpstr>Jesus was totally different.</vt:lpstr>
      <vt:lpstr>Paul had to teach Christian truth of equality to a highly prejudice audience.   He did not compromise as some think. </vt:lpstr>
      <vt:lpstr>Part Three: The  Corinthian Questions</vt:lpstr>
      <vt:lpstr>I Corinthians chapters 1-6; Paul writes and fights against division.</vt:lpstr>
      <vt:lpstr>I Corinthians 7:1-5</vt:lpstr>
      <vt:lpstr>Context: I Corinthians 7:1-5</vt:lpstr>
      <vt:lpstr>Jesus did this in the  Sermon on the Mount.</vt:lpstr>
      <vt:lpstr>Context: I Corinthians 7:1-5</vt:lpstr>
      <vt:lpstr>Context: I Corinthians 7:1-5</vt:lpstr>
      <vt:lpstr>Paul responds to their statement with God’s design and teaching…</vt:lpstr>
      <vt:lpstr>Other Corinthian “statements” “concerning the things of which you wrote to me:” continue from 8:1 to the rest of the letter.</vt:lpstr>
      <vt:lpstr>I Corinthians 11:1-16</vt:lpstr>
      <vt:lpstr>I Corinthians 11:1-16</vt:lpstr>
      <vt:lpstr>I Corinthians 11:1-16</vt:lpstr>
      <vt:lpstr>I Corinthians 11:1-16</vt:lpstr>
      <vt:lpstr>Genesis 1:27-28</vt:lpstr>
      <vt:lpstr>Genesis 1:27-28</vt:lpstr>
      <vt:lpstr>I Corinthians 11:1-16</vt:lpstr>
      <vt:lpstr>I Corinthians 11:1-16</vt:lpstr>
      <vt:lpstr>What about I Corinthians  14:34-35?</vt:lpstr>
      <vt:lpstr> I Cor. 14:34-35 </vt:lpstr>
      <vt:lpstr>Remember Galatians 3:23-28?</vt:lpstr>
      <vt:lpstr>Galatians 3:23-28.</vt:lpstr>
      <vt:lpstr> I Cor. 14:34-39 </vt:lpstr>
      <vt:lpstr> I Cor. 14:36-39 KJV for the fundamentalist KJV only folks</vt:lpstr>
      <vt:lpstr> I Cor. 14:36-39 KJV</vt:lpstr>
      <vt:lpstr> I Cor. 14:36-39 KJV</vt:lpstr>
      <vt:lpstr> I Cor. 14:36-39 KJV</vt:lpstr>
      <vt:lpstr>Next week we continue with can a woman be a deacon or a pastor, or can she teach men?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 a Woman Teach? Part One of Women’s Role in the Church</dc:title>
  <dc:creator>Dr Mark</dc:creator>
  <cp:lastModifiedBy>Dr Mark</cp:lastModifiedBy>
  <cp:revision>27</cp:revision>
  <dcterms:created xsi:type="dcterms:W3CDTF">2010-08-05T21:19:58Z</dcterms:created>
  <dcterms:modified xsi:type="dcterms:W3CDTF">2010-08-10T15:39:48Z</dcterms:modified>
</cp:coreProperties>
</file>