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4"/>
  </p:notesMasterIdLst>
  <p:sldIdLst>
    <p:sldId id="260" r:id="rId2"/>
    <p:sldId id="257" r:id="rId3"/>
    <p:sldId id="296" r:id="rId4"/>
    <p:sldId id="256" r:id="rId5"/>
    <p:sldId id="333" r:id="rId6"/>
    <p:sldId id="334" r:id="rId7"/>
    <p:sldId id="335" r:id="rId8"/>
    <p:sldId id="336" r:id="rId9"/>
    <p:sldId id="337" r:id="rId10"/>
    <p:sldId id="338" r:id="rId11"/>
    <p:sldId id="357" r:id="rId12"/>
    <p:sldId id="339" r:id="rId13"/>
    <p:sldId id="340" r:id="rId14"/>
    <p:sldId id="341" r:id="rId15"/>
    <p:sldId id="342" r:id="rId16"/>
    <p:sldId id="343" r:id="rId17"/>
    <p:sldId id="344" r:id="rId18"/>
    <p:sldId id="321" r:id="rId19"/>
    <p:sldId id="346" r:id="rId20"/>
    <p:sldId id="347" r:id="rId21"/>
    <p:sldId id="290" r:id="rId22"/>
    <p:sldId id="348" r:id="rId23"/>
    <p:sldId id="312" r:id="rId24"/>
    <p:sldId id="349" r:id="rId25"/>
    <p:sldId id="350" r:id="rId26"/>
    <p:sldId id="351" r:id="rId27"/>
    <p:sldId id="352" r:id="rId28"/>
    <p:sldId id="353" r:id="rId29"/>
    <p:sldId id="354" r:id="rId30"/>
    <p:sldId id="355" r:id="rId31"/>
    <p:sldId id="313" r:id="rId32"/>
    <p:sldId id="356" r:id="rId33"/>
  </p:sldIdLst>
  <p:sldSz cx="9144000" cy="6858000" type="screen4x3"/>
  <p:notesSz cx="6858000" cy="9144000"/>
  <p:embeddedFontLst>
    <p:embeddedFont>
      <p:font typeface="Calibri" panose="020F0502020204030204" pitchFamily="34" charset="0"/>
      <p:regular r:id="rId35"/>
      <p:bold r:id="rId36"/>
      <p:italic r:id="rId37"/>
      <p:boldItalic r:id="rId3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7" autoAdjust="0"/>
    <p:restoredTop sz="94660"/>
  </p:normalViewPr>
  <p:slideViewPr>
    <p:cSldViewPr>
      <p:cViewPr>
        <p:scale>
          <a:sx n="50" d="100"/>
          <a:sy n="50" d="100"/>
        </p:scale>
        <p:origin x="-198" y="-4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3.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84F665-C620-4015-9002-A94F7528B926}" type="datetimeFigureOut">
              <a:rPr lang="en-US" smtClean="0"/>
              <a:t>9/19/2014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F4270-82D7-4216-8D41-0606484DF706}" type="slidenum">
              <a:rPr lang="en-US" smtClean="0"/>
              <a:t>‹#›</a:t>
            </a:fld>
            <a:endParaRPr lang="en-US"/>
          </a:p>
        </p:txBody>
      </p:sp>
    </p:spTree>
    <p:extLst>
      <p:ext uri="{BB962C8B-B14F-4D97-AF65-F5344CB8AC3E}">
        <p14:creationId xmlns:p14="http://schemas.microsoft.com/office/powerpoint/2010/main" val="491640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voanews.com/content/a-13-2005-03-17-voa34-67381152/274768.html"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www.who.int/water_sanitation_health/takingcharge.html"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churchhistory101.com/docs/Stein-Wine.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hurchhistory101.com/docs/Stein-Wine.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hurchhistory101.com/docs/Stein-Wine.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baseline="30000" dirty="0" smtClean="0">
                <a:solidFill>
                  <a:schemeClr val="tx1"/>
                </a:solidFill>
                <a:effectLst/>
                <a:latin typeface="+mn-lt"/>
                <a:ea typeface="+mn-ea"/>
                <a:cs typeface="+mn-cs"/>
                <a:hlinkClick r:id="rId3"/>
              </a:rPr>
              <a:t>http://www.voanews.com/content/a-13-2005-03-17-voa34-67381152/274768.html</a:t>
            </a:r>
            <a:r>
              <a:rPr lang="en-US" sz="1200" kern="1200" baseline="30000" dirty="0" smtClean="0">
                <a:solidFill>
                  <a:schemeClr val="tx1"/>
                </a:solidFill>
                <a:effectLst/>
                <a:latin typeface="+mn-lt"/>
                <a:ea typeface="+mn-ea"/>
                <a:cs typeface="+mn-cs"/>
              </a:rPr>
              <a:t>  </a:t>
            </a:r>
            <a:r>
              <a:rPr lang="en-US" sz="1200" u="sng" kern="1200" baseline="30000" dirty="0" smtClean="0">
                <a:solidFill>
                  <a:schemeClr val="tx1"/>
                </a:solidFill>
                <a:effectLst/>
                <a:latin typeface="+mn-lt"/>
                <a:ea typeface="+mn-ea"/>
                <a:cs typeface="+mn-cs"/>
                <a:hlinkClick r:id="rId4"/>
              </a:rPr>
              <a:t>http://www.who.int/water_sanitation_health/takingcharge.html</a:t>
            </a:r>
            <a:r>
              <a:rPr lang="en-US" sz="1200" kern="1200" baseline="300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D0F4270-82D7-4216-8D41-0606484DF706}" type="slidenum">
              <a:rPr lang="en-US" smtClean="0"/>
              <a:t>18</a:t>
            </a:fld>
            <a:endParaRPr lang="en-US"/>
          </a:p>
        </p:txBody>
      </p:sp>
    </p:spTree>
    <p:extLst>
      <p:ext uri="{BB962C8B-B14F-4D97-AF65-F5344CB8AC3E}">
        <p14:creationId xmlns:p14="http://schemas.microsoft.com/office/powerpoint/2010/main" val="1306752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http://www.heart.org/HEARTORG/GettingHealthy/NutritionCenter/HealthyEating/Alcohol-and-Heart-Health_UCM_305173_Article.jsp</a:t>
            </a:r>
            <a:endParaRPr lang="en-US" dirty="0"/>
          </a:p>
        </p:txBody>
      </p:sp>
      <p:sp>
        <p:nvSpPr>
          <p:cNvPr id="4" name="Slide Number Placeholder 3"/>
          <p:cNvSpPr>
            <a:spLocks noGrp="1"/>
          </p:cNvSpPr>
          <p:nvPr>
            <p:ph type="sldNum" sz="quarter" idx="10"/>
          </p:nvPr>
        </p:nvSpPr>
        <p:spPr/>
        <p:txBody>
          <a:bodyPr/>
          <a:lstStyle/>
          <a:p>
            <a:fld id="{6D0F4270-82D7-4216-8D41-0606484DF706}" type="slidenum">
              <a:rPr lang="en-US" smtClean="0"/>
              <a:t>29</a:t>
            </a:fld>
            <a:endParaRPr lang="en-US"/>
          </a:p>
        </p:txBody>
      </p:sp>
    </p:spTree>
    <p:extLst>
      <p:ext uri="{BB962C8B-B14F-4D97-AF65-F5344CB8AC3E}">
        <p14:creationId xmlns:p14="http://schemas.microsoft.com/office/powerpoint/2010/main" val="184879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http://www.churchhistory101.com/docs/</a:t>
            </a:r>
            <a:r>
              <a:rPr lang="en-US" dirty="0" smtClean="0">
                <a:effectLst/>
                <a:hlinkClick r:id="rId3"/>
              </a:rPr>
              <a:t>Stein</a:t>
            </a:r>
            <a:r>
              <a:rPr lang="en-US" dirty="0" smtClean="0">
                <a:hlinkClick r:id="rId3"/>
              </a:rPr>
              <a:t>-Wine.pdf</a:t>
            </a:r>
            <a:endParaRPr lang="en-US" dirty="0"/>
          </a:p>
        </p:txBody>
      </p:sp>
      <p:sp>
        <p:nvSpPr>
          <p:cNvPr id="4" name="Slide Number Placeholder 3"/>
          <p:cNvSpPr>
            <a:spLocks noGrp="1"/>
          </p:cNvSpPr>
          <p:nvPr>
            <p:ph type="sldNum" sz="quarter" idx="10"/>
          </p:nvPr>
        </p:nvSpPr>
        <p:spPr/>
        <p:txBody>
          <a:bodyPr/>
          <a:lstStyle/>
          <a:p>
            <a:fld id="{6D0F4270-82D7-4216-8D41-0606484DF706}" type="slidenum">
              <a:rPr lang="en-US" smtClean="0"/>
              <a:t>19</a:t>
            </a:fld>
            <a:endParaRPr lang="en-US"/>
          </a:p>
        </p:txBody>
      </p:sp>
    </p:spTree>
    <p:extLst>
      <p:ext uri="{BB962C8B-B14F-4D97-AF65-F5344CB8AC3E}">
        <p14:creationId xmlns:p14="http://schemas.microsoft.com/office/powerpoint/2010/main" val="1306752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http://www.churchhistory101.com/docs/</a:t>
            </a:r>
            <a:r>
              <a:rPr lang="en-US" dirty="0" smtClean="0">
                <a:effectLst/>
                <a:hlinkClick r:id="rId3"/>
              </a:rPr>
              <a:t>Stein</a:t>
            </a:r>
            <a:r>
              <a:rPr lang="en-US" dirty="0" smtClean="0">
                <a:hlinkClick r:id="rId3"/>
              </a:rPr>
              <a:t>-Wine.pdf</a:t>
            </a:r>
            <a:endParaRPr lang="en-US" dirty="0"/>
          </a:p>
        </p:txBody>
      </p:sp>
      <p:sp>
        <p:nvSpPr>
          <p:cNvPr id="4" name="Slide Number Placeholder 3"/>
          <p:cNvSpPr>
            <a:spLocks noGrp="1"/>
          </p:cNvSpPr>
          <p:nvPr>
            <p:ph type="sldNum" sz="quarter" idx="10"/>
          </p:nvPr>
        </p:nvSpPr>
        <p:spPr/>
        <p:txBody>
          <a:bodyPr/>
          <a:lstStyle/>
          <a:p>
            <a:fld id="{6D0F4270-82D7-4216-8D41-0606484DF706}" type="slidenum">
              <a:rPr lang="en-US" smtClean="0"/>
              <a:t>20</a:t>
            </a:fld>
            <a:endParaRPr lang="en-US"/>
          </a:p>
        </p:txBody>
      </p:sp>
    </p:spTree>
    <p:extLst>
      <p:ext uri="{BB962C8B-B14F-4D97-AF65-F5344CB8AC3E}">
        <p14:creationId xmlns:p14="http://schemas.microsoft.com/office/powerpoint/2010/main" val="1306752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http://www.churchhistory101.com/docs/</a:t>
            </a:r>
            <a:r>
              <a:rPr lang="en-US" dirty="0" smtClean="0">
                <a:effectLst/>
                <a:hlinkClick r:id="rId3"/>
              </a:rPr>
              <a:t>Stein</a:t>
            </a:r>
            <a:r>
              <a:rPr lang="en-US" dirty="0" smtClean="0">
                <a:hlinkClick r:id="rId3"/>
              </a:rPr>
              <a:t>-Wine.pdf</a:t>
            </a:r>
            <a:endParaRPr lang="en-US" dirty="0"/>
          </a:p>
        </p:txBody>
      </p:sp>
      <p:sp>
        <p:nvSpPr>
          <p:cNvPr id="4" name="Slide Number Placeholder 3"/>
          <p:cNvSpPr>
            <a:spLocks noGrp="1"/>
          </p:cNvSpPr>
          <p:nvPr>
            <p:ph type="sldNum" sz="quarter" idx="10"/>
          </p:nvPr>
        </p:nvSpPr>
        <p:spPr/>
        <p:txBody>
          <a:bodyPr/>
          <a:lstStyle/>
          <a:p>
            <a:fld id="{6D0F4270-82D7-4216-8D41-0606484DF706}" type="slidenum">
              <a:rPr lang="en-US" smtClean="0"/>
              <a:t>22</a:t>
            </a:fld>
            <a:endParaRPr lang="en-US"/>
          </a:p>
        </p:txBody>
      </p:sp>
    </p:spTree>
    <p:extLst>
      <p:ext uri="{BB962C8B-B14F-4D97-AF65-F5344CB8AC3E}">
        <p14:creationId xmlns:p14="http://schemas.microsoft.com/office/powerpoint/2010/main" val="1306752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http://www.cancer.org/cancer/news/expertvoices/post/2013/06/26/does-drinking-alcohol-increase-the-risk-of-cancer.aspx</a:t>
            </a:r>
            <a:endParaRPr lang="en-US" dirty="0"/>
          </a:p>
        </p:txBody>
      </p:sp>
      <p:sp>
        <p:nvSpPr>
          <p:cNvPr id="4" name="Slide Number Placeholder 3"/>
          <p:cNvSpPr>
            <a:spLocks noGrp="1"/>
          </p:cNvSpPr>
          <p:nvPr>
            <p:ph type="sldNum" sz="quarter" idx="10"/>
          </p:nvPr>
        </p:nvSpPr>
        <p:spPr/>
        <p:txBody>
          <a:bodyPr/>
          <a:lstStyle/>
          <a:p>
            <a:fld id="{6D0F4270-82D7-4216-8D41-0606484DF706}" type="slidenum">
              <a:rPr lang="en-US" smtClean="0"/>
              <a:t>24</a:t>
            </a:fld>
            <a:endParaRPr lang="en-US"/>
          </a:p>
        </p:txBody>
      </p:sp>
    </p:spTree>
    <p:extLst>
      <p:ext uri="{BB962C8B-B14F-4D97-AF65-F5344CB8AC3E}">
        <p14:creationId xmlns:p14="http://schemas.microsoft.com/office/powerpoint/2010/main" val="1848799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http://www.cancer.org/cancer/news/expertvoices/post/2013/06/26/does-drinking-alcohol-increase-the-risk-of-cancer.aspx</a:t>
            </a:r>
            <a:endParaRPr lang="en-US"/>
          </a:p>
        </p:txBody>
      </p:sp>
      <p:sp>
        <p:nvSpPr>
          <p:cNvPr id="4" name="Slide Number Placeholder 3"/>
          <p:cNvSpPr>
            <a:spLocks noGrp="1"/>
          </p:cNvSpPr>
          <p:nvPr>
            <p:ph type="sldNum" sz="quarter" idx="10"/>
          </p:nvPr>
        </p:nvSpPr>
        <p:spPr/>
        <p:txBody>
          <a:bodyPr/>
          <a:lstStyle/>
          <a:p>
            <a:fld id="{6D0F4270-82D7-4216-8D41-0606484DF706}" type="slidenum">
              <a:rPr lang="en-US" smtClean="0"/>
              <a:t>25</a:t>
            </a:fld>
            <a:endParaRPr lang="en-US"/>
          </a:p>
        </p:txBody>
      </p:sp>
    </p:spTree>
    <p:extLst>
      <p:ext uri="{BB962C8B-B14F-4D97-AF65-F5344CB8AC3E}">
        <p14:creationId xmlns:p14="http://schemas.microsoft.com/office/powerpoint/2010/main" val="1848799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http://www.cancer.org/cancer/news/expertvoices/post/2013/06/26/does-drinking-alcohol-increase-the-risk-of-cancer.aspx</a:t>
            </a:r>
            <a:endParaRPr lang="en-US"/>
          </a:p>
        </p:txBody>
      </p:sp>
      <p:sp>
        <p:nvSpPr>
          <p:cNvPr id="4" name="Slide Number Placeholder 3"/>
          <p:cNvSpPr>
            <a:spLocks noGrp="1"/>
          </p:cNvSpPr>
          <p:nvPr>
            <p:ph type="sldNum" sz="quarter" idx="10"/>
          </p:nvPr>
        </p:nvSpPr>
        <p:spPr/>
        <p:txBody>
          <a:bodyPr/>
          <a:lstStyle/>
          <a:p>
            <a:fld id="{6D0F4270-82D7-4216-8D41-0606484DF706}" type="slidenum">
              <a:rPr lang="en-US" smtClean="0"/>
              <a:t>26</a:t>
            </a:fld>
            <a:endParaRPr lang="en-US"/>
          </a:p>
        </p:txBody>
      </p:sp>
    </p:spTree>
    <p:extLst>
      <p:ext uri="{BB962C8B-B14F-4D97-AF65-F5344CB8AC3E}">
        <p14:creationId xmlns:p14="http://schemas.microsoft.com/office/powerpoint/2010/main" val="1848799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http://www.heart.org/HEARTORG/GettingHealthy/NutritionCenter/HealthyEating/Alcohol-and-Heart-Health_UCM_305173_Article.jsp</a:t>
            </a:r>
            <a:endParaRPr lang="en-US" dirty="0"/>
          </a:p>
        </p:txBody>
      </p:sp>
      <p:sp>
        <p:nvSpPr>
          <p:cNvPr id="4" name="Slide Number Placeholder 3"/>
          <p:cNvSpPr>
            <a:spLocks noGrp="1"/>
          </p:cNvSpPr>
          <p:nvPr>
            <p:ph type="sldNum" sz="quarter" idx="10"/>
          </p:nvPr>
        </p:nvSpPr>
        <p:spPr/>
        <p:txBody>
          <a:bodyPr/>
          <a:lstStyle/>
          <a:p>
            <a:fld id="{6D0F4270-82D7-4216-8D41-0606484DF706}" type="slidenum">
              <a:rPr lang="en-US" smtClean="0"/>
              <a:t>27</a:t>
            </a:fld>
            <a:endParaRPr lang="en-US"/>
          </a:p>
        </p:txBody>
      </p:sp>
    </p:spTree>
    <p:extLst>
      <p:ext uri="{BB962C8B-B14F-4D97-AF65-F5344CB8AC3E}">
        <p14:creationId xmlns:p14="http://schemas.microsoft.com/office/powerpoint/2010/main" val="1848799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http://www.heart.org/HEARTORG/GettingHealthy/NutritionCenter/HealthyEating/Alcohol-and-Heart-Health_UCM_305173_Article.jsp</a:t>
            </a:r>
            <a:endParaRPr lang="en-US" dirty="0"/>
          </a:p>
        </p:txBody>
      </p:sp>
      <p:sp>
        <p:nvSpPr>
          <p:cNvPr id="4" name="Slide Number Placeholder 3"/>
          <p:cNvSpPr>
            <a:spLocks noGrp="1"/>
          </p:cNvSpPr>
          <p:nvPr>
            <p:ph type="sldNum" sz="quarter" idx="10"/>
          </p:nvPr>
        </p:nvSpPr>
        <p:spPr/>
        <p:txBody>
          <a:bodyPr/>
          <a:lstStyle/>
          <a:p>
            <a:fld id="{6D0F4270-82D7-4216-8D41-0606484DF706}" type="slidenum">
              <a:rPr lang="en-US" smtClean="0"/>
              <a:t>28</a:t>
            </a:fld>
            <a:endParaRPr lang="en-US"/>
          </a:p>
        </p:txBody>
      </p:sp>
    </p:spTree>
    <p:extLst>
      <p:ext uri="{BB962C8B-B14F-4D97-AF65-F5344CB8AC3E}">
        <p14:creationId xmlns:p14="http://schemas.microsoft.com/office/powerpoint/2010/main" val="184879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99CF0EA-DE9D-42AC-8640-A705413683F2}"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17965584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CF0EA-DE9D-42AC-8640-A705413683F2}"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268850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CF0EA-DE9D-42AC-8640-A705413683F2}"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912039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99CF0EA-DE9D-42AC-8640-A705413683F2}"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15743595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CF0EA-DE9D-42AC-8640-A705413683F2}"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31575818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9CF0EA-DE9D-42AC-8640-A705413683F2}"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2439838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9CF0EA-DE9D-42AC-8640-A705413683F2}" type="datetimeFigureOut">
              <a:rPr lang="en-US" smtClean="0"/>
              <a:t>9/19/2014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7082110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9CF0EA-DE9D-42AC-8640-A705413683F2}" type="datetimeFigureOut">
              <a:rPr lang="en-US" smtClean="0"/>
              <a:t>9/19/2014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96287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CF0EA-DE9D-42AC-8640-A705413683F2}" type="datetimeFigureOut">
              <a:rPr lang="en-US" smtClean="0"/>
              <a:t>9/19/2014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4026534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F0EA-DE9D-42AC-8640-A705413683F2}"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361418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F0EA-DE9D-42AC-8640-A705413683F2}"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415012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CF0EA-DE9D-42AC-8640-A705413683F2}" type="datetimeFigureOut">
              <a:rPr lang="en-US" smtClean="0"/>
              <a:t>9/19/2014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3E3C7-F959-4ED4-B538-06951ACDAE39}" type="slidenum">
              <a:rPr lang="en-US" smtClean="0"/>
              <a:t>‹#›</a:t>
            </a:fld>
            <a:endParaRPr lang="en-US"/>
          </a:p>
        </p:txBody>
      </p:sp>
    </p:spTree>
    <p:extLst>
      <p:ext uri="{BB962C8B-B14F-4D97-AF65-F5344CB8AC3E}">
        <p14:creationId xmlns:p14="http://schemas.microsoft.com/office/powerpoint/2010/main" val="3731923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381000"/>
            <a:ext cx="7772400" cy="6248400"/>
          </a:xfrm>
        </p:spPr>
        <p:txBody>
          <a:bodyPr>
            <a:normAutofit fontScale="90000"/>
          </a:bodyPr>
          <a:lstStyle/>
          <a:p>
            <a:pPr>
              <a:spcBef>
                <a:spcPts val="0"/>
              </a:spcBef>
            </a:pPr>
            <a:r>
              <a:rPr lang="en-US" sz="6600" b="1" dirty="0">
                <a:ln w="1905"/>
                <a:solidFill>
                  <a:srgbClr val="0070C0"/>
                </a:solidFill>
                <a:effectLst>
                  <a:innerShdw blurRad="69850" dist="43180" dir="5400000">
                    <a:srgbClr val="000000">
                      <a:alpha val="65000"/>
                    </a:srgbClr>
                  </a:innerShdw>
                </a:effectLst>
                <a:latin typeface="Times New Roman"/>
                <a:ea typeface="Calibri"/>
              </a:rPr>
              <a:t>Living Your </a:t>
            </a:r>
            <a:r>
              <a:rPr lang="en-US" sz="6600" b="1" dirty="0" smtClean="0">
                <a:ln w="1905"/>
                <a:solidFill>
                  <a:srgbClr val="0070C0"/>
                </a:solidFill>
                <a:effectLst>
                  <a:innerShdw blurRad="69850" dist="43180" dir="5400000">
                    <a:srgbClr val="000000">
                      <a:alpha val="65000"/>
                    </a:srgbClr>
                  </a:innerShdw>
                </a:effectLst>
                <a:latin typeface="Times New Roman"/>
                <a:ea typeface="Calibri"/>
              </a:rPr>
              <a:t/>
            </a:r>
            <a:br>
              <a:rPr lang="en-US" sz="6600" b="1" dirty="0" smtClean="0">
                <a:ln w="1905"/>
                <a:solidFill>
                  <a:srgbClr val="0070C0"/>
                </a:solidFill>
                <a:effectLst>
                  <a:innerShdw blurRad="69850" dist="43180" dir="5400000">
                    <a:srgbClr val="000000">
                      <a:alpha val="65000"/>
                    </a:srgbClr>
                  </a:innerShdw>
                </a:effectLst>
                <a:latin typeface="Times New Roman"/>
                <a:ea typeface="Calibri"/>
              </a:rPr>
            </a:br>
            <a:r>
              <a:rPr lang="en-US" sz="6600" b="1" dirty="0" smtClean="0">
                <a:ln w="1905"/>
                <a:solidFill>
                  <a:srgbClr val="0070C0"/>
                </a:solidFill>
                <a:effectLst>
                  <a:innerShdw blurRad="69850" dist="43180" dir="5400000">
                    <a:srgbClr val="000000">
                      <a:alpha val="65000"/>
                    </a:srgbClr>
                  </a:innerShdw>
                </a:effectLst>
                <a:latin typeface="Times New Roman"/>
                <a:ea typeface="Calibri"/>
              </a:rPr>
              <a:t>Whole </a:t>
            </a:r>
            <a:r>
              <a:rPr lang="en-US" sz="6600" b="1" dirty="0">
                <a:ln w="1905"/>
                <a:solidFill>
                  <a:srgbClr val="0070C0"/>
                </a:solidFill>
                <a:effectLst>
                  <a:innerShdw blurRad="69850" dist="43180" dir="5400000">
                    <a:srgbClr val="000000">
                      <a:alpha val="65000"/>
                    </a:srgbClr>
                  </a:innerShdw>
                </a:effectLst>
                <a:latin typeface="Times New Roman"/>
                <a:ea typeface="Calibri"/>
              </a:rPr>
              <a:t>Life</a:t>
            </a:r>
            <a:r>
              <a:rPr lang="en-US" sz="6600" b="1" dirty="0" smtClean="0">
                <a:ln w="1905"/>
                <a:solidFill>
                  <a:srgbClr val="0070C0"/>
                </a:solidFill>
                <a:effectLst>
                  <a:innerShdw blurRad="69850" dist="43180" dir="5400000">
                    <a:srgbClr val="000000">
                      <a:alpha val="65000"/>
                    </a:srgbClr>
                  </a:innerShdw>
                </a:effectLst>
                <a:latin typeface="Times New Roman"/>
                <a:ea typeface="Calibri"/>
              </a:rPr>
              <a:t>! Part 3- </a:t>
            </a:r>
            <a:r>
              <a:rPr lang="en-US" sz="1400" b="1" dirty="0" smtClean="0">
                <a:ln w="1905"/>
                <a:solidFill>
                  <a:srgbClr val="0070C0"/>
                </a:solidFill>
                <a:effectLst>
                  <a:innerShdw blurRad="69850" dist="43180" dir="5400000">
                    <a:srgbClr val="000000">
                      <a:alpha val="65000"/>
                    </a:srgbClr>
                  </a:innerShdw>
                </a:effectLst>
                <a:latin typeface="Times New Roman"/>
                <a:ea typeface="Calibri"/>
              </a:rPr>
              <a:t/>
            </a:r>
            <a:br>
              <a:rPr lang="en-US" sz="1400" b="1" dirty="0" smtClean="0">
                <a:ln w="1905"/>
                <a:solidFill>
                  <a:srgbClr val="0070C0"/>
                </a:solidFill>
                <a:effectLst>
                  <a:innerShdw blurRad="69850" dist="43180" dir="5400000">
                    <a:srgbClr val="000000">
                      <a:alpha val="65000"/>
                    </a:srgbClr>
                  </a:innerShdw>
                </a:effectLst>
                <a:latin typeface="Times New Roman"/>
                <a:ea typeface="Calibri"/>
              </a:rPr>
            </a:br>
            <a:r>
              <a:rPr lang="en-US" sz="98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A </a:t>
            </a:r>
            <a:r>
              <a:rPr lang="en-US" sz="9800" b="1" dirty="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Real </a:t>
            </a:r>
            <a:r>
              <a:rPr lang="en-US" sz="98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
            </a:r>
            <a:br>
              <a:rPr lang="en-US" sz="98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br>
            <a:r>
              <a:rPr lang="en-US" sz="98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Wise Guy</a:t>
            </a:r>
            <a:r>
              <a:rPr lang="en-US" sz="115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
            </a:r>
            <a:br>
              <a:rPr lang="en-US" sz="115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br>
            <a:r>
              <a:rPr lang="en-US" sz="14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
            </a:r>
            <a:br>
              <a:rPr lang="en-US" sz="14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br>
            <a:r>
              <a:rPr lang="en-US" sz="4000" b="1" dirty="0" smtClean="0">
                <a:ln w="1905"/>
                <a:solidFill>
                  <a:srgbClr val="0070C0"/>
                </a:solidFill>
                <a:effectLst>
                  <a:innerShdw blurRad="69850" dist="43180" dir="5400000">
                    <a:srgbClr val="000000">
                      <a:alpha val="65000"/>
                    </a:srgbClr>
                  </a:innerShdw>
                </a:effectLst>
              </a:rPr>
              <a:t>Pastor </a:t>
            </a:r>
            <a:r>
              <a:rPr lang="en-US" sz="4000" b="1" dirty="0">
                <a:ln w="1905"/>
                <a:solidFill>
                  <a:srgbClr val="0070C0"/>
                </a:solidFill>
                <a:effectLst>
                  <a:innerShdw blurRad="69850" dist="43180" dir="5400000">
                    <a:srgbClr val="000000">
                      <a:alpha val="65000"/>
                    </a:srgbClr>
                  </a:innerShdw>
                </a:effectLst>
              </a:rPr>
              <a:t>Mark Schwarzbauer PhD</a:t>
            </a:r>
            <a:br>
              <a:rPr lang="en-US" sz="4000" b="1" dirty="0">
                <a:ln w="1905"/>
                <a:solidFill>
                  <a:srgbClr val="0070C0"/>
                </a:solidFill>
                <a:effectLst>
                  <a:innerShdw blurRad="69850" dist="43180" dir="5400000">
                    <a:srgbClr val="000000">
                      <a:alpha val="65000"/>
                    </a:srgbClr>
                  </a:innerShdw>
                </a:effectLst>
              </a:rPr>
            </a:br>
            <a:r>
              <a:rPr lang="en-US" sz="4000" b="1" dirty="0">
                <a:ln w="1905"/>
                <a:solidFill>
                  <a:srgbClr val="0070C0"/>
                </a:solidFill>
                <a:effectLst>
                  <a:innerShdw blurRad="69850" dist="43180" dir="5400000">
                    <a:srgbClr val="000000">
                      <a:alpha val="65000"/>
                    </a:srgbClr>
                  </a:innerShdw>
                </a:effectLst>
              </a:rPr>
              <a:t>Family Worship </a:t>
            </a:r>
            <a:r>
              <a:rPr lang="en-US" sz="4000" b="1" dirty="0" smtClean="0">
                <a:ln w="1905"/>
                <a:solidFill>
                  <a:srgbClr val="0070C0"/>
                </a:solidFill>
                <a:effectLst>
                  <a:innerShdw blurRad="69850" dist="43180" dir="5400000">
                    <a:srgbClr val="000000">
                      <a:alpha val="65000"/>
                    </a:srgbClr>
                  </a:innerShdw>
                </a:effectLst>
              </a:rPr>
              <a:t>Center</a:t>
            </a:r>
            <a:endParaRPr lang="en-US" sz="4000" b="1" dirty="0">
              <a:ln w="1905"/>
              <a:solidFill>
                <a:srgbClr val="0070C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292413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1523999"/>
          </a:xfrm>
        </p:spPr>
        <p:txBody>
          <a:bodyPr>
            <a:noAutofit/>
          </a:bodyPr>
          <a:lstStyle/>
          <a:p>
            <a:pPr marL="0" indent="0">
              <a:buNone/>
            </a:pPr>
            <a:r>
              <a:rPr lang="en-US" sz="4000" b="1" dirty="0" smtClean="0">
                <a:effectLst>
                  <a:outerShdw blurRad="38100" dist="38100" dir="2700000" algn="tl">
                    <a:srgbClr val="000000">
                      <a:alpha val="43137"/>
                    </a:srgbClr>
                  </a:outerShdw>
                </a:effectLst>
              </a:rPr>
              <a:t>But </a:t>
            </a:r>
            <a:r>
              <a:rPr lang="en-US" sz="4000" b="1" dirty="0">
                <a:effectLst>
                  <a:outerShdw blurRad="38100" dist="38100" dir="2700000" algn="tl">
                    <a:srgbClr val="000000">
                      <a:alpha val="43137"/>
                    </a:srgbClr>
                  </a:outerShdw>
                </a:effectLst>
              </a:rPr>
              <a:t>as for you, speak the things which are proper for sound </a:t>
            </a:r>
            <a:r>
              <a:rPr lang="en-US" sz="4800" b="1" u="sng" dirty="0">
                <a:effectLst>
                  <a:outerShdw blurRad="38100" dist="38100" dir="2700000" algn="tl">
                    <a:srgbClr val="000000">
                      <a:alpha val="43137"/>
                    </a:srgbClr>
                  </a:outerShdw>
                </a:effectLst>
              </a:rPr>
              <a:t>doctrine</a:t>
            </a:r>
            <a:r>
              <a:rPr lang="en-US" sz="4000" b="1" dirty="0" smtClean="0">
                <a:effectLst>
                  <a:outerShdw blurRad="38100" dist="38100" dir="2700000" algn="tl">
                    <a:srgbClr val="000000">
                      <a:alpha val="43137"/>
                    </a:srgbClr>
                  </a:outerShdw>
                </a:effectLst>
              </a:rPr>
              <a:t>:</a:t>
            </a:r>
            <a:endParaRPr lang="en-US" sz="4000" b="1" dirty="0">
              <a:effectLst>
                <a:outerShdw blurRad="38100" dist="38100" dir="2700000" algn="tl">
                  <a:srgbClr val="000000">
                    <a:alpha val="43137"/>
                  </a:srgbClr>
                </a:outerShdw>
              </a:effectLst>
            </a:endParaRPr>
          </a:p>
        </p:txBody>
      </p:sp>
      <p:sp>
        <p:nvSpPr>
          <p:cNvPr id="4" name="TextBox 3"/>
          <p:cNvSpPr txBox="1"/>
          <p:nvPr/>
        </p:nvSpPr>
        <p:spPr>
          <a:xfrm>
            <a:off x="304800" y="2846725"/>
            <a:ext cx="8458200" cy="3477875"/>
          </a:xfrm>
          <a:prstGeom prst="rect">
            <a:avLst/>
          </a:prstGeom>
          <a:noFill/>
        </p:spPr>
        <p:txBody>
          <a:bodyPr wrap="square" rtlCol="0">
            <a:spAutoFit/>
          </a:bodyPr>
          <a:lstStyle/>
          <a:p>
            <a:pPr lvl="0" algn="ctr"/>
            <a:r>
              <a:rPr lang="en-US" sz="4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Some </a:t>
            </a:r>
            <a:r>
              <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people cringe at “doctrine” as it implies absolute and firm unwavering belief for application.   They think you must always keep   “an open mind.” </a:t>
            </a:r>
            <a:endPar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2211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1523999"/>
          </a:xfrm>
        </p:spPr>
        <p:txBody>
          <a:bodyPr>
            <a:noAutofit/>
          </a:bodyPr>
          <a:lstStyle/>
          <a:p>
            <a:pPr marL="0" indent="0">
              <a:buNone/>
            </a:pPr>
            <a:r>
              <a:rPr lang="en-US" sz="4000" b="1" dirty="0" smtClean="0">
                <a:effectLst>
                  <a:outerShdw blurRad="38100" dist="38100" dir="2700000" algn="tl">
                    <a:srgbClr val="000000">
                      <a:alpha val="43137"/>
                    </a:srgbClr>
                  </a:outerShdw>
                </a:effectLst>
              </a:rPr>
              <a:t>But </a:t>
            </a:r>
            <a:r>
              <a:rPr lang="en-US" sz="4000" b="1" dirty="0">
                <a:effectLst>
                  <a:outerShdw blurRad="38100" dist="38100" dir="2700000" algn="tl">
                    <a:srgbClr val="000000">
                      <a:alpha val="43137"/>
                    </a:srgbClr>
                  </a:outerShdw>
                </a:effectLst>
              </a:rPr>
              <a:t>as for you, speak the things which are proper for sound </a:t>
            </a:r>
            <a:r>
              <a:rPr lang="en-US" sz="4800" b="1" u="sng" dirty="0">
                <a:effectLst>
                  <a:outerShdw blurRad="38100" dist="38100" dir="2700000" algn="tl">
                    <a:srgbClr val="000000">
                      <a:alpha val="43137"/>
                    </a:srgbClr>
                  </a:outerShdw>
                </a:effectLst>
              </a:rPr>
              <a:t>doctrine</a:t>
            </a:r>
            <a:r>
              <a:rPr lang="en-US" sz="4000" b="1" dirty="0" smtClean="0">
                <a:effectLst>
                  <a:outerShdw blurRad="38100" dist="38100" dir="2700000" algn="tl">
                    <a:srgbClr val="000000">
                      <a:alpha val="43137"/>
                    </a:srgbClr>
                  </a:outerShdw>
                </a:effectLst>
              </a:rPr>
              <a:t>:</a:t>
            </a:r>
            <a:endParaRPr lang="en-US" sz="4000" b="1" dirty="0">
              <a:effectLst>
                <a:outerShdw blurRad="38100" dist="38100" dir="2700000" algn="tl">
                  <a:srgbClr val="000000">
                    <a:alpha val="43137"/>
                  </a:srgbClr>
                </a:outerShdw>
              </a:effectLst>
            </a:endParaRPr>
          </a:p>
        </p:txBody>
      </p:sp>
      <p:sp>
        <p:nvSpPr>
          <p:cNvPr id="4" name="TextBox 3"/>
          <p:cNvSpPr txBox="1"/>
          <p:nvPr/>
        </p:nvSpPr>
        <p:spPr>
          <a:xfrm>
            <a:off x="304800" y="2895600"/>
            <a:ext cx="8458200" cy="3139321"/>
          </a:xfrm>
          <a:prstGeom prst="rect">
            <a:avLst/>
          </a:prstGeom>
          <a:noFill/>
        </p:spPr>
        <p:txBody>
          <a:bodyPr wrap="square" rtlCol="0">
            <a:spAutoFit/>
          </a:bodyPr>
          <a:lstStyle/>
          <a:p>
            <a:pPr marR="0" lvl="0" algn="ctr">
              <a:spcBef>
                <a:spcPts val="0"/>
              </a:spcBef>
              <a:spcAft>
                <a:spcPts val="0"/>
              </a:spcAft>
            </a:pPr>
            <a:r>
              <a:rPr lang="en-US" sz="6600" b="1" dirty="0" smtClean="0">
                <a:effectLst>
                  <a:outerShdw blurRad="38100" dist="38100" dir="2700000" algn="tl">
                    <a:srgbClr val="000000">
                      <a:alpha val="43137"/>
                    </a:srgbClr>
                  </a:outerShdw>
                </a:effectLst>
                <a:latin typeface="Times New Roman"/>
                <a:ea typeface="Times New Roman"/>
                <a:cs typeface="Times New Roman"/>
              </a:rPr>
              <a:t>Some people have such an open mind that their brains fall out.</a:t>
            </a:r>
            <a:endParaRPr lang="en-US" sz="4400" b="1" dirty="0">
              <a:effectLst>
                <a:outerShdw blurRad="38100" dist="38100" dir="2700000" algn="tl">
                  <a:srgbClr val="000000">
                    <a:alpha val="43137"/>
                  </a:srgbClr>
                </a:outerShdw>
              </a:effectLst>
              <a:latin typeface="Times New Roman"/>
              <a:ea typeface="Calibri"/>
              <a:cs typeface="Times New Roman"/>
            </a:endParaRPr>
          </a:p>
        </p:txBody>
      </p:sp>
    </p:spTree>
    <p:extLst>
      <p:ext uri="{BB962C8B-B14F-4D97-AF65-F5344CB8AC3E}">
        <p14:creationId xmlns:p14="http://schemas.microsoft.com/office/powerpoint/2010/main" val="3901969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1523999"/>
          </a:xfrm>
        </p:spPr>
        <p:txBody>
          <a:bodyPr>
            <a:noAutofit/>
          </a:bodyPr>
          <a:lstStyle/>
          <a:p>
            <a:pPr marL="0" indent="0">
              <a:buNone/>
            </a:pPr>
            <a:r>
              <a:rPr lang="en-US" sz="4000" b="1" dirty="0" smtClean="0">
                <a:effectLst>
                  <a:outerShdw blurRad="38100" dist="38100" dir="2700000" algn="tl">
                    <a:srgbClr val="000000">
                      <a:alpha val="43137"/>
                    </a:srgbClr>
                  </a:outerShdw>
                </a:effectLst>
              </a:rPr>
              <a:t>But </a:t>
            </a:r>
            <a:r>
              <a:rPr lang="en-US" sz="4000" b="1" dirty="0">
                <a:effectLst>
                  <a:outerShdw blurRad="38100" dist="38100" dir="2700000" algn="tl">
                    <a:srgbClr val="000000">
                      <a:alpha val="43137"/>
                    </a:srgbClr>
                  </a:outerShdw>
                </a:effectLst>
              </a:rPr>
              <a:t>as for you, speak the things which are proper for sound </a:t>
            </a:r>
            <a:r>
              <a:rPr lang="en-US" sz="4800" b="1" u="sng" dirty="0">
                <a:effectLst>
                  <a:outerShdw blurRad="38100" dist="38100" dir="2700000" algn="tl">
                    <a:srgbClr val="000000">
                      <a:alpha val="43137"/>
                    </a:srgbClr>
                  </a:outerShdw>
                </a:effectLst>
              </a:rPr>
              <a:t>doctrine</a:t>
            </a:r>
            <a:r>
              <a:rPr lang="en-US" sz="4000" b="1" dirty="0" smtClean="0">
                <a:effectLst>
                  <a:outerShdw blurRad="38100" dist="38100" dir="2700000" algn="tl">
                    <a:srgbClr val="000000">
                      <a:alpha val="43137"/>
                    </a:srgbClr>
                  </a:outerShdw>
                </a:effectLst>
              </a:rPr>
              <a:t>:</a:t>
            </a:r>
            <a:endParaRPr lang="en-US" sz="4000" b="1" dirty="0">
              <a:effectLst>
                <a:outerShdw blurRad="38100" dist="38100" dir="2700000" algn="tl">
                  <a:srgbClr val="000000">
                    <a:alpha val="43137"/>
                  </a:srgbClr>
                </a:outerShdw>
              </a:effectLst>
            </a:endParaRPr>
          </a:p>
        </p:txBody>
      </p:sp>
      <p:sp>
        <p:nvSpPr>
          <p:cNvPr id="4" name="TextBox 3"/>
          <p:cNvSpPr txBox="1"/>
          <p:nvPr/>
        </p:nvSpPr>
        <p:spPr>
          <a:xfrm>
            <a:off x="304800" y="2438400"/>
            <a:ext cx="8458200" cy="4154984"/>
          </a:xfrm>
          <a:prstGeom prst="rect">
            <a:avLst/>
          </a:prstGeom>
          <a:noFill/>
        </p:spPr>
        <p:txBody>
          <a:bodyPr wrap="square" rtlCol="0">
            <a:spAutoFit/>
          </a:bodyPr>
          <a:lstStyle/>
          <a:p>
            <a:pPr marR="0" lvl="0" algn="ctr">
              <a:spcBef>
                <a:spcPts val="0"/>
              </a:spcBef>
              <a:spcAft>
                <a:spcPts val="0"/>
              </a:spcAft>
            </a:pPr>
            <a:r>
              <a:rPr lang="en-US" sz="4400" dirty="0">
                <a:effectLst>
                  <a:outerShdw blurRad="38100" dist="38100" dir="2700000" algn="tl">
                    <a:srgbClr val="000000">
                      <a:alpha val="43137"/>
                    </a:srgbClr>
                  </a:outerShdw>
                </a:effectLst>
                <a:latin typeface="Times New Roman"/>
                <a:ea typeface="Times New Roman"/>
                <a:cs typeface="Times New Roman"/>
              </a:rPr>
              <a:t>G.K. Chesterton… </a:t>
            </a:r>
            <a:r>
              <a:rPr lang="en-US" sz="4400" b="1" i="1" dirty="0">
                <a:solidFill>
                  <a:srgbClr val="008000"/>
                </a:solidFill>
                <a:effectLst>
                  <a:outerShdw blurRad="38100" dist="38100" dir="2700000" algn="tl">
                    <a:srgbClr val="000000">
                      <a:alpha val="43137"/>
                    </a:srgbClr>
                  </a:outerShdw>
                </a:effectLst>
                <a:latin typeface="Times New Roman"/>
                <a:ea typeface="Calibri"/>
                <a:cs typeface="Times New Roman"/>
              </a:rPr>
              <a:t>“An open mind is like an open mouth: its purpose is to bite on something nourishing. Otherwise, it becomes like a sewer, accepting everything, rejecting nothing”.</a:t>
            </a:r>
            <a:endParaRPr lang="en-US" sz="2800" dirty="0">
              <a:effectLst>
                <a:outerShdw blurRad="38100" dist="38100" dir="2700000" algn="tl">
                  <a:srgbClr val="000000">
                    <a:alpha val="43137"/>
                  </a:srgbClr>
                </a:outerShdw>
              </a:effectLst>
              <a:latin typeface="Times New Roman"/>
              <a:ea typeface="Calibri"/>
              <a:cs typeface="Times New Roman"/>
            </a:endParaRPr>
          </a:p>
        </p:txBody>
      </p:sp>
    </p:spTree>
    <p:extLst>
      <p:ext uri="{BB962C8B-B14F-4D97-AF65-F5344CB8AC3E}">
        <p14:creationId xmlns:p14="http://schemas.microsoft.com/office/powerpoint/2010/main" val="16188777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1523999"/>
          </a:xfrm>
        </p:spPr>
        <p:txBody>
          <a:bodyPr>
            <a:noAutofit/>
          </a:bodyPr>
          <a:lstStyle/>
          <a:p>
            <a:pPr marL="0" indent="0">
              <a:buNone/>
            </a:pPr>
            <a:r>
              <a:rPr lang="en-US" sz="4000" b="1" dirty="0" smtClean="0">
                <a:effectLst>
                  <a:outerShdw blurRad="38100" dist="38100" dir="2700000" algn="tl">
                    <a:srgbClr val="000000">
                      <a:alpha val="43137"/>
                    </a:srgbClr>
                  </a:outerShdw>
                </a:effectLst>
              </a:rPr>
              <a:t>But </a:t>
            </a:r>
            <a:r>
              <a:rPr lang="en-US" sz="4000" b="1" dirty="0">
                <a:effectLst>
                  <a:outerShdw blurRad="38100" dist="38100" dir="2700000" algn="tl">
                    <a:srgbClr val="000000">
                      <a:alpha val="43137"/>
                    </a:srgbClr>
                  </a:outerShdw>
                </a:effectLst>
              </a:rPr>
              <a:t>as for you, speak the things which are proper for sound </a:t>
            </a:r>
            <a:r>
              <a:rPr lang="en-US" sz="4800" b="1" u="sng" dirty="0">
                <a:effectLst>
                  <a:outerShdw blurRad="38100" dist="38100" dir="2700000" algn="tl">
                    <a:srgbClr val="000000">
                      <a:alpha val="43137"/>
                    </a:srgbClr>
                  </a:outerShdw>
                </a:effectLst>
              </a:rPr>
              <a:t>doctrine</a:t>
            </a:r>
            <a:r>
              <a:rPr lang="en-US" sz="4000" b="1" dirty="0" smtClean="0">
                <a:effectLst>
                  <a:outerShdw blurRad="38100" dist="38100" dir="2700000" algn="tl">
                    <a:srgbClr val="000000">
                      <a:alpha val="43137"/>
                    </a:srgbClr>
                  </a:outerShdw>
                </a:effectLst>
              </a:rPr>
              <a:t>:</a:t>
            </a:r>
            <a:endParaRPr lang="en-US" sz="4000" b="1" dirty="0">
              <a:effectLst>
                <a:outerShdw blurRad="38100" dist="38100" dir="2700000" algn="tl">
                  <a:srgbClr val="000000">
                    <a:alpha val="43137"/>
                  </a:srgbClr>
                </a:outerShdw>
              </a:effectLst>
            </a:endParaRPr>
          </a:p>
        </p:txBody>
      </p:sp>
      <p:sp>
        <p:nvSpPr>
          <p:cNvPr id="4" name="TextBox 3"/>
          <p:cNvSpPr txBox="1"/>
          <p:nvPr/>
        </p:nvSpPr>
        <p:spPr>
          <a:xfrm>
            <a:off x="304800" y="2458283"/>
            <a:ext cx="8458200" cy="4247317"/>
          </a:xfrm>
          <a:prstGeom prst="rect">
            <a:avLst/>
          </a:prstGeom>
          <a:noFill/>
        </p:spPr>
        <p:txBody>
          <a:bodyPr wrap="square" rtlCol="0">
            <a:spAutoFit/>
          </a:bodyPr>
          <a:lstStyle/>
          <a:p>
            <a:pPr marR="0" lvl="0" algn="ctr">
              <a:spcBef>
                <a:spcPts val="0"/>
              </a:spcBef>
              <a:spcAft>
                <a:spcPts val="0"/>
              </a:spcAft>
            </a:pPr>
            <a:r>
              <a:rPr lang="en-US" sz="5400" b="1" dirty="0">
                <a:effectLst>
                  <a:outerShdw blurRad="38100" dist="38100" dir="2700000" algn="tl">
                    <a:srgbClr val="000000">
                      <a:alpha val="43137"/>
                    </a:srgbClr>
                  </a:outerShdw>
                </a:effectLst>
                <a:latin typeface="Times New Roman"/>
                <a:ea typeface="Times New Roman"/>
                <a:cs typeface="Times New Roman"/>
              </a:rPr>
              <a:t>I tell you to use logic and wisdom and think.  </a:t>
            </a:r>
            <a:endParaRPr lang="en-US" sz="5400" b="1" dirty="0" smtClean="0">
              <a:effectLst>
                <a:outerShdw blurRad="38100" dist="38100" dir="2700000" algn="tl">
                  <a:srgbClr val="000000">
                    <a:alpha val="43137"/>
                  </a:srgbClr>
                </a:outerShdw>
              </a:effectLst>
              <a:latin typeface="Times New Roman"/>
              <a:ea typeface="Times New Roman"/>
              <a:cs typeface="Times New Roman"/>
            </a:endParaRPr>
          </a:p>
          <a:p>
            <a:pPr marR="0" lvl="0" algn="ctr">
              <a:spcBef>
                <a:spcPts val="0"/>
              </a:spcBef>
              <a:spcAft>
                <a:spcPts val="0"/>
              </a:spcAft>
            </a:pPr>
            <a:r>
              <a:rPr lang="en-US" sz="5400" b="1" dirty="0" smtClean="0">
                <a:effectLst>
                  <a:outerShdw blurRad="38100" dist="38100" dir="2700000" algn="tl">
                    <a:srgbClr val="000000">
                      <a:alpha val="43137"/>
                    </a:srgbClr>
                  </a:outerShdw>
                </a:effectLst>
                <a:latin typeface="Times New Roman"/>
                <a:ea typeface="Times New Roman"/>
                <a:cs typeface="Times New Roman"/>
              </a:rPr>
              <a:t>Never </a:t>
            </a:r>
            <a:r>
              <a:rPr lang="en-US" sz="5400" b="1" dirty="0">
                <a:effectLst>
                  <a:outerShdw blurRad="38100" dist="38100" dir="2700000" algn="tl">
                    <a:srgbClr val="000000">
                      <a:alpha val="43137"/>
                    </a:srgbClr>
                  </a:outerShdw>
                </a:effectLst>
                <a:latin typeface="Times New Roman"/>
                <a:ea typeface="Times New Roman"/>
                <a:cs typeface="Times New Roman"/>
              </a:rPr>
              <a:t>check your brain in at the door… </a:t>
            </a:r>
            <a:endParaRPr lang="en-US" sz="5400" b="1" dirty="0" smtClean="0">
              <a:effectLst>
                <a:outerShdw blurRad="38100" dist="38100" dir="2700000" algn="tl">
                  <a:srgbClr val="000000">
                    <a:alpha val="43137"/>
                  </a:srgbClr>
                </a:outerShdw>
              </a:effectLst>
              <a:latin typeface="Times New Roman"/>
              <a:ea typeface="Times New Roman"/>
              <a:cs typeface="Times New Roman"/>
            </a:endParaRPr>
          </a:p>
          <a:p>
            <a:pPr marR="0" lvl="0" algn="ctr">
              <a:spcBef>
                <a:spcPts val="0"/>
              </a:spcBef>
              <a:spcAft>
                <a:spcPts val="0"/>
              </a:spcAft>
            </a:pPr>
            <a:r>
              <a:rPr lang="en-US" sz="5400" b="1" dirty="0" smtClean="0">
                <a:effectLst>
                  <a:outerShdw blurRad="38100" dist="38100" dir="2700000" algn="tl">
                    <a:srgbClr val="000000">
                      <a:alpha val="43137"/>
                    </a:srgbClr>
                  </a:outerShdw>
                </a:effectLst>
                <a:latin typeface="Times New Roman"/>
                <a:ea typeface="Times New Roman"/>
                <a:cs typeface="Times New Roman"/>
              </a:rPr>
              <a:t>coming in or going out</a:t>
            </a:r>
            <a:r>
              <a:rPr lang="en-US" sz="5400" b="1" dirty="0">
                <a:effectLst>
                  <a:outerShdw blurRad="38100" dist="38100" dir="2700000" algn="tl">
                    <a:srgbClr val="000000">
                      <a:alpha val="43137"/>
                    </a:srgbClr>
                  </a:outerShdw>
                </a:effectLst>
                <a:latin typeface="Times New Roman"/>
                <a:ea typeface="Times New Roman"/>
                <a:cs typeface="Times New Roman"/>
              </a:rPr>
              <a:t>.</a:t>
            </a:r>
            <a:endParaRPr lang="en-US" sz="3600" b="1" dirty="0">
              <a:effectLst>
                <a:outerShdw blurRad="38100" dist="38100" dir="2700000" algn="tl">
                  <a:srgbClr val="000000">
                    <a:alpha val="43137"/>
                  </a:srgbClr>
                </a:outerShdw>
              </a:effectLst>
              <a:latin typeface="Times New Roman"/>
              <a:ea typeface="Calibri"/>
              <a:cs typeface="Times New Roman"/>
            </a:endParaRPr>
          </a:p>
        </p:txBody>
      </p:sp>
    </p:spTree>
    <p:extLst>
      <p:ext uri="{BB962C8B-B14F-4D97-AF65-F5344CB8AC3E}">
        <p14:creationId xmlns:p14="http://schemas.microsoft.com/office/powerpoint/2010/main" val="143660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1523999"/>
          </a:xfrm>
        </p:spPr>
        <p:txBody>
          <a:bodyPr>
            <a:noAutofit/>
          </a:bodyPr>
          <a:lstStyle/>
          <a:p>
            <a:pPr marL="0" indent="0">
              <a:buNone/>
            </a:pPr>
            <a:r>
              <a:rPr lang="en-US" sz="4000" b="1" dirty="0" smtClean="0">
                <a:effectLst>
                  <a:outerShdw blurRad="38100" dist="38100" dir="2700000" algn="tl">
                    <a:srgbClr val="000000">
                      <a:alpha val="43137"/>
                    </a:srgbClr>
                  </a:outerShdw>
                </a:effectLst>
              </a:rPr>
              <a:t>But </a:t>
            </a:r>
            <a:r>
              <a:rPr lang="en-US" sz="4000" b="1" dirty="0">
                <a:effectLst>
                  <a:outerShdw blurRad="38100" dist="38100" dir="2700000" algn="tl">
                    <a:srgbClr val="000000">
                      <a:alpha val="43137"/>
                    </a:srgbClr>
                  </a:outerShdw>
                </a:effectLst>
              </a:rPr>
              <a:t>as for you, speak the things which are proper for sound doctrine</a:t>
            </a:r>
            <a:r>
              <a:rPr lang="en-US" sz="4000" b="1" dirty="0" smtClean="0">
                <a:effectLst>
                  <a:outerShdw blurRad="38100" dist="38100" dir="2700000" algn="tl">
                    <a:srgbClr val="000000">
                      <a:alpha val="43137"/>
                    </a:srgbClr>
                  </a:outerShdw>
                </a:effectLst>
              </a:rPr>
              <a:t>:</a:t>
            </a:r>
            <a:endParaRPr lang="en-US" sz="4000" b="1" dirty="0">
              <a:effectLst>
                <a:outerShdw blurRad="38100" dist="38100" dir="2700000" algn="tl">
                  <a:srgbClr val="000000">
                    <a:alpha val="43137"/>
                  </a:srgbClr>
                </a:outerShdw>
              </a:effectLst>
            </a:endParaRPr>
          </a:p>
        </p:txBody>
      </p:sp>
      <p:sp>
        <p:nvSpPr>
          <p:cNvPr id="4" name="TextBox 3"/>
          <p:cNvSpPr txBox="1"/>
          <p:nvPr/>
        </p:nvSpPr>
        <p:spPr>
          <a:xfrm>
            <a:off x="304800" y="3205877"/>
            <a:ext cx="8458200" cy="2585323"/>
          </a:xfrm>
          <a:prstGeom prst="rect">
            <a:avLst/>
          </a:prstGeom>
          <a:noFill/>
        </p:spPr>
        <p:txBody>
          <a:bodyPr wrap="square" rtlCol="0">
            <a:spAutoFit/>
          </a:bodyPr>
          <a:lstStyle/>
          <a:p>
            <a:pPr marR="0" lvl="0" algn="ctr">
              <a:spcBef>
                <a:spcPts val="0"/>
              </a:spcBef>
              <a:spcAft>
                <a:spcPts val="0"/>
              </a:spcAft>
            </a:pPr>
            <a:r>
              <a:rPr lang="en-US" sz="5400" b="1" dirty="0" smtClean="0">
                <a:effectLst>
                  <a:outerShdw blurRad="38100" dist="38100" dir="2700000" algn="tl">
                    <a:srgbClr val="000000">
                      <a:alpha val="43137"/>
                    </a:srgbClr>
                  </a:outerShdw>
                </a:effectLst>
                <a:latin typeface="Times New Roman"/>
                <a:ea typeface="Times New Roman"/>
                <a:cs typeface="Times New Roman"/>
              </a:rPr>
              <a:t>So, here’s </a:t>
            </a:r>
            <a:r>
              <a:rPr lang="en-US" sz="5400" b="1" dirty="0">
                <a:effectLst>
                  <a:outerShdw blurRad="38100" dist="38100" dir="2700000" algn="tl">
                    <a:srgbClr val="000000">
                      <a:alpha val="43137"/>
                    </a:srgbClr>
                  </a:outerShdw>
                </a:effectLst>
                <a:latin typeface="Times New Roman"/>
                <a:ea typeface="Times New Roman"/>
                <a:cs typeface="Times New Roman"/>
              </a:rPr>
              <a:t>good healthy stuff to chew on that will stand out in today’s </a:t>
            </a:r>
            <a:r>
              <a:rPr lang="en-US" sz="5400" b="1" dirty="0" smtClean="0">
                <a:effectLst>
                  <a:outerShdw blurRad="38100" dist="38100" dir="2700000" algn="tl">
                    <a:srgbClr val="000000">
                      <a:alpha val="43137"/>
                    </a:srgbClr>
                  </a:outerShdw>
                </a:effectLst>
                <a:latin typeface="Times New Roman"/>
                <a:ea typeface="Times New Roman"/>
                <a:cs typeface="Times New Roman"/>
              </a:rPr>
              <a:t>culture…</a:t>
            </a:r>
            <a:endParaRPr lang="en-US" sz="3600" b="1" dirty="0">
              <a:effectLst>
                <a:outerShdw blurRad="38100" dist="38100" dir="2700000" algn="tl">
                  <a:srgbClr val="000000">
                    <a:alpha val="43137"/>
                  </a:srgbClr>
                </a:outerShdw>
              </a:effectLst>
              <a:latin typeface="Times New Roman"/>
              <a:ea typeface="Calibri"/>
              <a:cs typeface="Times New Roman"/>
            </a:endParaRPr>
          </a:p>
        </p:txBody>
      </p:sp>
    </p:spTree>
    <p:extLst>
      <p:ext uri="{BB962C8B-B14F-4D97-AF65-F5344CB8AC3E}">
        <p14:creationId xmlns:p14="http://schemas.microsoft.com/office/powerpoint/2010/main" val="11039949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381001"/>
            <a:ext cx="7772400" cy="6248400"/>
          </a:xfrm>
        </p:spPr>
        <p:txBody>
          <a:bodyPr>
            <a:normAutofit/>
          </a:bodyPr>
          <a:lstStyle/>
          <a:p>
            <a:pPr marL="0" marR="0">
              <a:spcBef>
                <a:spcPts val="0"/>
              </a:spcBef>
              <a:spcAft>
                <a:spcPts val="0"/>
              </a:spcAft>
              <a:tabLst>
                <a:tab pos="838200" algn="l"/>
              </a:tabLst>
            </a:pPr>
            <a:r>
              <a:rPr lang="en-US" sz="115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t>Part </a:t>
            </a:r>
            <a:r>
              <a:rPr lang="en-US" sz="115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t>Two: </a:t>
            </a:r>
            <a:r>
              <a:rPr lang="en-US" sz="115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t/>
            </a:r>
            <a:br>
              <a:rPr lang="en-US" sz="115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br>
            <a:r>
              <a:rPr lang="en-US" sz="115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t>Solid Men</a:t>
            </a:r>
            <a:endParaRPr lang="en-US" sz="7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endParaRPr>
          </a:p>
        </p:txBody>
      </p:sp>
    </p:spTree>
    <p:extLst>
      <p:ext uri="{BB962C8B-B14F-4D97-AF65-F5344CB8AC3E}">
        <p14:creationId xmlns:p14="http://schemas.microsoft.com/office/powerpoint/2010/main" val="12038599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0"/>
            <a:ext cx="8458200" cy="5135563"/>
          </a:xfrm>
        </p:spPr>
        <p:txBody>
          <a:bodyPr>
            <a:noAutofit/>
          </a:bodyPr>
          <a:lstStyle/>
          <a:p>
            <a:pPr marL="0" indent="0">
              <a:buNone/>
            </a:pPr>
            <a:r>
              <a:rPr lang="en-US" sz="4400" b="1" dirty="0" smtClean="0">
                <a:effectLst>
                  <a:outerShdw blurRad="38100" dist="38100" dir="2700000" algn="tl">
                    <a:srgbClr val="000000">
                      <a:alpha val="43137"/>
                    </a:srgbClr>
                  </a:outerShdw>
                </a:effectLst>
              </a:rPr>
              <a:t>But </a:t>
            </a:r>
            <a:r>
              <a:rPr lang="en-US" sz="4400" b="1" dirty="0">
                <a:effectLst>
                  <a:outerShdw blurRad="38100" dist="38100" dir="2700000" algn="tl">
                    <a:srgbClr val="000000">
                      <a:alpha val="43137"/>
                    </a:srgbClr>
                  </a:outerShdw>
                </a:effectLst>
              </a:rPr>
              <a:t>as for you, speak the things which are proper for sound doctrine: </a:t>
            </a:r>
            <a:r>
              <a:rPr lang="en-US" sz="5400" b="1" dirty="0">
                <a:effectLst>
                  <a:outerShdw blurRad="38100" dist="38100" dir="2700000" algn="tl">
                    <a:srgbClr val="000000">
                      <a:alpha val="43137"/>
                    </a:srgbClr>
                  </a:outerShdw>
                </a:effectLst>
              </a:rPr>
              <a:t>2 that the older men be sober, reverent, temperate, sound in faith, in love, in patience;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57323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2667000"/>
          </a:xfrm>
        </p:spPr>
        <p:txBody>
          <a:bodyPr>
            <a:noAutofit/>
          </a:bodyPr>
          <a:lstStyle/>
          <a:p>
            <a:pPr marL="0" indent="0">
              <a:buNone/>
            </a:pPr>
            <a:r>
              <a:rPr lang="en-US" sz="4400" b="1" dirty="0" smtClean="0">
                <a:effectLst>
                  <a:outerShdw blurRad="38100" dist="38100" dir="2700000" algn="tl">
                    <a:srgbClr val="000000">
                      <a:alpha val="43137"/>
                    </a:srgbClr>
                  </a:outerShdw>
                </a:effectLst>
              </a:rPr>
              <a:t>2 </a:t>
            </a:r>
            <a:r>
              <a:rPr lang="en-US" sz="4400" b="1" dirty="0">
                <a:effectLst>
                  <a:outerShdw blurRad="38100" dist="38100" dir="2700000" algn="tl">
                    <a:srgbClr val="000000">
                      <a:alpha val="43137"/>
                    </a:srgbClr>
                  </a:outerShdw>
                </a:effectLst>
              </a:rPr>
              <a:t>that the older men be </a:t>
            </a:r>
            <a:r>
              <a:rPr lang="en-US" sz="6000" b="1" u="sng" dirty="0">
                <a:effectLst>
                  <a:outerShdw blurRad="38100" dist="38100" dir="2700000" algn="tl">
                    <a:srgbClr val="000000">
                      <a:alpha val="43137"/>
                    </a:srgbClr>
                  </a:outerShdw>
                </a:effectLst>
              </a:rPr>
              <a:t>sober, </a:t>
            </a:r>
            <a:r>
              <a:rPr lang="en-US" sz="4400" b="1" dirty="0">
                <a:effectLst>
                  <a:outerShdw blurRad="38100" dist="38100" dir="2700000" algn="tl">
                    <a:srgbClr val="000000">
                      <a:alpha val="43137"/>
                    </a:srgbClr>
                  </a:outerShdw>
                </a:effectLst>
              </a:rPr>
              <a:t>reverent, temperate, sound in faith, in love, in patience; </a:t>
            </a:r>
            <a:endParaRPr lang="en-US" sz="4400" b="1" dirty="0">
              <a:effectLst>
                <a:outerShdw blurRad="38100" dist="38100" dir="2700000" algn="tl">
                  <a:srgbClr val="000000">
                    <a:alpha val="43137"/>
                  </a:srgbClr>
                </a:outerShdw>
              </a:effectLst>
            </a:endParaRPr>
          </a:p>
        </p:txBody>
      </p:sp>
      <p:sp>
        <p:nvSpPr>
          <p:cNvPr id="4" name="TextBox 3"/>
          <p:cNvSpPr txBox="1"/>
          <p:nvPr/>
        </p:nvSpPr>
        <p:spPr>
          <a:xfrm>
            <a:off x="457200" y="3429000"/>
            <a:ext cx="8077200" cy="2585323"/>
          </a:xfrm>
          <a:prstGeom prst="rect">
            <a:avLst/>
          </a:prstGeom>
          <a:noFill/>
        </p:spPr>
        <p:txBody>
          <a:bodyPr wrap="square" rtlCol="0">
            <a:spAutoFit/>
          </a:bodyPr>
          <a:lstStyle/>
          <a:p>
            <a:pPr lvl="0" algn="ctr"/>
            <a:r>
              <a:rPr lang="en-US" sz="5400" b="1" dirty="0">
                <a:latin typeface="Times New Roman" panose="02020603050405020304" pitchFamily="18" charset="0"/>
                <a:cs typeface="Times New Roman" panose="02020603050405020304" pitchFamily="18" charset="0"/>
              </a:rPr>
              <a:t>Literally to be sober and not allow wine or any alcohol in their lives.   </a:t>
            </a:r>
          </a:p>
        </p:txBody>
      </p:sp>
    </p:spTree>
    <p:extLst>
      <p:ext uri="{BB962C8B-B14F-4D97-AF65-F5344CB8AC3E}">
        <p14:creationId xmlns:p14="http://schemas.microsoft.com/office/powerpoint/2010/main" val="27401222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81000" y="381001"/>
            <a:ext cx="8382000" cy="6248400"/>
          </a:xfrm>
        </p:spPr>
        <p:txBody>
          <a:bodyPr>
            <a:noAutofit/>
          </a:bodyPr>
          <a:lstStyle/>
          <a:p>
            <a:pPr marL="0" marR="0">
              <a:spcBef>
                <a:spcPts val="0"/>
              </a:spcBef>
              <a:spcAft>
                <a:spcPts val="0"/>
              </a:spcAft>
            </a:pPr>
            <a:r>
              <a:rPr lang="en-US" sz="3600" b="1" dirty="0">
                <a:latin typeface="Times New Roman"/>
                <a:ea typeface="Calibri"/>
              </a:rPr>
              <a:t>Last week we clarified that the use of wine in the Bible was </a:t>
            </a:r>
            <a:r>
              <a:rPr lang="en-US" sz="3600" b="1" dirty="0" smtClean="0">
                <a:latin typeface="Times New Roman"/>
                <a:ea typeface="Calibri"/>
              </a:rPr>
              <a:t>for disinfecting water; Like </a:t>
            </a:r>
            <a:r>
              <a:rPr lang="en-US" sz="3600" b="1" dirty="0">
                <a:latin typeface="Times New Roman"/>
                <a:ea typeface="Calibri"/>
              </a:rPr>
              <a:t>our modern </a:t>
            </a:r>
            <a:r>
              <a:rPr lang="en-US" sz="3600" b="1" dirty="0" smtClean="0">
                <a:latin typeface="Times New Roman"/>
                <a:ea typeface="Calibri"/>
              </a:rPr>
              <a:t>chlorine.  If </a:t>
            </a:r>
            <a:r>
              <a:rPr lang="en-US" sz="3600" b="1" dirty="0">
                <a:latin typeface="Times New Roman"/>
                <a:ea typeface="Calibri"/>
              </a:rPr>
              <a:t>you drank water without some wine in it you risked dysentery, cholera, e-coli, </a:t>
            </a:r>
            <a:r>
              <a:rPr lang="en-US" sz="3600" b="1" dirty="0" err="1">
                <a:latin typeface="Times New Roman"/>
                <a:ea typeface="Calibri"/>
              </a:rPr>
              <a:t>microsporidiosis</a:t>
            </a:r>
            <a:r>
              <a:rPr lang="en-US" sz="3600" b="1" dirty="0">
                <a:latin typeface="Times New Roman"/>
                <a:ea typeface="Calibri"/>
              </a:rPr>
              <a:t>, hepatitis or literally dozens of other diseases from bacteria, viruses, protozoans and parasites.  These diseases were often fatal.  Even today the WHO says water borne diseases are still the world’s leading </a:t>
            </a:r>
            <a:r>
              <a:rPr lang="en-US" sz="3600" b="1" dirty="0" smtClean="0">
                <a:latin typeface="Times New Roman"/>
                <a:ea typeface="Calibri"/>
              </a:rPr>
              <a:t>killer  </a:t>
            </a:r>
            <a:r>
              <a:rPr lang="en-US" sz="1100" b="1" dirty="0" smtClean="0">
                <a:solidFill>
                  <a:srgbClr val="0070C0"/>
                </a:solidFill>
                <a:latin typeface="Times New Roman"/>
                <a:ea typeface="Calibri"/>
              </a:rPr>
              <a:t>(VOA News WHO)</a:t>
            </a:r>
            <a:endParaRPr lang="en-US" sz="400" b="1" dirty="0">
              <a:solidFill>
                <a:srgbClr val="0070C0"/>
              </a:solidFill>
              <a:effectLst/>
              <a:latin typeface="Times New Roman"/>
              <a:ea typeface="Calibri"/>
            </a:endParaRPr>
          </a:p>
        </p:txBody>
      </p:sp>
    </p:spTree>
    <p:extLst>
      <p:ext uri="{BB962C8B-B14F-4D97-AF65-F5344CB8AC3E}">
        <p14:creationId xmlns:p14="http://schemas.microsoft.com/office/powerpoint/2010/main" val="20526061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81000" y="381001"/>
            <a:ext cx="8382000" cy="6248400"/>
          </a:xfrm>
        </p:spPr>
        <p:txBody>
          <a:bodyPr>
            <a:noAutofit/>
          </a:bodyPr>
          <a:lstStyle/>
          <a:p>
            <a:pPr marL="0" marR="0">
              <a:spcBef>
                <a:spcPts val="0"/>
              </a:spcBef>
              <a:spcAft>
                <a:spcPts val="0"/>
              </a:spcAft>
            </a:pPr>
            <a:r>
              <a:rPr lang="en-US" sz="5400" b="1" dirty="0" smtClean="0">
                <a:latin typeface="Times New Roman"/>
                <a:ea typeface="Calibri"/>
              </a:rPr>
              <a:t>Wine </a:t>
            </a:r>
            <a:r>
              <a:rPr lang="en-US" sz="5400" b="1" dirty="0">
                <a:latin typeface="Times New Roman"/>
                <a:ea typeface="Calibri"/>
              </a:rPr>
              <a:t>was always mixed with water… </a:t>
            </a:r>
            <a:r>
              <a:rPr lang="en-US" sz="5400" b="1" dirty="0" smtClean="0">
                <a:latin typeface="Times New Roman"/>
                <a:ea typeface="Calibri"/>
              </a:rPr>
              <a:t/>
            </a:r>
            <a:br>
              <a:rPr lang="en-US" sz="5400" b="1" dirty="0" smtClean="0">
                <a:latin typeface="Times New Roman"/>
                <a:ea typeface="Calibri"/>
              </a:rPr>
            </a:br>
            <a:r>
              <a:rPr lang="en-US" sz="5400" b="1" dirty="0" smtClean="0">
                <a:latin typeface="Times New Roman"/>
                <a:ea typeface="Calibri"/>
              </a:rPr>
              <a:t>normally </a:t>
            </a:r>
            <a:r>
              <a:rPr lang="en-US" sz="5400" b="1" dirty="0">
                <a:latin typeface="Times New Roman"/>
                <a:ea typeface="Calibri"/>
              </a:rPr>
              <a:t>3 or 4 parts water to one part wine.  This was done to disinfect and make the water safe to drink.</a:t>
            </a:r>
            <a:endParaRPr lang="en-US" sz="800" b="1" dirty="0">
              <a:solidFill>
                <a:srgbClr val="0070C0"/>
              </a:solidFill>
              <a:effectLst/>
              <a:latin typeface="Times New Roman"/>
              <a:ea typeface="Calibri"/>
            </a:endParaRPr>
          </a:p>
        </p:txBody>
      </p:sp>
    </p:spTree>
    <p:extLst>
      <p:ext uri="{BB962C8B-B14F-4D97-AF65-F5344CB8AC3E}">
        <p14:creationId xmlns:p14="http://schemas.microsoft.com/office/powerpoint/2010/main" val="21608975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0"/>
            <a:ext cx="8458200" cy="5135563"/>
          </a:xfrm>
        </p:spPr>
        <p:txBody>
          <a:bodyPr>
            <a:noAutofit/>
          </a:bodyPr>
          <a:lstStyle/>
          <a:p>
            <a:pPr marL="0" indent="0">
              <a:buNone/>
            </a:pPr>
            <a:r>
              <a:rPr lang="en-US" sz="5400" b="1" dirty="0" smtClean="0">
                <a:effectLst>
                  <a:outerShdw blurRad="38100" dist="38100" dir="2700000" algn="tl">
                    <a:srgbClr val="000000">
                      <a:alpha val="43137"/>
                    </a:srgbClr>
                  </a:outerShdw>
                </a:effectLst>
              </a:rPr>
              <a:t>But </a:t>
            </a:r>
            <a:r>
              <a:rPr lang="en-US" sz="5400" b="1" dirty="0">
                <a:effectLst>
                  <a:outerShdw blurRad="38100" dist="38100" dir="2700000" algn="tl">
                    <a:srgbClr val="000000">
                      <a:alpha val="43137"/>
                    </a:srgbClr>
                  </a:outerShdw>
                </a:effectLst>
              </a:rPr>
              <a:t>as for you, speak the things which are proper for sound doctrine: 2 that the older men be sober, reverent, temperate, sound in faith, in love, in patience;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0243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81000" y="381001"/>
            <a:ext cx="8382000" cy="6248400"/>
          </a:xfrm>
        </p:spPr>
        <p:txBody>
          <a:bodyPr>
            <a:noAutofit/>
          </a:bodyPr>
          <a:lstStyle/>
          <a:p>
            <a:pPr marL="0" marR="0">
              <a:spcBef>
                <a:spcPts val="0"/>
              </a:spcBef>
              <a:spcAft>
                <a:spcPts val="0"/>
              </a:spcAft>
            </a:pPr>
            <a:r>
              <a:rPr lang="en-US" sz="5400" b="1" dirty="0" smtClean="0">
                <a:latin typeface="Times New Roman"/>
                <a:ea typeface="Calibri"/>
              </a:rPr>
              <a:t>Wine </a:t>
            </a:r>
            <a:r>
              <a:rPr lang="en-US" sz="5400" b="1" dirty="0">
                <a:latin typeface="Times New Roman"/>
                <a:ea typeface="Calibri"/>
              </a:rPr>
              <a:t>without water was considered barbarian… or totally uncivilized </a:t>
            </a:r>
            <a:r>
              <a:rPr lang="en-US" sz="5400" b="1" i="1" dirty="0">
                <a:latin typeface="Times New Roman"/>
                <a:ea typeface="Calibri"/>
              </a:rPr>
              <a:t>or “unchristian”</a:t>
            </a:r>
            <a:r>
              <a:rPr lang="en-US" sz="5400" b="1" dirty="0">
                <a:latin typeface="Times New Roman"/>
                <a:ea typeface="Calibri"/>
              </a:rPr>
              <a:t>.</a:t>
            </a:r>
            <a:endParaRPr lang="en-US" sz="800" b="1" dirty="0">
              <a:solidFill>
                <a:srgbClr val="0070C0"/>
              </a:solidFill>
              <a:effectLst/>
              <a:latin typeface="Times New Roman"/>
              <a:ea typeface="Calibri"/>
            </a:endParaRPr>
          </a:p>
        </p:txBody>
      </p:sp>
    </p:spTree>
    <p:extLst>
      <p:ext uri="{BB962C8B-B14F-4D97-AF65-F5344CB8AC3E}">
        <p14:creationId xmlns:p14="http://schemas.microsoft.com/office/powerpoint/2010/main" val="26136684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lvl="0"/>
            <a:r>
              <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Undiluted W</a:t>
            </a:r>
            <a:r>
              <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ine… </a:t>
            </a:r>
            <a:endPar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143000"/>
            <a:ext cx="8610600" cy="4525963"/>
          </a:xfrm>
        </p:spPr>
        <p:txBody>
          <a:bodyPr>
            <a:noAutofit/>
          </a:bodyPr>
          <a:lstStyle/>
          <a:p>
            <a:pPr marL="0" indent="0">
              <a:buNone/>
            </a:pPr>
            <a:r>
              <a:rPr lang="en-US" sz="5400" b="1" dirty="0" smtClean="0">
                <a:ln w="1905"/>
                <a:effectLst>
                  <a:outerShdw blurRad="38100" dist="38100" dir="2700000" algn="tl">
                    <a:srgbClr val="000000">
                      <a:alpha val="43137"/>
                    </a:srgbClr>
                  </a:outerShdw>
                </a:effectLst>
              </a:rPr>
              <a:t>Proverbs </a:t>
            </a:r>
            <a:r>
              <a:rPr lang="en-US" sz="5400" b="1" dirty="0">
                <a:ln w="1905"/>
                <a:effectLst>
                  <a:outerShdw blurRad="38100" dist="38100" dir="2700000" algn="tl">
                    <a:srgbClr val="000000">
                      <a:alpha val="43137"/>
                    </a:srgbClr>
                  </a:outerShdw>
                </a:effectLst>
              </a:rPr>
              <a:t>20:1 “Wine is a mocker and beer a brawler; whoever is led astray by them is not wise.”</a:t>
            </a:r>
            <a:endParaRPr lang="en-US" sz="4800" b="1" dirty="0">
              <a:ln w="1905"/>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14754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81000" y="381001"/>
            <a:ext cx="8382000" cy="6248400"/>
          </a:xfrm>
        </p:spPr>
        <p:txBody>
          <a:bodyPr>
            <a:noAutofit/>
          </a:bodyPr>
          <a:lstStyle/>
          <a:p>
            <a:pPr marL="0" marR="0">
              <a:spcBef>
                <a:spcPts val="0"/>
              </a:spcBef>
              <a:spcAft>
                <a:spcPts val="0"/>
              </a:spcAft>
            </a:pPr>
            <a:r>
              <a:rPr lang="en-US" sz="5400" b="1" dirty="0" smtClean="0">
                <a:latin typeface="Times New Roman"/>
                <a:ea typeface="Calibri"/>
              </a:rPr>
              <a:t>Wine </a:t>
            </a:r>
            <a:r>
              <a:rPr lang="en-US" sz="5400" b="1" dirty="0">
                <a:latin typeface="Times New Roman"/>
                <a:ea typeface="Calibri"/>
              </a:rPr>
              <a:t>without water was considered barbarian… or totally uncivilized </a:t>
            </a:r>
            <a:r>
              <a:rPr lang="en-US" sz="5400" b="1" i="1" dirty="0">
                <a:latin typeface="Times New Roman"/>
                <a:ea typeface="Calibri"/>
              </a:rPr>
              <a:t>or “unchristian”</a:t>
            </a:r>
            <a:r>
              <a:rPr lang="en-US" sz="5400" b="1" dirty="0">
                <a:latin typeface="Times New Roman"/>
                <a:ea typeface="Calibri"/>
              </a:rPr>
              <a:t>.</a:t>
            </a:r>
            <a:endParaRPr lang="en-US" sz="800" b="1" dirty="0">
              <a:solidFill>
                <a:srgbClr val="0070C0"/>
              </a:solidFill>
              <a:effectLst/>
              <a:latin typeface="Times New Roman"/>
              <a:ea typeface="Calibri"/>
            </a:endParaRPr>
          </a:p>
        </p:txBody>
      </p:sp>
    </p:spTree>
    <p:extLst>
      <p:ext uri="{BB962C8B-B14F-4D97-AF65-F5344CB8AC3E}">
        <p14:creationId xmlns:p14="http://schemas.microsoft.com/office/powerpoint/2010/main" val="20798116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pPr lvl="0"/>
            <a:r>
              <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What your physician may NOT have told you…</a:t>
            </a:r>
            <a:endPar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874837"/>
            <a:ext cx="8610600" cy="4221163"/>
          </a:xfrm>
        </p:spPr>
        <p:txBody>
          <a:bodyPr>
            <a:noAutofit/>
          </a:bodyPr>
          <a:lstStyle/>
          <a:p>
            <a:r>
              <a:rPr lang="en-US" sz="4800" b="1" dirty="0" smtClean="0">
                <a:ln w="1905"/>
                <a:effectLst>
                  <a:outerShdw blurRad="38100" dist="38100" dir="2700000" algn="tl">
                    <a:srgbClr val="000000">
                      <a:alpha val="43137"/>
                    </a:srgbClr>
                  </a:outerShdw>
                </a:effectLst>
              </a:rPr>
              <a:t>Have </a:t>
            </a:r>
            <a:r>
              <a:rPr lang="en-US" sz="4800" b="1" dirty="0">
                <a:ln w="1905"/>
                <a:effectLst>
                  <a:outerShdw blurRad="38100" dist="38100" dir="2700000" algn="tl">
                    <a:srgbClr val="000000">
                      <a:alpha val="43137"/>
                    </a:srgbClr>
                  </a:outerShdw>
                </a:effectLst>
              </a:rPr>
              <a:t>you heard it is healthy to drink wine?</a:t>
            </a:r>
          </a:p>
          <a:p>
            <a:r>
              <a:rPr lang="en-US" sz="4800" b="1" dirty="0" smtClean="0">
                <a:ln w="1905"/>
                <a:effectLst>
                  <a:outerShdw blurRad="38100" dist="38100" dir="2700000" algn="tl">
                    <a:srgbClr val="000000">
                      <a:alpha val="43137"/>
                    </a:srgbClr>
                  </a:outerShdw>
                </a:effectLst>
              </a:rPr>
              <a:t>What do </a:t>
            </a:r>
            <a:r>
              <a:rPr lang="en-US" sz="4800" b="1" dirty="0">
                <a:ln w="1905"/>
                <a:effectLst>
                  <a:outerShdw blurRad="38100" dist="38100" dir="2700000" algn="tl">
                    <a:srgbClr val="000000">
                      <a:alpha val="43137"/>
                    </a:srgbClr>
                  </a:outerShdw>
                </a:effectLst>
              </a:rPr>
              <a:t>the American Cancer Society </a:t>
            </a:r>
            <a:r>
              <a:rPr lang="en-US" sz="4800" b="1" dirty="0" smtClean="0">
                <a:ln w="1905"/>
                <a:effectLst>
                  <a:outerShdw blurRad="38100" dist="38100" dir="2700000" algn="tl">
                    <a:srgbClr val="000000">
                      <a:alpha val="43137"/>
                    </a:srgbClr>
                  </a:outerShdw>
                </a:effectLst>
              </a:rPr>
              <a:t>and American Heart Association really </a:t>
            </a:r>
            <a:r>
              <a:rPr lang="en-US" sz="4800" b="1" dirty="0">
                <a:ln w="1905"/>
                <a:effectLst>
                  <a:outerShdw blurRad="38100" dist="38100" dir="2700000" algn="tl">
                    <a:srgbClr val="000000">
                      <a:alpha val="43137"/>
                    </a:srgbClr>
                  </a:outerShdw>
                </a:effectLst>
              </a:rPr>
              <a:t>say? </a:t>
            </a:r>
          </a:p>
          <a:p>
            <a:endParaRPr lang="en-US" sz="3600" b="1" dirty="0">
              <a:ln w="1905"/>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68262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pPr lvl="0"/>
            <a:r>
              <a:rPr lang="en-US"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American Cancer Society says…</a:t>
            </a:r>
            <a:endPar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219200"/>
            <a:ext cx="8610600" cy="5105399"/>
          </a:xfrm>
        </p:spPr>
        <p:txBody>
          <a:bodyPr>
            <a:noAutofit/>
          </a:bodyPr>
          <a:lstStyle/>
          <a:p>
            <a:r>
              <a:rPr lang="en-US" sz="4800" b="1" dirty="0" smtClean="0">
                <a:ln w="1905"/>
                <a:effectLst>
                  <a:outerShdw blurRad="38100" dist="38100" dir="2700000" algn="tl">
                    <a:srgbClr val="000000">
                      <a:alpha val="43137"/>
                    </a:srgbClr>
                  </a:outerShdw>
                </a:effectLst>
              </a:rPr>
              <a:t>“… </a:t>
            </a:r>
            <a:r>
              <a:rPr lang="en-US" sz="4800" b="1" dirty="0">
                <a:ln w="1905"/>
                <a:effectLst>
                  <a:outerShdw blurRad="38100" dist="38100" dir="2700000" algn="tl">
                    <a:srgbClr val="000000">
                      <a:alpha val="43137"/>
                    </a:srgbClr>
                  </a:outerShdw>
                </a:effectLst>
              </a:rPr>
              <a:t>alcohol drinking is a cause of cancers of the mouth, pharynx, larynx, esophagus, liver, colon, rectum, and female breast.”</a:t>
            </a:r>
            <a:endParaRPr lang="en-US" sz="3600" b="1" dirty="0">
              <a:ln w="1905"/>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06415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US"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American Cancer Society says…</a:t>
            </a:r>
            <a:endPar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066800"/>
            <a:ext cx="8610600" cy="5105399"/>
          </a:xfrm>
        </p:spPr>
        <p:txBody>
          <a:bodyPr>
            <a:noAutofit/>
          </a:bodyPr>
          <a:lstStyle/>
          <a:p>
            <a:r>
              <a:rPr lang="en-US" sz="4400" b="1" dirty="0" smtClean="0">
                <a:ln w="1905"/>
                <a:effectLst>
                  <a:outerShdw blurRad="38100" dist="38100" dir="2700000" algn="tl">
                    <a:srgbClr val="000000">
                      <a:alpha val="43137"/>
                    </a:srgbClr>
                  </a:outerShdw>
                </a:effectLst>
              </a:rPr>
              <a:t>“Most </a:t>
            </a:r>
            <a:r>
              <a:rPr lang="en-US" sz="4400" b="1" dirty="0">
                <a:ln w="1905"/>
                <a:effectLst>
                  <a:outerShdw blurRad="38100" dist="38100" dir="2700000" algn="tl">
                    <a:srgbClr val="000000">
                      <a:alpha val="43137"/>
                    </a:srgbClr>
                  </a:outerShdw>
                </a:effectLst>
              </a:rPr>
              <a:t>people want to know if drinking wine is better than drinking beer or hard liquor. The research shows that it does not matter what type of alcohol you drink, and that the risk of these cancers is elevated for all alcoholic beverage types.” </a:t>
            </a:r>
            <a:endParaRPr lang="en-US" b="1" dirty="0">
              <a:ln w="1905"/>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857031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US"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American Cancer Society says…</a:t>
            </a:r>
            <a:endPar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066800"/>
            <a:ext cx="8610600" cy="5105399"/>
          </a:xfrm>
        </p:spPr>
        <p:txBody>
          <a:bodyPr>
            <a:noAutofit/>
          </a:bodyPr>
          <a:lstStyle/>
          <a:p>
            <a:pPr marL="0" indent="0" algn="ctr">
              <a:buNone/>
            </a:pPr>
            <a:r>
              <a:rPr lang="en-US" sz="8000" b="1" dirty="0" smtClean="0">
                <a:ln w="1905"/>
                <a:effectLst>
                  <a:outerShdw blurRad="38100" dist="38100" dir="2700000" algn="tl">
                    <a:srgbClr val="000000">
                      <a:alpha val="43137"/>
                    </a:srgbClr>
                  </a:outerShdw>
                </a:effectLst>
              </a:rPr>
              <a:t>The simple truth is that drinking </a:t>
            </a:r>
            <a:r>
              <a:rPr lang="en-US" sz="8000" b="1" dirty="0">
                <a:ln w="1905"/>
                <a:effectLst>
                  <a:outerShdw blurRad="38100" dist="38100" dir="2700000" algn="tl">
                    <a:srgbClr val="000000">
                      <a:alpha val="43137"/>
                    </a:srgbClr>
                  </a:outerShdw>
                </a:effectLst>
              </a:rPr>
              <a:t>alcohol causes cancer.</a:t>
            </a:r>
            <a:endParaRPr lang="en-US" sz="6000" b="1" dirty="0">
              <a:ln w="1905"/>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33677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US"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American Heart Assoc.  says…</a:t>
            </a:r>
            <a:endPar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066800"/>
            <a:ext cx="8610600" cy="5105399"/>
          </a:xfrm>
        </p:spPr>
        <p:txBody>
          <a:bodyPr>
            <a:noAutofit/>
          </a:bodyPr>
          <a:lstStyle/>
          <a:p>
            <a:pPr marL="0" indent="0">
              <a:buNone/>
            </a:pPr>
            <a:r>
              <a:rPr lang="en-US" sz="4000" b="1" dirty="0">
                <a:ln w="1905"/>
                <a:effectLst>
                  <a:outerShdw blurRad="38100" dist="38100" dir="2700000" algn="tl">
                    <a:srgbClr val="000000">
                      <a:alpha val="43137"/>
                    </a:srgbClr>
                  </a:outerShdw>
                </a:effectLst>
              </a:rPr>
              <a:t>“Drinking more alcohol increases such dangers as alcoholism, high blood pressure, obesity, stroke, breast cancer, suicide and </a:t>
            </a:r>
            <a:r>
              <a:rPr lang="en-US" sz="4000" b="1" dirty="0" smtClean="0">
                <a:ln w="1905"/>
                <a:effectLst>
                  <a:outerShdw blurRad="38100" dist="38100" dir="2700000" algn="tl">
                    <a:srgbClr val="000000">
                      <a:alpha val="43137"/>
                    </a:srgbClr>
                  </a:outerShdw>
                </a:effectLst>
              </a:rPr>
              <a:t>accidents. Also</a:t>
            </a:r>
            <a:r>
              <a:rPr lang="en-US" sz="4000" b="1" dirty="0">
                <a:ln w="1905"/>
                <a:effectLst>
                  <a:outerShdw blurRad="38100" dist="38100" dir="2700000" algn="tl">
                    <a:srgbClr val="000000">
                      <a:alpha val="43137"/>
                    </a:srgbClr>
                  </a:outerShdw>
                </a:effectLst>
              </a:rPr>
              <a:t>, it's not possible to predict in which people alcoholism will become a problem. Given these and other risks, the American Heart Association cautions people NOT to start drinking”</a:t>
            </a:r>
          </a:p>
        </p:txBody>
      </p:sp>
    </p:spTree>
    <p:extLst>
      <p:ext uri="{BB962C8B-B14F-4D97-AF65-F5344CB8AC3E}">
        <p14:creationId xmlns:p14="http://schemas.microsoft.com/office/powerpoint/2010/main" val="4277045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US"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American Heart Assoc.  says…</a:t>
            </a:r>
            <a:endPar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066800"/>
            <a:ext cx="8610600" cy="5105399"/>
          </a:xfrm>
        </p:spPr>
        <p:txBody>
          <a:bodyPr>
            <a:noAutofit/>
          </a:bodyPr>
          <a:lstStyle/>
          <a:p>
            <a:pPr marL="0" indent="0">
              <a:buNone/>
            </a:pPr>
            <a:r>
              <a:rPr lang="en-US" sz="4800" b="1" dirty="0" smtClean="0">
                <a:ln w="1905"/>
                <a:effectLst>
                  <a:outerShdw blurRad="38100" dist="38100" dir="2700000" algn="tl">
                    <a:srgbClr val="000000">
                      <a:alpha val="43137"/>
                    </a:srgbClr>
                  </a:outerShdw>
                </a:effectLst>
              </a:rPr>
              <a:t>In </a:t>
            </a:r>
            <a:r>
              <a:rPr lang="en-US" sz="4800" b="1" dirty="0">
                <a:ln w="1905"/>
                <a:effectLst>
                  <a:outerShdw blurRad="38100" dist="38100" dir="2700000" algn="tl">
                    <a:srgbClr val="000000">
                      <a:alpha val="43137"/>
                    </a:srgbClr>
                  </a:outerShdw>
                </a:effectLst>
              </a:rPr>
              <a:t>answer to those who say red wine lowers cholesterol… </a:t>
            </a:r>
            <a:endParaRPr lang="en-US" sz="4800" b="1" dirty="0" smtClean="0">
              <a:ln w="1905"/>
              <a:effectLst>
                <a:outerShdw blurRad="38100" dist="38100" dir="2700000" algn="tl">
                  <a:srgbClr val="000000">
                    <a:alpha val="43137"/>
                  </a:srgbClr>
                </a:outerShdw>
              </a:effectLst>
            </a:endParaRPr>
          </a:p>
          <a:p>
            <a:pPr marL="0" indent="0">
              <a:buNone/>
            </a:pPr>
            <a:r>
              <a:rPr lang="en-US" sz="4800" b="1" dirty="0" smtClean="0">
                <a:ln w="1905"/>
                <a:effectLst>
                  <a:outerShdw blurRad="38100" dist="38100" dir="2700000" algn="tl">
                    <a:srgbClr val="000000">
                      <a:alpha val="43137"/>
                    </a:srgbClr>
                  </a:outerShdw>
                </a:effectLst>
              </a:rPr>
              <a:t>“</a:t>
            </a:r>
            <a:r>
              <a:rPr lang="en-US" sz="4800" b="1" dirty="0">
                <a:ln w="1905"/>
                <a:effectLst>
                  <a:outerShdw blurRad="38100" dist="38100" dir="2700000" algn="tl">
                    <a:srgbClr val="000000">
                      <a:alpha val="43137"/>
                    </a:srgbClr>
                  </a:outerShdw>
                </a:effectLst>
              </a:rPr>
              <a:t>the American Heart Association does not recommend drinking wine or any other form of alcohol to gain these potential benefits.”</a:t>
            </a:r>
          </a:p>
        </p:txBody>
      </p:sp>
    </p:spTree>
    <p:extLst>
      <p:ext uri="{BB962C8B-B14F-4D97-AF65-F5344CB8AC3E}">
        <p14:creationId xmlns:p14="http://schemas.microsoft.com/office/powerpoint/2010/main" val="24776054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US"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American Heart Assoc.  says…</a:t>
            </a:r>
            <a:endPar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066800"/>
            <a:ext cx="8610600" cy="5105399"/>
          </a:xfrm>
        </p:spPr>
        <p:txBody>
          <a:bodyPr>
            <a:noAutofit/>
          </a:bodyPr>
          <a:lstStyle/>
          <a:p>
            <a:pPr marL="0" indent="0">
              <a:buNone/>
            </a:pPr>
            <a:r>
              <a:rPr lang="en-US" sz="4800" b="1" dirty="0">
                <a:ln w="1905"/>
                <a:effectLst>
                  <a:outerShdw blurRad="38100" dist="38100" dir="2700000" algn="tl">
                    <a:srgbClr val="000000">
                      <a:alpha val="43137"/>
                    </a:srgbClr>
                  </a:outerShdw>
                </a:effectLst>
              </a:rPr>
              <a:t>Eat healthy and exercise because the AM. Heart Assoc. says “There is no scientific proof that drinking wine or any other alcoholic beverage can replace these conventional measures.”</a:t>
            </a:r>
          </a:p>
        </p:txBody>
      </p:sp>
    </p:spTree>
    <p:extLst>
      <p:ext uri="{BB962C8B-B14F-4D97-AF65-F5344CB8AC3E}">
        <p14:creationId xmlns:p14="http://schemas.microsoft.com/office/powerpoint/2010/main" val="7791522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381001"/>
            <a:ext cx="7772400" cy="6248400"/>
          </a:xfrm>
        </p:spPr>
        <p:txBody>
          <a:bodyPr>
            <a:normAutofit/>
          </a:bodyPr>
          <a:lstStyle/>
          <a:p>
            <a:pPr marL="0" marR="0">
              <a:spcBef>
                <a:spcPts val="0"/>
              </a:spcBef>
              <a:spcAft>
                <a:spcPts val="0"/>
              </a:spcAft>
              <a:tabLst>
                <a:tab pos="838200" algn="l"/>
              </a:tabLst>
            </a:pPr>
            <a:r>
              <a:rPr lang="en-US" sz="80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How </a:t>
            </a:r>
            <a:r>
              <a:rPr lang="en-US" sz="8000" b="1" dirty="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are my decisions going to affect the next 7 generations?</a:t>
            </a:r>
            <a:endParaRPr lang="en-US" sz="5400" dirty="0">
              <a:effectLst/>
              <a:latin typeface="Times New Roman"/>
              <a:ea typeface="Calibri"/>
            </a:endParaRPr>
          </a:p>
        </p:txBody>
      </p:sp>
    </p:spTree>
    <p:extLst>
      <p:ext uri="{BB962C8B-B14F-4D97-AF65-F5344CB8AC3E}">
        <p14:creationId xmlns:p14="http://schemas.microsoft.com/office/powerpoint/2010/main" val="21451736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358" y="1143000"/>
            <a:ext cx="5458442"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ctrTitle"/>
          </p:nvPr>
        </p:nvSpPr>
        <p:spPr>
          <a:xfrm>
            <a:off x="685800" y="304800"/>
            <a:ext cx="7772400" cy="6248400"/>
          </a:xfrm>
        </p:spPr>
        <p:txBody>
          <a:bodyPr>
            <a:normAutofit fontScale="90000"/>
          </a:bodyPr>
          <a:lstStyle/>
          <a:p>
            <a:pPr>
              <a:spcBef>
                <a:spcPts val="0"/>
              </a:spcBef>
            </a:pPr>
            <a:r>
              <a:rPr lang="en-US" sz="115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Avoiding the </a:t>
            </a:r>
            <a:br>
              <a:rPr lang="en-US" sz="115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br>
            <a:r>
              <a:rPr lang="en-US" sz="11500" b="1" dirty="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
            </a:r>
            <a:br>
              <a:rPr lang="en-US" sz="11500" b="1" dirty="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br>
            <a:r>
              <a:rPr lang="en-US" sz="115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Death Trap</a:t>
            </a:r>
            <a:r>
              <a:rPr lang="en-US" sz="80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
            </a:r>
            <a:br>
              <a:rPr lang="en-US" sz="80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br>
            <a:r>
              <a:rPr lang="en-US" sz="4000" b="1" dirty="0" smtClean="0">
                <a:ln w="1905"/>
                <a:solidFill>
                  <a:srgbClr val="0070C0"/>
                </a:solidFill>
                <a:effectLst>
                  <a:innerShdw blurRad="69850" dist="43180" dir="5400000">
                    <a:srgbClr val="000000">
                      <a:alpha val="65000"/>
                    </a:srgbClr>
                  </a:innerShdw>
                </a:effectLst>
              </a:rPr>
              <a:t>Pastor </a:t>
            </a:r>
            <a:r>
              <a:rPr lang="en-US" sz="4000" b="1" dirty="0">
                <a:ln w="1905"/>
                <a:solidFill>
                  <a:srgbClr val="0070C0"/>
                </a:solidFill>
                <a:effectLst>
                  <a:innerShdw blurRad="69850" dist="43180" dir="5400000">
                    <a:srgbClr val="000000">
                      <a:alpha val="65000"/>
                    </a:srgbClr>
                  </a:innerShdw>
                </a:effectLst>
              </a:rPr>
              <a:t>Mark Schwarzbauer PhD</a:t>
            </a:r>
            <a:br>
              <a:rPr lang="en-US" sz="4000" b="1" dirty="0">
                <a:ln w="1905"/>
                <a:solidFill>
                  <a:srgbClr val="0070C0"/>
                </a:solidFill>
                <a:effectLst>
                  <a:innerShdw blurRad="69850" dist="43180" dir="5400000">
                    <a:srgbClr val="000000">
                      <a:alpha val="65000"/>
                    </a:srgbClr>
                  </a:innerShdw>
                </a:effectLst>
              </a:rPr>
            </a:br>
            <a:r>
              <a:rPr lang="en-US" sz="4000" b="1" dirty="0">
                <a:ln w="1905"/>
                <a:solidFill>
                  <a:srgbClr val="0070C0"/>
                </a:solidFill>
                <a:effectLst>
                  <a:innerShdw blurRad="69850" dist="43180" dir="5400000">
                    <a:srgbClr val="000000">
                      <a:alpha val="65000"/>
                    </a:srgbClr>
                  </a:innerShdw>
                </a:effectLst>
              </a:rPr>
              <a:t>Family Worship </a:t>
            </a:r>
            <a:r>
              <a:rPr lang="en-US" sz="4000" b="1" dirty="0" smtClean="0">
                <a:ln w="1905"/>
                <a:solidFill>
                  <a:srgbClr val="0070C0"/>
                </a:solidFill>
                <a:effectLst>
                  <a:innerShdw blurRad="69850" dist="43180" dir="5400000">
                    <a:srgbClr val="000000">
                      <a:alpha val="65000"/>
                    </a:srgbClr>
                  </a:innerShdw>
                </a:effectLst>
              </a:rPr>
              <a:t>Center</a:t>
            </a:r>
            <a:endParaRPr lang="en-US" sz="4000" b="1" dirty="0">
              <a:ln w="1905"/>
              <a:solidFill>
                <a:srgbClr val="0070C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7639335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lvl="0"/>
            <a:r>
              <a:rPr lang="en-US" sz="6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Solid Men</a:t>
            </a:r>
            <a:endParaRPr lang="en-US" sz="6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Content Placeholder 4"/>
          <p:cNvSpPr>
            <a:spLocks noGrp="1"/>
          </p:cNvSpPr>
          <p:nvPr>
            <p:ph idx="1"/>
          </p:nvPr>
        </p:nvSpPr>
        <p:spPr>
          <a:xfrm>
            <a:off x="304800" y="1189037"/>
            <a:ext cx="8610600" cy="4830763"/>
          </a:xfrm>
        </p:spPr>
        <p:txBody>
          <a:bodyPr>
            <a:noAutofit/>
          </a:bodyPr>
          <a:lstStyle/>
          <a:p>
            <a:pPr marL="0" indent="0" algn="ctr">
              <a:buNone/>
            </a:pPr>
            <a:r>
              <a:rPr lang="en-US" sz="8000" b="1" dirty="0">
                <a:effectLst>
                  <a:outerShdw blurRad="38100" dist="38100" dir="2700000" algn="tl">
                    <a:srgbClr val="000000">
                      <a:alpha val="43137"/>
                    </a:srgbClr>
                  </a:outerShdw>
                </a:effectLst>
              </a:rPr>
              <a:t>We need men </a:t>
            </a:r>
            <a:r>
              <a:rPr lang="en-US" sz="8000" b="1" dirty="0" smtClean="0">
                <a:effectLst>
                  <a:outerShdw blurRad="38100" dist="38100" dir="2700000" algn="tl">
                    <a:srgbClr val="000000">
                      <a:alpha val="43137"/>
                    </a:srgbClr>
                  </a:outerShdw>
                </a:effectLst>
              </a:rPr>
              <a:t>full of </a:t>
            </a:r>
            <a:r>
              <a:rPr lang="en-US" sz="8000" b="1" dirty="0">
                <a:effectLst>
                  <a:outerShdw blurRad="38100" dist="38100" dir="2700000" algn="tl">
                    <a:srgbClr val="000000">
                      <a:alpha val="43137"/>
                    </a:srgbClr>
                  </a:outerShdw>
                </a:effectLst>
              </a:rPr>
              <a:t>the Holy Spirit, not under </a:t>
            </a:r>
            <a:r>
              <a:rPr lang="en-US" sz="8000" b="1" dirty="0" smtClean="0">
                <a:effectLst>
                  <a:outerShdw blurRad="38100" dist="38100" dir="2700000" algn="tl">
                    <a:srgbClr val="000000">
                      <a:alpha val="43137"/>
                    </a:srgbClr>
                  </a:outerShdw>
                </a:effectLst>
              </a:rPr>
              <a:t>alcohols’ </a:t>
            </a:r>
            <a:r>
              <a:rPr lang="en-US" sz="8000" b="1" dirty="0">
                <a:effectLst>
                  <a:outerShdw blurRad="38100" dist="38100" dir="2700000" algn="tl">
                    <a:srgbClr val="000000">
                      <a:alpha val="43137"/>
                    </a:srgbClr>
                  </a:outerShdw>
                </a:effectLst>
              </a:rPr>
              <a:t>spirits.</a:t>
            </a:r>
            <a:endParaRPr lang="en-US" sz="8000" b="1" dirty="0">
              <a:ln w="1905"/>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11332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381001"/>
            <a:ext cx="7772400" cy="6248400"/>
          </a:xfrm>
        </p:spPr>
        <p:txBody>
          <a:bodyPr>
            <a:normAutofit/>
          </a:bodyPr>
          <a:lstStyle/>
          <a:p>
            <a:pPr marL="0" marR="0">
              <a:spcBef>
                <a:spcPts val="0"/>
              </a:spcBef>
              <a:spcAft>
                <a:spcPts val="0"/>
              </a:spcAft>
              <a:tabLst>
                <a:tab pos="838200" algn="l"/>
              </a:tabLst>
            </a:pPr>
            <a:r>
              <a:rPr lang="en-US" sz="80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How </a:t>
            </a:r>
            <a:r>
              <a:rPr lang="en-US" sz="8000" b="1" dirty="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are </a:t>
            </a:r>
            <a:r>
              <a:rPr lang="en-US" sz="8000" b="1" dirty="0" smtClean="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your </a:t>
            </a:r>
            <a:r>
              <a:rPr lang="en-US" sz="8000" b="1" dirty="0">
                <a:ln w="12256" cap="flat" cmpd="dbl" algn="ctr">
                  <a:solidFill>
                    <a:srgbClr val="D02E29"/>
                  </a:solidFill>
                  <a:prstDash val="solid"/>
                  <a:miter lim="0"/>
                </a:ln>
                <a:gradFill>
                  <a:gsLst>
                    <a:gs pos="10000">
                      <a:srgbClr val="FBF3F3"/>
                    </a:gs>
                    <a:gs pos="60000">
                      <a:srgbClr val="F3D8D8"/>
                    </a:gs>
                    <a:gs pos="100000">
                      <a:srgbClr val="E38C8A"/>
                    </a:gs>
                  </a:gsLst>
                  <a:lin ang="5400000" scaled="0"/>
                </a:gradFill>
                <a:effectLst>
                  <a:outerShdw blurRad="38100" dist="38100" dir="7020000" algn="tl">
                    <a:srgbClr val="000000">
                      <a:alpha val="35000"/>
                    </a:srgbClr>
                  </a:outerShdw>
                </a:effectLst>
                <a:latin typeface="Times New Roman"/>
                <a:ea typeface="Calibri"/>
              </a:rPr>
              <a:t>decisions going to affect the next 7 generations?</a:t>
            </a:r>
            <a:endParaRPr lang="en-US" sz="5400" dirty="0">
              <a:effectLst/>
              <a:latin typeface="Times New Roman"/>
              <a:ea typeface="Calibri"/>
            </a:endParaRPr>
          </a:p>
        </p:txBody>
      </p:sp>
    </p:spTree>
    <p:extLst>
      <p:ext uri="{BB962C8B-B14F-4D97-AF65-F5344CB8AC3E}">
        <p14:creationId xmlns:p14="http://schemas.microsoft.com/office/powerpoint/2010/main" val="5843401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381001"/>
            <a:ext cx="7772400" cy="6248400"/>
          </a:xfrm>
        </p:spPr>
        <p:txBody>
          <a:bodyPr>
            <a:normAutofit/>
          </a:bodyPr>
          <a:lstStyle/>
          <a:p>
            <a:pPr marL="0" marR="0">
              <a:spcBef>
                <a:spcPts val="0"/>
              </a:spcBef>
              <a:spcAft>
                <a:spcPts val="0"/>
              </a:spcAft>
              <a:tabLst>
                <a:tab pos="838200" algn="l"/>
              </a:tabLst>
            </a:pPr>
            <a:r>
              <a:rPr lang="en-US" sz="115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t>Part One: </a:t>
            </a:r>
            <a:r>
              <a:rPr lang="en-US" sz="115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t/>
            </a:r>
            <a:br>
              <a:rPr lang="en-US" sz="115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br>
            <a:r>
              <a:rPr lang="en-US" sz="115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rPr>
              <a:t>Sound Teaching</a:t>
            </a:r>
            <a:endParaRPr lang="en-US" sz="7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a:ea typeface="Calibri"/>
            </a:endParaRPr>
          </a:p>
        </p:txBody>
      </p:sp>
    </p:spTree>
    <p:extLst>
      <p:ext uri="{BB962C8B-B14F-4D97-AF65-F5344CB8AC3E}">
        <p14:creationId xmlns:p14="http://schemas.microsoft.com/office/powerpoint/2010/main" val="20891966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2590800"/>
          </a:xfrm>
        </p:spPr>
        <p:txBody>
          <a:bodyPr>
            <a:noAutofit/>
          </a:bodyPr>
          <a:lstStyle/>
          <a:p>
            <a:pPr marL="0" indent="0">
              <a:buNone/>
            </a:pPr>
            <a:r>
              <a:rPr lang="en-US" sz="5400" b="1" dirty="0" smtClean="0">
                <a:effectLst>
                  <a:outerShdw blurRad="38100" dist="38100" dir="2700000" algn="tl">
                    <a:srgbClr val="000000">
                      <a:alpha val="43137"/>
                    </a:srgbClr>
                  </a:outerShdw>
                </a:effectLst>
              </a:rPr>
              <a:t>But </a:t>
            </a:r>
            <a:r>
              <a:rPr lang="en-US" sz="5400" b="1" dirty="0">
                <a:effectLst>
                  <a:outerShdw blurRad="38100" dist="38100" dir="2700000" algn="tl">
                    <a:srgbClr val="000000">
                      <a:alpha val="43137"/>
                    </a:srgbClr>
                  </a:outerShdw>
                </a:effectLst>
              </a:rPr>
              <a:t>as for you, speak the things which are proper for sound doctrine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879172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2590800"/>
          </a:xfrm>
        </p:spPr>
        <p:txBody>
          <a:bodyPr>
            <a:noAutofit/>
          </a:bodyPr>
          <a:lstStyle/>
          <a:p>
            <a:pPr marL="0" indent="0">
              <a:buNone/>
            </a:pPr>
            <a:r>
              <a:rPr lang="en-US" sz="4400" b="1" dirty="0" smtClean="0">
                <a:effectLst>
                  <a:outerShdw blurRad="38100" dist="38100" dir="2700000" algn="tl">
                    <a:srgbClr val="000000">
                      <a:alpha val="43137"/>
                    </a:srgbClr>
                  </a:outerShdw>
                </a:effectLst>
              </a:rPr>
              <a:t>But </a:t>
            </a:r>
            <a:r>
              <a:rPr lang="en-US" sz="4400" b="1" dirty="0">
                <a:effectLst>
                  <a:outerShdw blurRad="38100" dist="38100" dir="2700000" algn="tl">
                    <a:srgbClr val="000000">
                      <a:alpha val="43137"/>
                    </a:srgbClr>
                  </a:outerShdw>
                </a:effectLst>
              </a:rPr>
              <a:t>as for you, speak the things which are </a:t>
            </a:r>
            <a:r>
              <a:rPr lang="en-US" sz="6000" b="1" u="sng" dirty="0">
                <a:effectLst>
                  <a:outerShdw blurRad="38100" dist="38100" dir="2700000" algn="tl">
                    <a:srgbClr val="000000">
                      <a:alpha val="43137"/>
                    </a:srgbClr>
                  </a:outerShdw>
                </a:effectLst>
              </a:rPr>
              <a:t>proper</a:t>
            </a:r>
            <a:r>
              <a:rPr lang="en-US" sz="5400" b="1" dirty="0">
                <a:effectLst>
                  <a:outerShdw blurRad="38100" dist="38100" dir="2700000" algn="tl">
                    <a:srgbClr val="000000">
                      <a:alpha val="43137"/>
                    </a:srgbClr>
                  </a:outerShdw>
                </a:effectLst>
              </a:rPr>
              <a:t> </a:t>
            </a:r>
            <a:r>
              <a:rPr lang="en-US" sz="4400" b="1" dirty="0">
                <a:effectLst>
                  <a:outerShdw blurRad="38100" dist="38100" dir="2700000" algn="tl">
                    <a:srgbClr val="000000">
                      <a:alpha val="43137"/>
                    </a:srgbClr>
                  </a:outerShdw>
                </a:effectLst>
              </a:rPr>
              <a:t>for sound doctrine</a:t>
            </a:r>
            <a:r>
              <a:rPr lang="en-US" sz="4400" b="1" dirty="0" smtClean="0">
                <a:effectLst>
                  <a:outerShdw blurRad="38100" dist="38100" dir="2700000" algn="tl">
                    <a:srgbClr val="000000">
                      <a:alpha val="43137"/>
                    </a:srgbClr>
                  </a:outerShdw>
                </a:effectLst>
              </a:rPr>
              <a:t>:</a:t>
            </a:r>
            <a:endParaRPr lang="en-US" sz="4400" b="1" dirty="0">
              <a:effectLst>
                <a:outerShdw blurRad="38100" dist="38100" dir="2700000" algn="tl">
                  <a:srgbClr val="000000">
                    <a:alpha val="43137"/>
                  </a:srgbClr>
                </a:outerShdw>
              </a:effectLst>
            </a:endParaRPr>
          </a:p>
        </p:txBody>
      </p:sp>
      <p:sp>
        <p:nvSpPr>
          <p:cNvPr id="4" name="TextBox 3"/>
          <p:cNvSpPr txBox="1"/>
          <p:nvPr/>
        </p:nvSpPr>
        <p:spPr>
          <a:xfrm>
            <a:off x="533400" y="3200400"/>
            <a:ext cx="8077200" cy="3416320"/>
          </a:xfrm>
          <a:prstGeom prst="rect">
            <a:avLst/>
          </a:prstGeom>
          <a:noFill/>
        </p:spPr>
        <p:txBody>
          <a:bodyPr wrap="square" rtlCol="0">
            <a:spAutoFit/>
          </a:bodyPr>
          <a:lstStyle/>
          <a:p>
            <a:pPr lvl="0" algn="ctr"/>
            <a:r>
              <a:rPr lang="en-US" sz="5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“Proper” comes from word meaning “tower up” make it </a:t>
            </a:r>
            <a:r>
              <a:rPr lang="en-US" sz="5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stand out</a:t>
            </a:r>
            <a:r>
              <a:rPr lang="en-US" sz="5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be conspicuous.  </a:t>
            </a:r>
          </a:p>
        </p:txBody>
      </p:sp>
    </p:spTree>
    <p:extLst>
      <p:ext uri="{BB962C8B-B14F-4D97-AF65-F5344CB8AC3E}">
        <p14:creationId xmlns:p14="http://schemas.microsoft.com/office/powerpoint/2010/main" val="36374544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2590800"/>
          </a:xfrm>
        </p:spPr>
        <p:txBody>
          <a:bodyPr>
            <a:noAutofit/>
          </a:bodyPr>
          <a:lstStyle/>
          <a:p>
            <a:pPr marL="0" indent="0">
              <a:buNone/>
            </a:pPr>
            <a:r>
              <a:rPr lang="en-US" sz="5400" b="1" dirty="0" smtClean="0">
                <a:effectLst>
                  <a:outerShdw blurRad="38100" dist="38100" dir="2700000" algn="tl">
                    <a:srgbClr val="000000">
                      <a:alpha val="43137"/>
                    </a:srgbClr>
                  </a:outerShdw>
                </a:effectLst>
              </a:rPr>
              <a:t>But </a:t>
            </a:r>
            <a:r>
              <a:rPr lang="en-US" sz="5400" b="1" dirty="0">
                <a:effectLst>
                  <a:outerShdw blurRad="38100" dist="38100" dir="2700000" algn="tl">
                    <a:srgbClr val="000000">
                      <a:alpha val="43137"/>
                    </a:srgbClr>
                  </a:outerShdw>
                </a:effectLst>
              </a:rPr>
              <a:t>as for you, speak the things which are proper for </a:t>
            </a:r>
            <a:r>
              <a:rPr lang="en-US" sz="6600" b="1" u="sng" dirty="0">
                <a:effectLst>
                  <a:outerShdw blurRad="38100" dist="38100" dir="2700000" algn="tl">
                    <a:srgbClr val="000000">
                      <a:alpha val="43137"/>
                    </a:srgbClr>
                  </a:outerShdw>
                </a:effectLst>
              </a:rPr>
              <a:t>sound </a:t>
            </a:r>
            <a:r>
              <a:rPr lang="en-US" sz="5400" b="1" dirty="0">
                <a:effectLst>
                  <a:outerShdw blurRad="38100" dist="38100" dir="2700000" algn="tl">
                    <a:srgbClr val="000000">
                      <a:alpha val="43137"/>
                    </a:srgbClr>
                  </a:outerShdw>
                </a:effectLst>
              </a:rPr>
              <a:t>doctrine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
        <p:nvSpPr>
          <p:cNvPr id="4" name="TextBox 3"/>
          <p:cNvSpPr txBox="1"/>
          <p:nvPr/>
        </p:nvSpPr>
        <p:spPr>
          <a:xfrm>
            <a:off x="495300" y="3842266"/>
            <a:ext cx="7924800" cy="2585323"/>
          </a:xfrm>
          <a:prstGeom prst="rect">
            <a:avLst/>
          </a:prstGeom>
          <a:noFill/>
        </p:spPr>
        <p:txBody>
          <a:bodyPr wrap="square" rtlCol="0">
            <a:spAutoFit/>
          </a:bodyPr>
          <a:lstStyle/>
          <a:p>
            <a:pPr lvl="0" algn="ctr"/>
            <a:r>
              <a:rPr lang="en-US" sz="5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“Sound” is from </a:t>
            </a:r>
            <a:r>
              <a:rPr lang="en-US" sz="54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ὑγι</a:t>
            </a:r>
            <a:r>
              <a:rPr lang="en-US" sz="5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αινούσῃ (hygiainousē) whose root is “hygiene</a:t>
            </a:r>
            <a:r>
              <a:rPr lang="en-US" sz="5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5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1010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2590800"/>
          </a:xfrm>
        </p:spPr>
        <p:txBody>
          <a:bodyPr>
            <a:noAutofit/>
          </a:bodyPr>
          <a:lstStyle/>
          <a:p>
            <a:pPr marL="0" indent="0">
              <a:buNone/>
            </a:pPr>
            <a:r>
              <a:rPr lang="en-US" sz="5400" b="1" dirty="0" smtClean="0">
                <a:effectLst>
                  <a:outerShdw blurRad="38100" dist="38100" dir="2700000" algn="tl">
                    <a:srgbClr val="000000">
                      <a:alpha val="43137"/>
                    </a:srgbClr>
                  </a:outerShdw>
                </a:effectLst>
              </a:rPr>
              <a:t>But </a:t>
            </a:r>
            <a:r>
              <a:rPr lang="en-US" sz="5400" b="1" dirty="0">
                <a:effectLst>
                  <a:outerShdw blurRad="38100" dist="38100" dir="2700000" algn="tl">
                    <a:srgbClr val="000000">
                      <a:alpha val="43137"/>
                    </a:srgbClr>
                  </a:outerShdw>
                </a:effectLst>
              </a:rPr>
              <a:t>as for you, speak the things which are proper for </a:t>
            </a:r>
            <a:r>
              <a:rPr lang="en-US" sz="6600" b="1" u="sng" dirty="0">
                <a:effectLst>
                  <a:outerShdw blurRad="38100" dist="38100" dir="2700000" algn="tl">
                    <a:srgbClr val="000000">
                      <a:alpha val="43137"/>
                    </a:srgbClr>
                  </a:outerShdw>
                </a:effectLst>
              </a:rPr>
              <a:t>sound </a:t>
            </a:r>
            <a:r>
              <a:rPr lang="en-US" sz="5400" b="1" dirty="0">
                <a:effectLst>
                  <a:outerShdw blurRad="38100" dist="38100" dir="2700000" algn="tl">
                    <a:srgbClr val="000000">
                      <a:alpha val="43137"/>
                    </a:srgbClr>
                  </a:outerShdw>
                </a:effectLst>
              </a:rPr>
              <a:t>doctrine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
        <p:nvSpPr>
          <p:cNvPr id="4" name="TextBox 3"/>
          <p:cNvSpPr txBox="1"/>
          <p:nvPr/>
        </p:nvSpPr>
        <p:spPr>
          <a:xfrm>
            <a:off x="495300" y="3842266"/>
            <a:ext cx="7924800" cy="2585323"/>
          </a:xfrm>
          <a:prstGeom prst="rect">
            <a:avLst/>
          </a:prstGeom>
          <a:noFill/>
        </p:spPr>
        <p:txBody>
          <a:bodyPr wrap="square" rtlCol="0">
            <a:spAutoFit/>
          </a:bodyPr>
          <a:lstStyle/>
          <a:p>
            <a:pPr lvl="0" algn="ctr"/>
            <a:r>
              <a:rPr lang="en-US" sz="5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Preaching </a:t>
            </a:r>
            <a:r>
              <a:rPr lang="en-US" sz="5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 is in “good health” and “uncorrupted.”</a:t>
            </a:r>
            <a:endParaRPr lang="en-US" sz="5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2525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792162"/>
          </a:xfrm>
        </p:spPr>
        <p:txBody>
          <a:bodyPr>
            <a:noAutofit/>
          </a:bodyPr>
          <a:lstStyle/>
          <a:p>
            <a:r>
              <a:rPr lang="en-US" sz="4800" b="1" dirty="0" smtClean="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rPr>
              <a:t>Titus 2:1-2</a:t>
            </a:r>
            <a:endParaRPr lang="en-US" sz="4800" b="1" dirty="0">
              <a:ln w="24500" cmpd="dbl">
                <a:solidFill>
                  <a:schemeClr val="accent2">
                    <a:shade val="85000"/>
                    <a:satMod val="155000"/>
                  </a:schemeClr>
                </a:solidFill>
                <a:prstDash val="solid"/>
                <a:miter lim="800000"/>
              </a:ln>
              <a:solidFill>
                <a:srgbClr val="0070C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381000" y="990601"/>
            <a:ext cx="8458200" cy="2590800"/>
          </a:xfrm>
        </p:spPr>
        <p:txBody>
          <a:bodyPr>
            <a:noAutofit/>
          </a:bodyPr>
          <a:lstStyle/>
          <a:p>
            <a:pPr marL="0" indent="0">
              <a:buNone/>
            </a:pPr>
            <a:r>
              <a:rPr lang="en-US" sz="5400" b="1" dirty="0" smtClean="0">
                <a:effectLst>
                  <a:outerShdw blurRad="38100" dist="38100" dir="2700000" algn="tl">
                    <a:srgbClr val="000000">
                      <a:alpha val="43137"/>
                    </a:srgbClr>
                  </a:outerShdw>
                </a:effectLst>
              </a:rPr>
              <a:t>But </a:t>
            </a:r>
            <a:r>
              <a:rPr lang="en-US" sz="5400" b="1" dirty="0">
                <a:effectLst>
                  <a:outerShdw blurRad="38100" dist="38100" dir="2700000" algn="tl">
                    <a:srgbClr val="000000">
                      <a:alpha val="43137"/>
                    </a:srgbClr>
                  </a:outerShdw>
                </a:effectLst>
              </a:rPr>
              <a:t>as for you, speak the things which are proper for sound </a:t>
            </a:r>
            <a:r>
              <a:rPr lang="en-US" sz="6600" b="1" u="sng" dirty="0">
                <a:effectLst>
                  <a:outerShdw blurRad="38100" dist="38100" dir="2700000" algn="tl">
                    <a:srgbClr val="000000">
                      <a:alpha val="43137"/>
                    </a:srgbClr>
                  </a:outerShdw>
                </a:effectLst>
              </a:rPr>
              <a:t>doctrine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
        <p:nvSpPr>
          <p:cNvPr id="4" name="TextBox 3"/>
          <p:cNvSpPr txBox="1"/>
          <p:nvPr/>
        </p:nvSpPr>
        <p:spPr>
          <a:xfrm>
            <a:off x="533400" y="3810000"/>
            <a:ext cx="7924800" cy="2123658"/>
          </a:xfrm>
          <a:prstGeom prst="rect">
            <a:avLst/>
          </a:prstGeom>
          <a:noFill/>
        </p:spPr>
        <p:txBody>
          <a:bodyPr wrap="square" rtlCol="0">
            <a:spAutoFit/>
          </a:bodyPr>
          <a:lstStyle/>
          <a:p>
            <a:pPr lvl="0" algn="ctr"/>
            <a:r>
              <a:rPr lang="en-US" sz="6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Doctrine = properly applied teaching. </a:t>
            </a:r>
          </a:p>
        </p:txBody>
      </p:sp>
    </p:spTree>
    <p:extLst>
      <p:ext uri="{BB962C8B-B14F-4D97-AF65-F5344CB8AC3E}">
        <p14:creationId xmlns:p14="http://schemas.microsoft.com/office/powerpoint/2010/main" val="11113764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TotalTime>
  <Words>977</Words>
  <Application>Microsoft Office PowerPoint</Application>
  <PresentationFormat>On-screen Show (4:3)</PresentationFormat>
  <Paragraphs>88</Paragraphs>
  <Slides>32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Times New Roman</vt:lpstr>
      <vt:lpstr>Office Theme</vt:lpstr>
      <vt:lpstr>Living Your  Whole Life! Part 3-  A Real  Wise Guy  Pastor Mark Schwarzbauer PhD Family Worship Center</vt:lpstr>
      <vt:lpstr>Titus 2:1-2</vt:lpstr>
      <vt:lpstr>How are my decisions going to affect the next 7 generations?</vt:lpstr>
      <vt:lpstr>Part One:  Sound Teaching</vt:lpstr>
      <vt:lpstr>Titus 2:1-2</vt:lpstr>
      <vt:lpstr>Titus 2:1-2</vt:lpstr>
      <vt:lpstr>Titus 2:1-2</vt:lpstr>
      <vt:lpstr>Titus 2:1-2</vt:lpstr>
      <vt:lpstr>Titus 2:1-2</vt:lpstr>
      <vt:lpstr>Titus 2:1-2</vt:lpstr>
      <vt:lpstr>Titus 2:1-2</vt:lpstr>
      <vt:lpstr>Titus 2:1-2</vt:lpstr>
      <vt:lpstr>Titus 2:1-2</vt:lpstr>
      <vt:lpstr>Titus 2:1-2</vt:lpstr>
      <vt:lpstr>Part Two:  Solid Men</vt:lpstr>
      <vt:lpstr>Titus 2:1-2</vt:lpstr>
      <vt:lpstr>Titus 2:1-2</vt:lpstr>
      <vt:lpstr>Last week we clarified that the use of wine in the Bible was for disinfecting water; Like our modern chlorine.  If you drank water without some wine in it you risked dysentery, cholera, e-coli, microsporidiosis, hepatitis or literally dozens of other diseases from bacteria, viruses, protozoans and parasites.  These diseases were often fatal.  Even today the WHO says water borne diseases are still the world’s leading killer  (VOA News WHO)</vt:lpstr>
      <vt:lpstr>Wine was always mixed with water…  normally 3 or 4 parts water to one part wine.  This was done to disinfect and make the water safe to drink.</vt:lpstr>
      <vt:lpstr>Wine without water was considered barbarian… or totally uncivilized or “unchristian”.</vt:lpstr>
      <vt:lpstr>Undiluted Wine… </vt:lpstr>
      <vt:lpstr>Wine without water was considered barbarian… or totally uncivilized or “unchristian”.</vt:lpstr>
      <vt:lpstr>What your physician may NOT have told you…</vt:lpstr>
      <vt:lpstr>The American Cancer Society says…</vt:lpstr>
      <vt:lpstr>The American Cancer Society says…</vt:lpstr>
      <vt:lpstr>The American Cancer Society says…</vt:lpstr>
      <vt:lpstr>The American Heart Assoc.  says…</vt:lpstr>
      <vt:lpstr>The American Heart Assoc.  says…</vt:lpstr>
      <vt:lpstr>The American Heart Assoc.  says…</vt:lpstr>
      <vt:lpstr>Avoiding the   Death Trap Pastor Mark Schwarzbauer PhD Family Worship Center</vt:lpstr>
      <vt:lpstr>Solid Men</vt:lpstr>
      <vt:lpstr>How are your decisions going to affect the next 7 generations?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dc:creator>
  <cp:lastModifiedBy>Dr</cp:lastModifiedBy>
  <cp:revision>66</cp:revision>
  <dcterms:created xsi:type="dcterms:W3CDTF">2012-10-06T13:47:35Z</dcterms:created>
  <dcterms:modified xsi:type="dcterms:W3CDTF">2014-09-19T16:26:49Z</dcterms:modified>
</cp:coreProperties>
</file>